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1"/>
  </p:notesMasterIdLst>
  <p:sldIdLst>
    <p:sldId id="264" r:id="rId5"/>
    <p:sldId id="257" r:id="rId6"/>
    <p:sldId id="258" r:id="rId7"/>
    <p:sldId id="259" r:id="rId8"/>
    <p:sldId id="267" r:id="rId9"/>
    <p:sldId id="268" r:id="rId10"/>
    <p:sldId id="269" r:id="rId11"/>
    <p:sldId id="270" r:id="rId12"/>
    <p:sldId id="271" r:id="rId13"/>
    <p:sldId id="260" r:id="rId14"/>
    <p:sldId id="272" r:id="rId15"/>
    <p:sldId id="285"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6" r:id="rId29"/>
    <p:sldId id="265" r:id="rId30"/>
  </p:sldIdLst>
  <p:sldSz cx="7556500" cy="10693400"/>
  <p:notesSz cx="7556500" cy="10693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E2722"/>
    <a:srgbClr val="F4706C"/>
    <a:srgbClr val="1D4FA4"/>
    <a:srgbClr val="D1D9E8"/>
    <a:srgbClr val="FFBE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21" autoAdjust="0"/>
    <p:restoredTop sz="86410" autoAdjust="0"/>
  </p:normalViewPr>
  <p:slideViewPr>
    <p:cSldViewPr>
      <p:cViewPr>
        <p:scale>
          <a:sx n="136" d="100"/>
          <a:sy n="136" d="100"/>
        </p:scale>
        <p:origin x="558" y="-291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8" d="100"/>
          <a:sy n="68" d="100"/>
        </p:scale>
        <p:origin x="417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P Mainwaring" userId="08151476-7a45-4727-bba3-8a5b2f773900" providerId="ADAL" clId="{9F8E5D6C-BF92-4340-8E9B-C0FB9D3517E2}"/>
    <pc:docChg chg="sldOrd">
      <pc:chgData name="Natasha P Mainwaring" userId="08151476-7a45-4727-bba3-8a5b2f773900" providerId="ADAL" clId="{9F8E5D6C-BF92-4340-8E9B-C0FB9D3517E2}" dt="2023-04-03T09:02:58.755" v="0" actId="20578"/>
      <pc:docMkLst>
        <pc:docMk/>
      </pc:docMkLst>
      <pc:sldChg chg="ord">
        <pc:chgData name="Natasha P Mainwaring" userId="08151476-7a45-4727-bba3-8a5b2f773900" providerId="ADAL" clId="{9F8E5D6C-BF92-4340-8E9B-C0FB9D3517E2}" dt="2023-04-03T09:02:58.755" v="0" actId="20578"/>
        <pc:sldMkLst>
          <pc:docMk/>
          <pc:sldMk cId="2166445846" sldId="267"/>
        </pc:sldMkLst>
      </pc:sldChg>
    </pc:docChg>
  </pc:docChgLst>
  <pc:docChgLst>
    <pc:chgData name="Owen Davies" userId="cbf6aad4-22b0-4e2a-8020-2e36d8d8e433" providerId="ADAL" clId="{FFF192E0-E97F-4044-9115-C9DC890CBC5C}"/>
    <pc:docChg chg="undo custSel addSld delSld modSld">
      <pc:chgData name="Owen Davies" userId="cbf6aad4-22b0-4e2a-8020-2e36d8d8e433" providerId="ADAL" clId="{FFF192E0-E97F-4044-9115-C9DC890CBC5C}" dt="2021-11-08T13:36:28.150" v="670" actId="20577"/>
      <pc:docMkLst>
        <pc:docMk/>
      </pc:docMkLst>
      <pc:sldChg chg="delSp modSp mod">
        <pc:chgData name="Owen Davies" userId="cbf6aad4-22b0-4e2a-8020-2e36d8d8e433" providerId="ADAL" clId="{FFF192E0-E97F-4044-9115-C9DC890CBC5C}" dt="2021-10-08T08:51:18.220" v="322" actId="1076"/>
        <pc:sldMkLst>
          <pc:docMk/>
          <pc:sldMk cId="0" sldId="257"/>
        </pc:sldMkLst>
        <pc:spChg chg="del">
          <ac:chgData name="Owen Davies" userId="cbf6aad4-22b0-4e2a-8020-2e36d8d8e433" providerId="ADAL" clId="{FFF192E0-E97F-4044-9115-C9DC890CBC5C}" dt="2021-10-07T14:22:38.915" v="235" actId="478"/>
          <ac:spMkLst>
            <pc:docMk/>
            <pc:sldMk cId="0" sldId="257"/>
            <ac:spMk id="3" creationId="{00000000-0000-0000-0000-000000000000}"/>
          </ac:spMkLst>
        </pc:spChg>
        <pc:spChg chg="mod">
          <ac:chgData name="Owen Davies" userId="cbf6aad4-22b0-4e2a-8020-2e36d8d8e433" providerId="ADAL" clId="{FFF192E0-E97F-4044-9115-C9DC890CBC5C}" dt="2021-10-08T08:51:18.220" v="322" actId="1076"/>
          <ac:spMkLst>
            <pc:docMk/>
            <pc:sldMk cId="0" sldId="257"/>
            <ac:spMk id="5" creationId="{00000000-0000-0000-0000-000000000000}"/>
          </ac:spMkLst>
        </pc:spChg>
      </pc:sldChg>
      <pc:sldChg chg="delSp modSp mod">
        <pc:chgData name="Owen Davies" userId="cbf6aad4-22b0-4e2a-8020-2e36d8d8e433" providerId="ADAL" clId="{FFF192E0-E97F-4044-9115-C9DC890CBC5C}" dt="2021-11-08T13:36:28.150" v="670" actId="20577"/>
        <pc:sldMkLst>
          <pc:docMk/>
          <pc:sldMk cId="0" sldId="258"/>
        </pc:sldMkLst>
        <pc:spChg chg="mod">
          <ac:chgData name="Owen Davies" userId="cbf6aad4-22b0-4e2a-8020-2e36d8d8e433" providerId="ADAL" clId="{FFF192E0-E97F-4044-9115-C9DC890CBC5C}" dt="2021-11-08T13:36:28.150" v="670" actId="20577"/>
          <ac:spMkLst>
            <pc:docMk/>
            <pc:sldMk cId="0" sldId="258"/>
            <ac:spMk id="2" creationId="{00000000-0000-0000-0000-000000000000}"/>
          </ac:spMkLst>
        </pc:spChg>
        <pc:spChg chg="del mod">
          <ac:chgData name="Owen Davies" userId="cbf6aad4-22b0-4e2a-8020-2e36d8d8e433" providerId="ADAL" clId="{FFF192E0-E97F-4044-9115-C9DC890CBC5C}" dt="2021-10-07T14:22:51.736" v="237" actId="478"/>
          <ac:spMkLst>
            <pc:docMk/>
            <pc:sldMk cId="0" sldId="258"/>
            <ac:spMk id="3" creationId="{00000000-0000-0000-0000-000000000000}"/>
          </ac:spMkLst>
        </pc:spChg>
        <pc:spChg chg="del">
          <ac:chgData name="Owen Davies" userId="cbf6aad4-22b0-4e2a-8020-2e36d8d8e433" providerId="ADAL" clId="{FFF192E0-E97F-4044-9115-C9DC890CBC5C}" dt="2021-10-08T08:51:46.534" v="323" actId="478"/>
          <ac:spMkLst>
            <pc:docMk/>
            <pc:sldMk cId="0" sldId="258"/>
            <ac:spMk id="27" creationId="{BB79671E-9531-AA4B-87A2-2056A2A95A69}"/>
          </ac:spMkLst>
        </pc:spChg>
        <pc:picChg chg="del">
          <ac:chgData name="Owen Davies" userId="cbf6aad4-22b0-4e2a-8020-2e36d8d8e433" providerId="ADAL" clId="{FFF192E0-E97F-4044-9115-C9DC890CBC5C}" dt="2021-10-07T14:20:43.794" v="208" actId="478"/>
          <ac:picMkLst>
            <pc:docMk/>
            <pc:sldMk cId="0" sldId="258"/>
            <ac:picMk id="6" creationId="{00000000-0000-0000-0000-000000000000}"/>
          </ac:picMkLst>
        </pc:picChg>
      </pc:sldChg>
      <pc:sldChg chg="delSp modSp mod">
        <pc:chgData name="Owen Davies" userId="cbf6aad4-22b0-4e2a-8020-2e36d8d8e433" providerId="ADAL" clId="{FFF192E0-E97F-4044-9115-C9DC890CBC5C}" dt="2021-10-07T14:22:58.637" v="239" actId="478"/>
        <pc:sldMkLst>
          <pc:docMk/>
          <pc:sldMk cId="0" sldId="259"/>
        </pc:sldMkLst>
        <pc:spChg chg="del mod">
          <ac:chgData name="Owen Davies" userId="cbf6aad4-22b0-4e2a-8020-2e36d8d8e433" providerId="ADAL" clId="{FFF192E0-E97F-4044-9115-C9DC890CBC5C}" dt="2021-10-07T14:22:58.637" v="239" actId="478"/>
          <ac:spMkLst>
            <pc:docMk/>
            <pc:sldMk cId="0" sldId="259"/>
            <ac:spMk id="3" creationId="{00000000-0000-0000-0000-000000000000}"/>
          </ac:spMkLst>
        </pc:spChg>
        <pc:picChg chg="del">
          <ac:chgData name="Owen Davies" userId="cbf6aad4-22b0-4e2a-8020-2e36d8d8e433" providerId="ADAL" clId="{FFF192E0-E97F-4044-9115-C9DC890CBC5C}" dt="2021-10-07T14:20:48.040" v="209" actId="478"/>
          <ac:picMkLst>
            <pc:docMk/>
            <pc:sldMk cId="0" sldId="259"/>
            <ac:picMk id="6" creationId="{00000000-0000-0000-0000-000000000000}"/>
          </ac:picMkLst>
        </pc:picChg>
      </pc:sldChg>
      <pc:sldChg chg="delSp modSp mod">
        <pc:chgData name="Owen Davies" userId="cbf6aad4-22b0-4e2a-8020-2e36d8d8e433" providerId="ADAL" clId="{FFF192E0-E97F-4044-9115-C9DC890CBC5C}" dt="2021-10-13T10:00:04.221" v="473" actId="13926"/>
        <pc:sldMkLst>
          <pc:docMk/>
          <pc:sldMk cId="0" sldId="260"/>
        </pc:sldMkLst>
        <pc:spChg chg="del">
          <ac:chgData name="Owen Davies" userId="cbf6aad4-22b0-4e2a-8020-2e36d8d8e433" providerId="ADAL" clId="{FFF192E0-E97F-4044-9115-C9DC890CBC5C}" dt="2021-10-07T14:23:10.339" v="245" actId="478"/>
          <ac:spMkLst>
            <pc:docMk/>
            <pc:sldMk cId="0" sldId="260"/>
            <ac:spMk id="2" creationId="{00000000-0000-0000-0000-000000000000}"/>
          </ac:spMkLst>
        </pc:spChg>
        <pc:spChg chg="mod">
          <ac:chgData name="Owen Davies" userId="cbf6aad4-22b0-4e2a-8020-2e36d8d8e433" providerId="ADAL" clId="{FFF192E0-E97F-4044-9115-C9DC890CBC5C}" dt="2021-10-13T10:00:04.221" v="473" actId="13926"/>
          <ac:spMkLst>
            <pc:docMk/>
            <pc:sldMk cId="0" sldId="260"/>
            <ac:spMk id="7" creationId="{00000000-0000-0000-0000-000000000000}"/>
          </ac:spMkLst>
        </pc:spChg>
        <pc:picChg chg="del">
          <ac:chgData name="Owen Davies" userId="cbf6aad4-22b0-4e2a-8020-2e36d8d8e433" providerId="ADAL" clId="{FFF192E0-E97F-4044-9115-C9DC890CBC5C}" dt="2021-10-07T14:21:45.704" v="218" actId="478"/>
          <ac:picMkLst>
            <pc:docMk/>
            <pc:sldMk cId="0" sldId="260"/>
            <ac:picMk id="5" creationId="{00000000-0000-0000-0000-000000000000}"/>
          </ac:picMkLst>
        </pc:picChg>
      </pc:sldChg>
      <pc:sldChg chg="addSp delSp modSp mod setBg">
        <pc:chgData name="Owen Davies" userId="cbf6aad4-22b0-4e2a-8020-2e36d8d8e433" providerId="ADAL" clId="{FFF192E0-E97F-4044-9115-C9DC890CBC5C}" dt="2021-10-08T13:03:57.499" v="381"/>
        <pc:sldMkLst>
          <pc:docMk/>
          <pc:sldMk cId="0" sldId="264"/>
        </pc:sldMkLst>
        <pc:spChg chg="del mod">
          <ac:chgData name="Owen Davies" userId="cbf6aad4-22b0-4e2a-8020-2e36d8d8e433" providerId="ADAL" clId="{FFF192E0-E97F-4044-9115-C9DC890CBC5C}" dt="2021-10-08T13:03:42.338" v="375" actId="21"/>
          <ac:spMkLst>
            <pc:docMk/>
            <pc:sldMk cId="0" sldId="264"/>
            <ac:spMk id="2" creationId="{00000000-0000-0000-0000-000000000000}"/>
          </ac:spMkLst>
        </pc:spChg>
        <pc:spChg chg="add del mod">
          <ac:chgData name="Owen Davies" userId="cbf6aad4-22b0-4e2a-8020-2e36d8d8e433" providerId="ADAL" clId="{FFF192E0-E97F-4044-9115-C9DC890CBC5C}" dt="2021-10-08T13:03:53.548" v="378"/>
          <ac:spMkLst>
            <pc:docMk/>
            <pc:sldMk cId="0" sldId="264"/>
            <ac:spMk id="3" creationId="{979FA024-1867-914B-8CC2-C3BC46D2E9DD}"/>
          </ac:spMkLst>
        </pc:spChg>
        <pc:spChg chg="add del mod">
          <ac:chgData name="Owen Davies" userId="cbf6aad4-22b0-4e2a-8020-2e36d8d8e433" providerId="ADAL" clId="{FFF192E0-E97F-4044-9115-C9DC890CBC5C}" dt="2021-10-08T13:03:57.499" v="381"/>
          <ac:spMkLst>
            <pc:docMk/>
            <pc:sldMk cId="0" sldId="264"/>
            <ac:spMk id="4" creationId="{E5F99D09-9093-C54C-A099-5AFFB1078CB2}"/>
          </ac:spMkLst>
        </pc:spChg>
      </pc:sldChg>
      <pc:sldChg chg="addSp delSp modSp mod">
        <pc:chgData name="Owen Davies" userId="cbf6aad4-22b0-4e2a-8020-2e36d8d8e433" providerId="ADAL" clId="{FFF192E0-E97F-4044-9115-C9DC890CBC5C}" dt="2021-10-07T14:25:43.273" v="279" actId="1076"/>
        <pc:sldMkLst>
          <pc:docMk/>
          <pc:sldMk cId="0" sldId="265"/>
        </pc:sldMkLst>
        <pc:spChg chg="del">
          <ac:chgData name="Owen Davies" userId="cbf6aad4-22b0-4e2a-8020-2e36d8d8e433" providerId="ADAL" clId="{FFF192E0-E97F-4044-9115-C9DC890CBC5C}" dt="2021-10-07T14:23:47.459" v="265" actId="478"/>
          <ac:spMkLst>
            <pc:docMk/>
            <pc:sldMk cId="0" sldId="265"/>
            <ac:spMk id="2" creationId="{00000000-0000-0000-0000-000000000000}"/>
          </ac:spMkLst>
        </pc:spChg>
        <pc:spChg chg="add del">
          <ac:chgData name="Owen Davies" userId="cbf6aad4-22b0-4e2a-8020-2e36d8d8e433" providerId="ADAL" clId="{FFF192E0-E97F-4044-9115-C9DC890CBC5C}" dt="2021-10-07T14:25:38.157" v="277" actId="478"/>
          <ac:spMkLst>
            <pc:docMk/>
            <pc:sldMk cId="0" sldId="265"/>
            <ac:spMk id="6" creationId="{00000000-0000-0000-0000-000000000000}"/>
          </ac:spMkLst>
        </pc:spChg>
        <pc:spChg chg="del mod">
          <ac:chgData name="Owen Davies" userId="cbf6aad4-22b0-4e2a-8020-2e36d8d8e433" providerId="ADAL" clId="{FFF192E0-E97F-4044-9115-C9DC890CBC5C}" dt="2021-10-07T14:24:11.948" v="268"/>
          <ac:spMkLst>
            <pc:docMk/>
            <pc:sldMk cId="0" sldId="265"/>
            <ac:spMk id="7" creationId="{00000000-0000-0000-0000-000000000000}"/>
          </ac:spMkLst>
        </pc:spChg>
        <pc:spChg chg="del">
          <ac:chgData name="Owen Davies" userId="cbf6aad4-22b0-4e2a-8020-2e36d8d8e433" providerId="ADAL" clId="{FFF192E0-E97F-4044-9115-C9DC890CBC5C}" dt="2021-10-07T14:24:20.779" v="271" actId="478"/>
          <ac:spMkLst>
            <pc:docMk/>
            <pc:sldMk cId="0" sldId="265"/>
            <ac:spMk id="13" creationId="{00000000-0000-0000-0000-000000000000}"/>
          </ac:spMkLst>
        </pc:spChg>
        <pc:spChg chg="del">
          <ac:chgData name="Owen Davies" userId="cbf6aad4-22b0-4e2a-8020-2e36d8d8e433" providerId="ADAL" clId="{FFF192E0-E97F-4044-9115-C9DC890CBC5C}" dt="2021-10-07T14:24:18.411" v="270" actId="478"/>
          <ac:spMkLst>
            <pc:docMk/>
            <pc:sldMk cId="0" sldId="265"/>
            <ac:spMk id="14" creationId="{D6085283-AEC8-BF4E-997A-A58DBAD70425}"/>
          </ac:spMkLst>
        </pc:spChg>
        <pc:spChg chg="add mod">
          <ac:chgData name="Owen Davies" userId="cbf6aad4-22b0-4e2a-8020-2e36d8d8e433" providerId="ADAL" clId="{FFF192E0-E97F-4044-9115-C9DC890CBC5C}" dt="2021-10-07T14:25:14.781" v="274"/>
          <ac:spMkLst>
            <pc:docMk/>
            <pc:sldMk cId="0" sldId="265"/>
            <ac:spMk id="15" creationId="{48D671A7-4DE7-D142-BDDE-118E5F965433}"/>
          </ac:spMkLst>
        </pc:spChg>
        <pc:spChg chg="del">
          <ac:chgData name="Owen Davies" userId="cbf6aad4-22b0-4e2a-8020-2e36d8d8e433" providerId="ADAL" clId="{FFF192E0-E97F-4044-9115-C9DC890CBC5C}" dt="2021-10-07T14:24:15.424" v="269" actId="478"/>
          <ac:spMkLst>
            <pc:docMk/>
            <pc:sldMk cId="0" sldId="265"/>
            <ac:spMk id="16" creationId="{7866E951-BB6C-8F4C-BA16-4E7382835510}"/>
          </ac:spMkLst>
        </pc:spChg>
        <pc:picChg chg="del">
          <ac:chgData name="Owen Davies" userId="cbf6aad4-22b0-4e2a-8020-2e36d8d8e433" providerId="ADAL" clId="{FFF192E0-E97F-4044-9115-C9DC890CBC5C}" dt="2021-10-07T14:22:21.201" v="234" actId="478"/>
          <ac:picMkLst>
            <pc:docMk/>
            <pc:sldMk cId="0" sldId="265"/>
            <ac:picMk id="5" creationId="{00000000-0000-0000-0000-000000000000}"/>
          </ac:picMkLst>
        </pc:picChg>
        <pc:picChg chg="add mod">
          <ac:chgData name="Owen Davies" userId="cbf6aad4-22b0-4e2a-8020-2e36d8d8e433" providerId="ADAL" clId="{FFF192E0-E97F-4044-9115-C9DC890CBC5C}" dt="2021-10-07T14:25:43.273" v="279" actId="1076"/>
          <ac:picMkLst>
            <pc:docMk/>
            <pc:sldMk cId="0" sldId="265"/>
            <ac:picMk id="17" creationId="{79710262-6556-8145-BB2D-73C6293935B0}"/>
          </ac:picMkLst>
        </pc:picChg>
      </pc:sldChg>
      <pc:sldChg chg="delSp mod">
        <pc:chgData name="Owen Davies" userId="cbf6aad4-22b0-4e2a-8020-2e36d8d8e433" providerId="ADAL" clId="{FFF192E0-E97F-4044-9115-C9DC890CBC5C}" dt="2021-10-07T14:23:01.127" v="240" actId="478"/>
        <pc:sldMkLst>
          <pc:docMk/>
          <pc:sldMk cId="2166445846" sldId="267"/>
        </pc:sldMkLst>
        <pc:spChg chg="del">
          <ac:chgData name="Owen Davies" userId="cbf6aad4-22b0-4e2a-8020-2e36d8d8e433" providerId="ADAL" clId="{FFF192E0-E97F-4044-9115-C9DC890CBC5C}" dt="2021-10-07T14:23:01.127" v="240" actId="478"/>
          <ac:spMkLst>
            <pc:docMk/>
            <pc:sldMk cId="2166445846" sldId="267"/>
            <ac:spMk id="3" creationId="{00000000-0000-0000-0000-000000000000}"/>
          </ac:spMkLst>
        </pc:spChg>
        <pc:picChg chg="del">
          <ac:chgData name="Owen Davies" userId="cbf6aad4-22b0-4e2a-8020-2e36d8d8e433" providerId="ADAL" clId="{FFF192E0-E97F-4044-9115-C9DC890CBC5C}" dt="2021-10-07T14:20:49.653" v="210" actId="478"/>
          <ac:picMkLst>
            <pc:docMk/>
            <pc:sldMk cId="2166445846" sldId="267"/>
            <ac:picMk id="6" creationId="{00000000-0000-0000-0000-000000000000}"/>
          </ac:picMkLst>
        </pc:picChg>
      </pc:sldChg>
      <pc:sldChg chg="delSp mod">
        <pc:chgData name="Owen Davies" userId="cbf6aad4-22b0-4e2a-8020-2e36d8d8e433" providerId="ADAL" clId="{FFF192E0-E97F-4044-9115-C9DC890CBC5C}" dt="2021-10-07T14:23:03.327" v="241" actId="478"/>
        <pc:sldMkLst>
          <pc:docMk/>
          <pc:sldMk cId="2427501406" sldId="268"/>
        </pc:sldMkLst>
        <pc:spChg chg="del">
          <ac:chgData name="Owen Davies" userId="cbf6aad4-22b0-4e2a-8020-2e36d8d8e433" providerId="ADAL" clId="{FFF192E0-E97F-4044-9115-C9DC890CBC5C}" dt="2021-10-07T14:23:03.327" v="241" actId="478"/>
          <ac:spMkLst>
            <pc:docMk/>
            <pc:sldMk cId="2427501406" sldId="268"/>
            <ac:spMk id="3" creationId="{00000000-0000-0000-0000-000000000000}"/>
          </ac:spMkLst>
        </pc:spChg>
        <pc:picChg chg="del">
          <ac:chgData name="Owen Davies" userId="cbf6aad4-22b0-4e2a-8020-2e36d8d8e433" providerId="ADAL" clId="{FFF192E0-E97F-4044-9115-C9DC890CBC5C}" dt="2021-10-07T14:20:52.839" v="211" actId="478"/>
          <ac:picMkLst>
            <pc:docMk/>
            <pc:sldMk cId="2427501406" sldId="268"/>
            <ac:picMk id="6" creationId="{00000000-0000-0000-0000-000000000000}"/>
          </ac:picMkLst>
        </pc:picChg>
      </pc:sldChg>
      <pc:sldChg chg="delSp mod">
        <pc:chgData name="Owen Davies" userId="cbf6aad4-22b0-4e2a-8020-2e36d8d8e433" providerId="ADAL" clId="{FFF192E0-E97F-4044-9115-C9DC890CBC5C}" dt="2021-10-07T14:23:05.225" v="242" actId="478"/>
        <pc:sldMkLst>
          <pc:docMk/>
          <pc:sldMk cId="2328416773" sldId="269"/>
        </pc:sldMkLst>
        <pc:spChg chg="del">
          <ac:chgData name="Owen Davies" userId="cbf6aad4-22b0-4e2a-8020-2e36d8d8e433" providerId="ADAL" clId="{FFF192E0-E97F-4044-9115-C9DC890CBC5C}" dt="2021-10-07T14:23:05.225" v="242" actId="478"/>
          <ac:spMkLst>
            <pc:docMk/>
            <pc:sldMk cId="2328416773" sldId="269"/>
            <ac:spMk id="3" creationId="{00000000-0000-0000-0000-000000000000}"/>
          </ac:spMkLst>
        </pc:spChg>
        <pc:picChg chg="del">
          <ac:chgData name="Owen Davies" userId="cbf6aad4-22b0-4e2a-8020-2e36d8d8e433" providerId="ADAL" clId="{FFF192E0-E97F-4044-9115-C9DC890CBC5C}" dt="2021-10-07T14:20:54.606" v="212" actId="478"/>
          <ac:picMkLst>
            <pc:docMk/>
            <pc:sldMk cId="2328416773" sldId="269"/>
            <ac:picMk id="6" creationId="{00000000-0000-0000-0000-000000000000}"/>
          </ac:picMkLst>
        </pc:picChg>
      </pc:sldChg>
      <pc:sldChg chg="delSp modSp mod">
        <pc:chgData name="Owen Davies" userId="cbf6aad4-22b0-4e2a-8020-2e36d8d8e433" providerId="ADAL" clId="{FFF192E0-E97F-4044-9115-C9DC890CBC5C}" dt="2021-10-13T09:50:07.559" v="408" actId="13926"/>
        <pc:sldMkLst>
          <pc:docMk/>
          <pc:sldMk cId="2161301010" sldId="270"/>
        </pc:sldMkLst>
        <pc:spChg chg="mod">
          <ac:chgData name="Owen Davies" userId="cbf6aad4-22b0-4e2a-8020-2e36d8d8e433" providerId="ADAL" clId="{FFF192E0-E97F-4044-9115-C9DC890CBC5C}" dt="2021-10-07T14:21:21.112" v="214" actId="1076"/>
          <ac:spMkLst>
            <pc:docMk/>
            <pc:sldMk cId="2161301010" sldId="270"/>
            <ac:spMk id="2" creationId="{00000000-0000-0000-0000-000000000000}"/>
          </ac:spMkLst>
        </pc:spChg>
        <pc:spChg chg="del">
          <ac:chgData name="Owen Davies" userId="cbf6aad4-22b0-4e2a-8020-2e36d8d8e433" providerId="ADAL" clId="{FFF192E0-E97F-4044-9115-C9DC890CBC5C}" dt="2021-10-07T14:23:07.140" v="243" actId="478"/>
          <ac:spMkLst>
            <pc:docMk/>
            <pc:sldMk cId="2161301010" sldId="270"/>
            <ac:spMk id="3" creationId="{00000000-0000-0000-0000-000000000000}"/>
          </ac:spMkLst>
        </pc:spChg>
        <pc:spChg chg="mod">
          <ac:chgData name="Owen Davies" userId="cbf6aad4-22b0-4e2a-8020-2e36d8d8e433" providerId="ADAL" clId="{FFF192E0-E97F-4044-9115-C9DC890CBC5C}" dt="2021-10-07T14:21:25.667" v="215" actId="1076"/>
          <ac:spMkLst>
            <pc:docMk/>
            <pc:sldMk cId="2161301010" sldId="270"/>
            <ac:spMk id="8" creationId="{00000000-0000-0000-0000-000000000000}"/>
          </ac:spMkLst>
        </pc:spChg>
        <pc:spChg chg="mod">
          <ac:chgData name="Owen Davies" userId="cbf6aad4-22b0-4e2a-8020-2e36d8d8e433" providerId="ADAL" clId="{FFF192E0-E97F-4044-9115-C9DC890CBC5C}" dt="2021-10-07T14:21:30.927" v="216" actId="1076"/>
          <ac:spMkLst>
            <pc:docMk/>
            <pc:sldMk cId="2161301010" sldId="270"/>
            <ac:spMk id="34" creationId="{C7A25F20-AA36-BF4A-90AD-F1EF71407B0E}"/>
          </ac:spMkLst>
        </pc:spChg>
        <pc:graphicFrameChg chg="mod modGraphic">
          <ac:chgData name="Owen Davies" userId="cbf6aad4-22b0-4e2a-8020-2e36d8d8e433" providerId="ADAL" clId="{FFF192E0-E97F-4044-9115-C9DC890CBC5C}" dt="2021-10-13T09:50:07.559" v="408" actId="13926"/>
          <ac:graphicFrameMkLst>
            <pc:docMk/>
            <pc:sldMk cId="2161301010" sldId="270"/>
            <ac:graphicFrameMk id="4" creationId="{EA2E409F-19C6-9B47-86D8-4E067A340BF9}"/>
          </ac:graphicFrameMkLst>
        </pc:graphicFrameChg>
      </pc:sldChg>
      <pc:sldChg chg="delSp mod">
        <pc:chgData name="Owen Davies" userId="cbf6aad4-22b0-4e2a-8020-2e36d8d8e433" providerId="ADAL" clId="{FFF192E0-E97F-4044-9115-C9DC890CBC5C}" dt="2021-10-07T14:23:08.844" v="244" actId="478"/>
        <pc:sldMkLst>
          <pc:docMk/>
          <pc:sldMk cId="2088904046" sldId="271"/>
        </pc:sldMkLst>
        <pc:spChg chg="del">
          <ac:chgData name="Owen Davies" userId="cbf6aad4-22b0-4e2a-8020-2e36d8d8e433" providerId="ADAL" clId="{FFF192E0-E97F-4044-9115-C9DC890CBC5C}" dt="2021-10-07T14:23:08.844" v="244" actId="478"/>
          <ac:spMkLst>
            <pc:docMk/>
            <pc:sldMk cId="2088904046" sldId="271"/>
            <ac:spMk id="3" creationId="{00000000-0000-0000-0000-000000000000}"/>
          </ac:spMkLst>
        </pc:spChg>
        <pc:picChg chg="del">
          <ac:chgData name="Owen Davies" userId="cbf6aad4-22b0-4e2a-8020-2e36d8d8e433" providerId="ADAL" clId="{FFF192E0-E97F-4044-9115-C9DC890CBC5C}" dt="2021-10-07T14:20:58.127" v="213" actId="478"/>
          <ac:picMkLst>
            <pc:docMk/>
            <pc:sldMk cId="2088904046" sldId="271"/>
            <ac:picMk id="6" creationId="{00000000-0000-0000-0000-000000000000}"/>
          </ac:picMkLst>
        </pc:picChg>
      </pc:sldChg>
      <pc:sldChg chg="delSp mod">
        <pc:chgData name="Owen Davies" userId="cbf6aad4-22b0-4e2a-8020-2e36d8d8e433" providerId="ADAL" clId="{FFF192E0-E97F-4044-9115-C9DC890CBC5C}" dt="2021-10-07T14:23:11.794" v="246" actId="478"/>
        <pc:sldMkLst>
          <pc:docMk/>
          <pc:sldMk cId="1511425767" sldId="272"/>
        </pc:sldMkLst>
        <pc:spChg chg="del">
          <ac:chgData name="Owen Davies" userId="cbf6aad4-22b0-4e2a-8020-2e36d8d8e433" providerId="ADAL" clId="{FFF192E0-E97F-4044-9115-C9DC890CBC5C}" dt="2021-10-07T14:23:11.794" v="246" actId="478"/>
          <ac:spMkLst>
            <pc:docMk/>
            <pc:sldMk cId="1511425767" sldId="272"/>
            <ac:spMk id="3" creationId="{00000000-0000-0000-0000-000000000000}"/>
          </ac:spMkLst>
        </pc:spChg>
        <pc:picChg chg="del">
          <ac:chgData name="Owen Davies" userId="cbf6aad4-22b0-4e2a-8020-2e36d8d8e433" providerId="ADAL" clId="{FFF192E0-E97F-4044-9115-C9DC890CBC5C}" dt="2021-10-07T14:21:48.963" v="219" actId="478"/>
          <ac:picMkLst>
            <pc:docMk/>
            <pc:sldMk cId="1511425767" sldId="272"/>
            <ac:picMk id="6" creationId="{00000000-0000-0000-0000-000000000000}"/>
          </ac:picMkLst>
        </pc:picChg>
      </pc:sldChg>
      <pc:sldChg chg="delSp modSp mod">
        <pc:chgData name="Owen Davies" userId="cbf6aad4-22b0-4e2a-8020-2e36d8d8e433" providerId="ADAL" clId="{FFF192E0-E97F-4044-9115-C9DC890CBC5C}" dt="2021-10-07T14:23:19.070" v="250" actId="478"/>
        <pc:sldMkLst>
          <pc:docMk/>
          <pc:sldMk cId="779513121" sldId="273"/>
        </pc:sldMkLst>
        <pc:spChg chg="del mod">
          <ac:chgData name="Owen Davies" userId="cbf6aad4-22b0-4e2a-8020-2e36d8d8e433" providerId="ADAL" clId="{FFF192E0-E97F-4044-9115-C9DC890CBC5C}" dt="2021-10-07T14:23:19.070" v="250" actId="478"/>
          <ac:spMkLst>
            <pc:docMk/>
            <pc:sldMk cId="779513121" sldId="273"/>
            <ac:spMk id="2" creationId="{00000000-0000-0000-0000-000000000000}"/>
          </ac:spMkLst>
        </pc:spChg>
        <pc:picChg chg="del">
          <ac:chgData name="Owen Davies" userId="cbf6aad4-22b0-4e2a-8020-2e36d8d8e433" providerId="ADAL" clId="{FFF192E0-E97F-4044-9115-C9DC890CBC5C}" dt="2021-10-07T14:21:53.743" v="221" actId="478"/>
          <ac:picMkLst>
            <pc:docMk/>
            <pc:sldMk cId="779513121" sldId="273"/>
            <ac:picMk id="5" creationId="{00000000-0000-0000-0000-000000000000}"/>
          </ac:picMkLst>
        </pc:picChg>
      </pc:sldChg>
      <pc:sldChg chg="delSp mod">
        <pc:chgData name="Owen Davies" userId="cbf6aad4-22b0-4e2a-8020-2e36d8d8e433" providerId="ADAL" clId="{FFF192E0-E97F-4044-9115-C9DC890CBC5C}" dt="2021-10-07T14:23:21.112" v="251" actId="478"/>
        <pc:sldMkLst>
          <pc:docMk/>
          <pc:sldMk cId="250692848" sldId="274"/>
        </pc:sldMkLst>
        <pc:spChg chg="del">
          <ac:chgData name="Owen Davies" userId="cbf6aad4-22b0-4e2a-8020-2e36d8d8e433" providerId="ADAL" clId="{FFF192E0-E97F-4044-9115-C9DC890CBC5C}" dt="2021-10-07T14:23:21.112" v="251" actId="478"/>
          <ac:spMkLst>
            <pc:docMk/>
            <pc:sldMk cId="250692848" sldId="274"/>
            <ac:spMk id="2" creationId="{00000000-0000-0000-0000-000000000000}"/>
          </ac:spMkLst>
        </pc:spChg>
        <pc:picChg chg="del">
          <ac:chgData name="Owen Davies" userId="cbf6aad4-22b0-4e2a-8020-2e36d8d8e433" providerId="ADAL" clId="{FFF192E0-E97F-4044-9115-C9DC890CBC5C}" dt="2021-10-07T14:21:56.611" v="222" actId="478"/>
          <ac:picMkLst>
            <pc:docMk/>
            <pc:sldMk cId="250692848" sldId="274"/>
            <ac:picMk id="5" creationId="{00000000-0000-0000-0000-000000000000}"/>
          </ac:picMkLst>
        </pc:picChg>
      </pc:sldChg>
      <pc:sldChg chg="delSp mod">
        <pc:chgData name="Owen Davies" userId="cbf6aad4-22b0-4e2a-8020-2e36d8d8e433" providerId="ADAL" clId="{FFF192E0-E97F-4044-9115-C9DC890CBC5C}" dt="2021-10-07T14:23:24.679" v="252" actId="478"/>
        <pc:sldMkLst>
          <pc:docMk/>
          <pc:sldMk cId="2284236421" sldId="275"/>
        </pc:sldMkLst>
        <pc:spChg chg="del">
          <ac:chgData name="Owen Davies" userId="cbf6aad4-22b0-4e2a-8020-2e36d8d8e433" providerId="ADAL" clId="{FFF192E0-E97F-4044-9115-C9DC890CBC5C}" dt="2021-10-07T14:23:24.679" v="252" actId="478"/>
          <ac:spMkLst>
            <pc:docMk/>
            <pc:sldMk cId="2284236421" sldId="275"/>
            <ac:spMk id="2" creationId="{00000000-0000-0000-0000-000000000000}"/>
          </ac:spMkLst>
        </pc:spChg>
        <pc:picChg chg="del">
          <ac:chgData name="Owen Davies" userId="cbf6aad4-22b0-4e2a-8020-2e36d8d8e433" providerId="ADAL" clId="{FFF192E0-E97F-4044-9115-C9DC890CBC5C}" dt="2021-10-07T14:21:58.156" v="223" actId="478"/>
          <ac:picMkLst>
            <pc:docMk/>
            <pc:sldMk cId="2284236421" sldId="275"/>
            <ac:picMk id="5" creationId="{00000000-0000-0000-0000-000000000000}"/>
          </ac:picMkLst>
        </pc:picChg>
      </pc:sldChg>
      <pc:sldChg chg="delSp mod">
        <pc:chgData name="Owen Davies" userId="cbf6aad4-22b0-4e2a-8020-2e36d8d8e433" providerId="ADAL" clId="{FFF192E0-E97F-4044-9115-C9DC890CBC5C}" dt="2021-10-07T14:23:26.157" v="253" actId="478"/>
        <pc:sldMkLst>
          <pc:docMk/>
          <pc:sldMk cId="4112162175" sldId="276"/>
        </pc:sldMkLst>
        <pc:spChg chg="del">
          <ac:chgData name="Owen Davies" userId="cbf6aad4-22b0-4e2a-8020-2e36d8d8e433" providerId="ADAL" clId="{FFF192E0-E97F-4044-9115-C9DC890CBC5C}" dt="2021-10-07T14:23:26.157" v="253" actId="478"/>
          <ac:spMkLst>
            <pc:docMk/>
            <pc:sldMk cId="4112162175" sldId="276"/>
            <ac:spMk id="2" creationId="{00000000-0000-0000-0000-000000000000}"/>
          </ac:spMkLst>
        </pc:spChg>
        <pc:picChg chg="del">
          <ac:chgData name="Owen Davies" userId="cbf6aad4-22b0-4e2a-8020-2e36d8d8e433" providerId="ADAL" clId="{FFF192E0-E97F-4044-9115-C9DC890CBC5C}" dt="2021-10-07T14:21:59.974" v="224" actId="478"/>
          <ac:picMkLst>
            <pc:docMk/>
            <pc:sldMk cId="4112162175" sldId="276"/>
            <ac:picMk id="5" creationId="{00000000-0000-0000-0000-000000000000}"/>
          </ac:picMkLst>
        </pc:picChg>
      </pc:sldChg>
      <pc:sldChg chg="delSp modSp mod">
        <pc:chgData name="Owen Davies" userId="cbf6aad4-22b0-4e2a-8020-2e36d8d8e433" providerId="ADAL" clId="{FFF192E0-E97F-4044-9115-C9DC890CBC5C}" dt="2021-10-07T14:27:03.206" v="295" actId="478"/>
        <pc:sldMkLst>
          <pc:docMk/>
          <pc:sldMk cId="1523282938" sldId="277"/>
        </pc:sldMkLst>
        <pc:spChg chg="del mod">
          <ac:chgData name="Owen Davies" userId="cbf6aad4-22b0-4e2a-8020-2e36d8d8e433" providerId="ADAL" clId="{FFF192E0-E97F-4044-9115-C9DC890CBC5C}" dt="2021-10-07T14:27:03.206" v="295" actId="478"/>
          <ac:spMkLst>
            <pc:docMk/>
            <pc:sldMk cId="1523282938" sldId="277"/>
            <ac:spMk id="2" creationId="{00000000-0000-0000-0000-000000000000}"/>
          </ac:spMkLst>
        </pc:spChg>
        <pc:picChg chg="del">
          <ac:chgData name="Owen Davies" userId="cbf6aad4-22b0-4e2a-8020-2e36d8d8e433" providerId="ADAL" clId="{FFF192E0-E97F-4044-9115-C9DC890CBC5C}" dt="2021-10-07T14:22:01.641" v="225" actId="478"/>
          <ac:picMkLst>
            <pc:docMk/>
            <pc:sldMk cId="1523282938" sldId="277"/>
            <ac:picMk id="5" creationId="{00000000-0000-0000-0000-000000000000}"/>
          </ac:picMkLst>
        </pc:picChg>
      </pc:sldChg>
      <pc:sldChg chg="delSp modSp mod">
        <pc:chgData name="Owen Davies" userId="cbf6aad4-22b0-4e2a-8020-2e36d8d8e433" providerId="ADAL" clId="{FFF192E0-E97F-4044-9115-C9DC890CBC5C}" dt="2021-10-13T10:03:54.362" v="561" actId="13926"/>
        <pc:sldMkLst>
          <pc:docMk/>
          <pc:sldMk cId="652084253" sldId="278"/>
        </pc:sldMkLst>
        <pc:spChg chg="del">
          <ac:chgData name="Owen Davies" userId="cbf6aad4-22b0-4e2a-8020-2e36d8d8e433" providerId="ADAL" clId="{FFF192E0-E97F-4044-9115-C9DC890CBC5C}" dt="2021-10-07T14:23:29.390" v="255" actId="478"/>
          <ac:spMkLst>
            <pc:docMk/>
            <pc:sldMk cId="652084253" sldId="278"/>
            <ac:spMk id="2" creationId="{00000000-0000-0000-0000-000000000000}"/>
          </ac:spMkLst>
        </pc:spChg>
        <pc:spChg chg="mod">
          <ac:chgData name="Owen Davies" userId="cbf6aad4-22b0-4e2a-8020-2e36d8d8e433" providerId="ADAL" clId="{FFF192E0-E97F-4044-9115-C9DC890CBC5C}" dt="2021-10-13T10:03:54.362" v="561" actId="13926"/>
          <ac:spMkLst>
            <pc:docMk/>
            <pc:sldMk cId="652084253" sldId="278"/>
            <ac:spMk id="7" creationId="{00000000-0000-0000-0000-000000000000}"/>
          </ac:spMkLst>
        </pc:spChg>
        <pc:picChg chg="del">
          <ac:chgData name="Owen Davies" userId="cbf6aad4-22b0-4e2a-8020-2e36d8d8e433" providerId="ADAL" clId="{FFF192E0-E97F-4044-9115-C9DC890CBC5C}" dt="2021-10-07T14:22:03.274" v="226" actId="478"/>
          <ac:picMkLst>
            <pc:docMk/>
            <pc:sldMk cId="652084253" sldId="278"/>
            <ac:picMk id="5" creationId="{00000000-0000-0000-0000-000000000000}"/>
          </ac:picMkLst>
        </pc:picChg>
      </pc:sldChg>
      <pc:sldChg chg="delSp mod">
        <pc:chgData name="Owen Davies" userId="cbf6aad4-22b0-4e2a-8020-2e36d8d8e433" providerId="ADAL" clId="{FFF192E0-E97F-4044-9115-C9DC890CBC5C}" dt="2021-10-07T14:23:31.030" v="256" actId="478"/>
        <pc:sldMkLst>
          <pc:docMk/>
          <pc:sldMk cId="231817760" sldId="279"/>
        </pc:sldMkLst>
        <pc:spChg chg="del">
          <ac:chgData name="Owen Davies" userId="cbf6aad4-22b0-4e2a-8020-2e36d8d8e433" providerId="ADAL" clId="{FFF192E0-E97F-4044-9115-C9DC890CBC5C}" dt="2021-10-07T14:23:31.030" v="256" actId="478"/>
          <ac:spMkLst>
            <pc:docMk/>
            <pc:sldMk cId="231817760" sldId="279"/>
            <ac:spMk id="2" creationId="{00000000-0000-0000-0000-000000000000}"/>
          </ac:spMkLst>
        </pc:spChg>
        <pc:picChg chg="del">
          <ac:chgData name="Owen Davies" userId="cbf6aad4-22b0-4e2a-8020-2e36d8d8e433" providerId="ADAL" clId="{FFF192E0-E97F-4044-9115-C9DC890CBC5C}" dt="2021-10-07T14:22:06.295" v="227" actId="478"/>
          <ac:picMkLst>
            <pc:docMk/>
            <pc:sldMk cId="231817760" sldId="279"/>
            <ac:picMk id="5" creationId="{00000000-0000-0000-0000-000000000000}"/>
          </ac:picMkLst>
        </pc:picChg>
      </pc:sldChg>
      <pc:sldChg chg="delSp mod">
        <pc:chgData name="Owen Davies" userId="cbf6aad4-22b0-4e2a-8020-2e36d8d8e433" providerId="ADAL" clId="{FFF192E0-E97F-4044-9115-C9DC890CBC5C}" dt="2021-10-07T14:23:32.708" v="257" actId="478"/>
        <pc:sldMkLst>
          <pc:docMk/>
          <pc:sldMk cId="1840808821" sldId="280"/>
        </pc:sldMkLst>
        <pc:spChg chg="del">
          <ac:chgData name="Owen Davies" userId="cbf6aad4-22b0-4e2a-8020-2e36d8d8e433" providerId="ADAL" clId="{FFF192E0-E97F-4044-9115-C9DC890CBC5C}" dt="2021-10-07T14:23:32.708" v="257" actId="478"/>
          <ac:spMkLst>
            <pc:docMk/>
            <pc:sldMk cId="1840808821" sldId="280"/>
            <ac:spMk id="2" creationId="{00000000-0000-0000-0000-000000000000}"/>
          </ac:spMkLst>
        </pc:spChg>
        <pc:picChg chg="del">
          <ac:chgData name="Owen Davies" userId="cbf6aad4-22b0-4e2a-8020-2e36d8d8e433" providerId="ADAL" clId="{FFF192E0-E97F-4044-9115-C9DC890CBC5C}" dt="2021-10-07T14:22:08.786" v="228" actId="478"/>
          <ac:picMkLst>
            <pc:docMk/>
            <pc:sldMk cId="1840808821" sldId="280"/>
            <ac:picMk id="5" creationId="{00000000-0000-0000-0000-000000000000}"/>
          </ac:picMkLst>
        </pc:picChg>
      </pc:sldChg>
      <pc:sldChg chg="delSp mod">
        <pc:chgData name="Owen Davies" userId="cbf6aad4-22b0-4e2a-8020-2e36d8d8e433" providerId="ADAL" clId="{FFF192E0-E97F-4044-9115-C9DC890CBC5C}" dt="2021-10-07T14:23:34.095" v="258" actId="478"/>
        <pc:sldMkLst>
          <pc:docMk/>
          <pc:sldMk cId="3498765113" sldId="281"/>
        </pc:sldMkLst>
        <pc:spChg chg="del">
          <ac:chgData name="Owen Davies" userId="cbf6aad4-22b0-4e2a-8020-2e36d8d8e433" providerId="ADAL" clId="{FFF192E0-E97F-4044-9115-C9DC890CBC5C}" dt="2021-10-07T14:23:34.095" v="258" actId="478"/>
          <ac:spMkLst>
            <pc:docMk/>
            <pc:sldMk cId="3498765113" sldId="281"/>
            <ac:spMk id="2" creationId="{00000000-0000-0000-0000-000000000000}"/>
          </ac:spMkLst>
        </pc:spChg>
        <pc:picChg chg="del">
          <ac:chgData name="Owen Davies" userId="cbf6aad4-22b0-4e2a-8020-2e36d8d8e433" providerId="ADAL" clId="{FFF192E0-E97F-4044-9115-C9DC890CBC5C}" dt="2021-10-07T14:22:10.490" v="229" actId="478"/>
          <ac:picMkLst>
            <pc:docMk/>
            <pc:sldMk cId="3498765113" sldId="281"/>
            <ac:picMk id="5" creationId="{00000000-0000-0000-0000-000000000000}"/>
          </ac:picMkLst>
        </pc:picChg>
      </pc:sldChg>
      <pc:sldChg chg="delSp modSp mod">
        <pc:chgData name="Owen Davies" userId="cbf6aad4-22b0-4e2a-8020-2e36d8d8e433" providerId="ADAL" clId="{FFF192E0-E97F-4044-9115-C9DC890CBC5C}" dt="2021-10-07T14:23:39.018" v="261" actId="478"/>
        <pc:sldMkLst>
          <pc:docMk/>
          <pc:sldMk cId="238676576" sldId="282"/>
        </pc:sldMkLst>
        <pc:spChg chg="del mod">
          <ac:chgData name="Owen Davies" userId="cbf6aad4-22b0-4e2a-8020-2e36d8d8e433" providerId="ADAL" clId="{FFF192E0-E97F-4044-9115-C9DC890CBC5C}" dt="2021-10-07T14:23:39.018" v="261" actId="478"/>
          <ac:spMkLst>
            <pc:docMk/>
            <pc:sldMk cId="238676576" sldId="282"/>
            <ac:spMk id="2" creationId="{00000000-0000-0000-0000-000000000000}"/>
          </ac:spMkLst>
        </pc:spChg>
        <pc:picChg chg="del">
          <ac:chgData name="Owen Davies" userId="cbf6aad4-22b0-4e2a-8020-2e36d8d8e433" providerId="ADAL" clId="{FFF192E0-E97F-4044-9115-C9DC890CBC5C}" dt="2021-10-07T14:22:12.249" v="230" actId="478"/>
          <ac:picMkLst>
            <pc:docMk/>
            <pc:sldMk cId="238676576" sldId="282"/>
            <ac:picMk id="5" creationId="{00000000-0000-0000-0000-000000000000}"/>
          </ac:picMkLst>
        </pc:picChg>
      </pc:sldChg>
      <pc:sldChg chg="delSp modSp mod">
        <pc:chgData name="Owen Davies" userId="cbf6aad4-22b0-4e2a-8020-2e36d8d8e433" providerId="ADAL" clId="{FFF192E0-E97F-4044-9115-C9DC890CBC5C}" dt="2021-10-07T14:26:38.416" v="294" actId="13926"/>
        <pc:sldMkLst>
          <pc:docMk/>
          <pc:sldMk cId="3404738150" sldId="283"/>
        </pc:sldMkLst>
        <pc:spChg chg="mod">
          <ac:chgData name="Owen Davies" userId="cbf6aad4-22b0-4e2a-8020-2e36d8d8e433" providerId="ADAL" clId="{FFF192E0-E97F-4044-9115-C9DC890CBC5C}" dt="2021-10-07T14:26:38.416" v="294" actId="13926"/>
          <ac:spMkLst>
            <pc:docMk/>
            <pc:sldMk cId="3404738150" sldId="283"/>
            <ac:spMk id="2" creationId="{00000000-0000-0000-0000-000000000000}"/>
          </ac:spMkLst>
        </pc:spChg>
        <pc:spChg chg="del">
          <ac:chgData name="Owen Davies" userId="cbf6aad4-22b0-4e2a-8020-2e36d8d8e433" providerId="ADAL" clId="{FFF192E0-E97F-4044-9115-C9DC890CBC5C}" dt="2021-10-07T14:23:41.114" v="262" actId="478"/>
          <ac:spMkLst>
            <pc:docMk/>
            <pc:sldMk cId="3404738150" sldId="283"/>
            <ac:spMk id="3" creationId="{00000000-0000-0000-0000-000000000000}"/>
          </ac:spMkLst>
        </pc:spChg>
        <pc:picChg chg="del">
          <ac:chgData name="Owen Davies" userId="cbf6aad4-22b0-4e2a-8020-2e36d8d8e433" providerId="ADAL" clId="{FFF192E0-E97F-4044-9115-C9DC890CBC5C}" dt="2021-10-07T14:22:13.927" v="231" actId="478"/>
          <ac:picMkLst>
            <pc:docMk/>
            <pc:sldMk cId="3404738150" sldId="283"/>
            <ac:picMk id="6" creationId="{00000000-0000-0000-0000-000000000000}"/>
          </ac:picMkLst>
        </pc:picChg>
      </pc:sldChg>
      <pc:sldChg chg="delSp modSp mod">
        <pc:chgData name="Owen Davies" userId="cbf6aad4-22b0-4e2a-8020-2e36d8d8e433" providerId="ADAL" clId="{FFF192E0-E97F-4044-9115-C9DC890CBC5C}" dt="2021-10-08T12:58:40.328" v="363" actId="13926"/>
        <pc:sldMkLst>
          <pc:docMk/>
          <pc:sldMk cId="2113590474" sldId="284"/>
        </pc:sldMkLst>
        <pc:spChg chg="del">
          <ac:chgData name="Owen Davies" userId="cbf6aad4-22b0-4e2a-8020-2e36d8d8e433" providerId="ADAL" clId="{FFF192E0-E97F-4044-9115-C9DC890CBC5C}" dt="2021-10-07T14:23:42.916" v="263" actId="478"/>
          <ac:spMkLst>
            <pc:docMk/>
            <pc:sldMk cId="2113590474" sldId="284"/>
            <ac:spMk id="2" creationId="{00000000-0000-0000-0000-000000000000}"/>
          </ac:spMkLst>
        </pc:spChg>
        <pc:spChg chg="mod">
          <ac:chgData name="Owen Davies" userId="cbf6aad4-22b0-4e2a-8020-2e36d8d8e433" providerId="ADAL" clId="{FFF192E0-E97F-4044-9115-C9DC890CBC5C}" dt="2021-10-08T12:58:40.328" v="363" actId="13926"/>
          <ac:spMkLst>
            <pc:docMk/>
            <pc:sldMk cId="2113590474" sldId="284"/>
            <ac:spMk id="7" creationId="{00000000-0000-0000-0000-000000000000}"/>
          </ac:spMkLst>
        </pc:spChg>
        <pc:picChg chg="del">
          <ac:chgData name="Owen Davies" userId="cbf6aad4-22b0-4e2a-8020-2e36d8d8e433" providerId="ADAL" clId="{FFF192E0-E97F-4044-9115-C9DC890CBC5C}" dt="2021-10-07T14:22:15.631" v="232" actId="478"/>
          <ac:picMkLst>
            <pc:docMk/>
            <pc:sldMk cId="2113590474" sldId="284"/>
            <ac:picMk id="5" creationId="{00000000-0000-0000-0000-000000000000}"/>
          </ac:picMkLst>
        </pc:picChg>
      </pc:sldChg>
      <pc:sldChg chg="delSp mod">
        <pc:chgData name="Owen Davies" userId="cbf6aad4-22b0-4e2a-8020-2e36d8d8e433" providerId="ADAL" clId="{FFF192E0-E97F-4044-9115-C9DC890CBC5C}" dt="2021-10-07T14:23:13.222" v="247" actId="478"/>
        <pc:sldMkLst>
          <pc:docMk/>
          <pc:sldMk cId="2613558498" sldId="285"/>
        </pc:sldMkLst>
        <pc:spChg chg="del">
          <ac:chgData name="Owen Davies" userId="cbf6aad4-22b0-4e2a-8020-2e36d8d8e433" providerId="ADAL" clId="{FFF192E0-E97F-4044-9115-C9DC890CBC5C}" dt="2021-10-07T14:23:13.222" v="247" actId="478"/>
          <ac:spMkLst>
            <pc:docMk/>
            <pc:sldMk cId="2613558498" sldId="285"/>
            <ac:spMk id="3" creationId="{00000000-0000-0000-0000-000000000000}"/>
          </ac:spMkLst>
        </pc:spChg>
        <pc:picChg chg="del">
          <ac:chgData name="Owen Davies" userId="cbf6aad4-22b0-4e2a-8020-2e36d8d8e433" providerId="ADAL" clId="{FFF192E0-E97F-4044-9115-C9DC890CBC5C}" dt="2021-10-07T14:21:50.929" v="220" actId="478"/>
          <ac:picMkLst>
            <pc:docMk/>
            <pc:sldMk cId="2613558498" sldId="285"/>
            <ac:picMk id="6" creationId="{00000000-0000-0000-0000-000000000000}"/>
          </ac:picMkLst>
        </pc:picChg>
      </pc:sldChg>
      <pc:sldChg chg="addSp delSp modSp add mod">
        <pc:chgData name="Owen Davies" userId="cbf6aad4-22b0-4e2a-8020-2e36d8d8e433" providerId="ADAL" clId="{FFF192E0-E97F-4044-9115-C9DC890CBC5C}" dt="2021-11-01T10:16:38.662" v="629" actId="13926"/>
        <pc:sldMkLst>
          <pc:docMk/>
          <pc:sldMk cId="1760270368" sldId="286"/>
        </pc:sldMkLst>
        <pc:spChg chg="del">
          <ac:chgData name="Owen Davies" userId="cbf6aad4-22b0-4e2a-8020-2e36d8d8e433" providerId="ADAL" clId="{FFF192E0-E97F-4044-9115-C9DC890CBC5C}" dt="2021-10-07T14:23:44.645" v="264" actId="478"/>
          <ac:spMkLst>
            <pc:docMk/>
            <pc:sldMk cId="1760270368" sldId="286"/>
            <ac:spMk id="2" creationId="{00000000-0000-0000-0000-000000000000}"/>
          </ac:spMkLst>
        </pc:spChg>
        <pc:spChg chg="del">
          <ac:chgData name="Owen Davies" userId="cbf6aad4-22b0-4e2a-8020-2e36d8d8e433" providerId="ADAL" clId="{FFF192E0-E97F-4044-9115-C9DC890CBC5C}" dt="2021-10-07T13:58:38.095" v="68" actId="21"/>
          <ac:spMkLst>
            <pc:docMk/>
            <pc:sldMk cId="1760270368" sldId="286"/>
            <ac:spMk id="7" creationId="{00000000-0000-0000-0000-000000000000}"/>
          </ac:spMkLst>
        </pc:spChg>
        <pc:graphicFrameChg chg="add del mod">
          <ac:chgData name="Owen Davies" userId="cbf6aad4-22b0-4e2a-8020-2e36d8d8e433" providerId="ADAL" clId="{FFF192E0-E97F-4044-9115-C9DC890CBC5C}" dt="2021-10-07T13:59:07.447" v="70"/>
          <ac:graphicFrameMkLst>
            <pc:docMk/>
            <pc:sldMk cId="1760270368" sldId="286"/>
            <ac:graphicFrameMk id="3" creationId="{A95D4376-F386-2944-8B8C-C18304C1E3AC}"/>
          </ac:graphicFrameMkLst>
        </pc:graphicFrameChg>
        <pc:graphicFrameChg chg="add del mod">
          <ac:chgData name="Owen Davies" userId="cbf6aad4-22b0-4e2a-8020-2e36d8d8e433" providerId="ADAL" clId="{FFF192E0-E97F-4044-9115-C9DC890CBC5C}" dt="2021-10-07T13:59:16.994" v="72"/>
          <ac:graphicFrameMkLst>
            <pc:docMk/>
            <pc:sldMk cId="1760270368" sldId="286"/>
            <ac:graphicFrameMk id="4" creationId="{545660D3-3B3D-7B4A-B519-7D5FB929A456}"/>
          </ac:graphicFrameMkLst>
        </pc:graphicFrameChg>
        <pc:graphicFrameChg chg="add mod modGraphic">
          <ac:chgData name="Owen Davies" userId="cbf6aad4-22b0-4e2a-8020-2e36d8d8e433" providerId="ADAL" clId="{FFF192E0-E97F-4044-9115-C9DC890CBC5C}" dt="2021-11-01T10:16:38.662" v="629" actId="13926"/>
          <ac:graphicFrameMkLst>
            <pc:docMk/>
            <pc:sldMk cId="1760270368" sldId="286"/>
            <ac:graphicFrameMk id="8" creationId="{A340DD9E-07AD-7046-A5A7-9563AF743D97}"/>
          </ac:graphicFrameMkLst>
        </pc:graphicFrameChg>
        <pc:picChg chg="del">
          <ac:chgData name="Owen Davies" userId="cbf6aad4-22b0-4e2a-8020-2e36d8d8e433" providerId="ADAL" clId="{FFF192E0-E97F-4044-9115-C9DC890CBC5C}" dt="2021-10-07T14:22:17.658" v="233" actId="478"/>
          <ac:picMkLst>
            <pc:docMk/>
            <pc:sldMk cId="1760270368" sldId="286"/>
            <ac:picMk id="5" creationId="{00000000-0000-0000-0000-000000000000}"/>
          </ac:picMkLst>
        </pc:picChg>
      </pc:sldChg>
      <pc:sldChg chg="new del">
        <pc:chgData name="Owen Davies" userId="cbf6aad4-22b0-4e2a-8020-2e36d8d8e433" providerId="ADAL" clId="{FFF192E0-E97F-4044-9115-C9DC890CBC5C}" dt="2021-10-07T13:58:03.181" v="66" actId="680"/>
        <pc:sldMkLst>
          <pc:docMk/>
          <pc:sldMk cId="1901552776" sldId="286"/>
        </pc:sldMkLst>
      </pc:sldChg>
    </pc:docChg>
  </pc:docChgLst>
  <pc:docChgLst>
    <pc:chgData name="Lewis E Davies" userId="0d0dbad7-53c8-4994-b8ec-7b95c765d9d7" providerId="ADAL" clId="{CE0D062A-8318-4CEB-AAC9-BE516E49CB88}"/>
    <pc:docChg chg="undo custSel modSld">
      <pc:chgData name="Lewis E Davies" userId="0d0dbad7-53c8-4994-b8ec-7b95c765d9d7" providerId="ADAL" clId="{CE0D062A-8318-4CEB-AAC9-BE516E49CB88}" dt="2022-03-24T14:57:43.479" v="10" actId="170"/>
      <pc:docMkLst>
        <pc:docMk/>
      </pc:docMkLst>
      <pc:sldChg chg="addSp delSp modSp mod">
        <pc:chgData name="Lewis E Davies" userId="0d0dbad7-53c8-4994-b8ec-7b95c765d9d7" providerId="ADAL" clId="{CE0D062A-8318-4CEB-AAC9-BE516E49CB88}" dt="2022-03-16T10:47:35.717" v="6"/>
        <pc:sldMkLst>
          <pc:docMk/>
          <pc:sldMk cId="0" sldId="264"/>
        </pc:sldMkLst>
        <pc:spChg chg="add del mod">
          <ac:chgData name="Lewis E Davies" userId="0d0dbad7-53c8-4994-b8ec-7b95c765d9d7" providerId="ADAL" clId="{CE0D062A-8318-4CEB-AAC9-BE516E49CB88}" dt="2022-03-16T10:47:18.106" v="4" actId="478"/>
          <ac:spMkLst>
            <pc:docMk/>
            <pc:sldMk cId="0" sldId="264"/>
            <ac:spMk id="2" creationId="{242DED52-ADAD-4F54-B408-F4439F24FAF6}"/>
          </ac:spMkLst>
        </pc:spChg>
        <pc:spChg chg="add mod">
          <ac:chgData name="Lewis E Davies" userId="0d0dbad7-53c8-4994-b8ec-7b95c765d9d7" providerId="ADAL" clId="{CE0D062A-8318-4CEB-AAC9-BE516E49CB88}" dt="2022-03-16T10:47:35.717" v="6"/>
          <ac:spMkLst>
            <pc:docMk/>
            <pc:sldMk cId="0" sldId="264"/>
            <ac:spMk id="3" creationId="{E81BC5BE-7072-4452-8F4E-3DC29E7E11B2}"/>
          </ac:spMkLst>
        </pc:spChg>
        <pc:spChg chg="mod">
          <ac:chgData name="Lewis E Davies" userId="0d0dbad7-53c8-4994-b8ec-7b95c765d9d7" providerId="ADAL" clId="{CE0D062A-8318-4CEB-AAC9-BE516E49CB88}" dt="2022-03-16T10:46:59.746" v="1" actId="33553"/>
          <ac:spMkLst>
            <pc:docMk/>
            <pc:sldMk cId="0" sldId="264"/>
            <ac:spMk id="21" creationId="{7CC94597-AEAB-D34E-86CB-6238E2BC0578}"/>
          </ac:spMkLst>
        </pc:spChg>
      </pc:sldChg>
      <pc:sldChg chg="modSp mod">
        <pc:chgData name="Lewis E Davies" userId="0d0dbad7-53c8-4994-b8ec-7b95c765d9d7" providerId="ADAL" clId="{CE0D062A-8318-4CEB-AAC9-BE516E49CB88}" dt="2022-03-24T14:57:43.479" v="10" actId="170"/>
        <pc:sldMkLst>
          <pc:docMk/>
          <pc:sldMk cId="2161301010" sldId="270"/>
        </pc:sldMkLst>
        <pc:graphicFrameChg chg="mod ord">
          <ac:chgData name="Lewis E Davies" userId="0d0dbad7-53c8-4994-b8ec-7b95c765d9d7" providerId="ADAL" clId="{CE0D062A-8318-4CEB-AAC9-BE516E49CB88}" dt="2022-03-24T14:57:43.479" v="10" actId="170"/>
          <ac:graphicFrameMkLst>
            <pc:docMk/>
            <pc:sldMk cId="2161301010" sldId="270"/>
            <ac:graphicFrameMk id="4" creationId="{EA2E409F-19C6-9B47-86D8-4E067A340BF9}"/>
          </ac:graphicFrameMkLst>
        </pc:graphicFrameChg>
      </pc:sldChg>
    </pc:docChg>
  </pc:docChgLst>
  <pc:docChgLst>
    <pc:chgData name="Ieuan Best" userId="a016bbdb-405f-4159-82c8-8028c1c503da" providerId="ADAL" clId="{D58F2202-7DFE-2949-976C-1FB14AC7EB1E}"/>
    <pc:docChg chg="undo custSel modSld">
      <pc:chgData name="Ieuan Best" userId="a016bbdb-405f-4159-82c8-8028c1c503da" providerId="ADAL" clId="{D58F2202-7DFE-2949-976C-1FB14AC7EB1E}" dt="2021-11-08T11:28:40.349" v="115" actId="20577"/>
      <pc:docMkLst>
        <pc:docMk/>
      </pc:docMkLst>
      <pc:sldChg chg="modSp mod">
        <pc:chgData name="Ieuan Best" userId="a016bbdb-405f-4159-82c8-8028c1c503da" providerId="ADAL" clId="{D58F2202-7DFE-2949-976C-1FB14AC7EB1E}" dt="2021-11-08T11:15:05.948" v="96" actId="20577"/>
        <pc:sldMkLst>
          <pc:docMk/>
          <pc:sldMk cId="0" sldId="257"/>
        </pc:sldMkLst>
        <pc:spChg chg="mod">
          <ac:chgData name="Ieuan Best" userId="a016bbdb-405f-4159-82c8-8028c1c503da" providerId="ADAL" clId="{D58F2202-7DFE-2949-976C-1FB14AC7EB1E}" dt="2021-11-08T11:15:02.101" v="95"/>
          <ac:spMkLst>
            <pc:docMk/>
            <pc:sldMk cId="0" sldId="257"/>
            <ac:spMk id="7" creationId="{00000000-0000-0000-0000-000000000000}"/>
          </ac:spMkLst>
        </pc:spChg>
        <pc:spChg chg="mod">
          <ac:chgData name="Ieuan Best" userId="a016bbdb-405f-4159-82c8-8028c1c503da" providerId="ADAL" clId="{D58F2202-7DFE-2949-976C-1FB14AC7EB1E}" dt="2021-11-08T11:15:05.948" v="96" actId="20577"/>
          <ac:spMkLst>
            <pc:docMk/>
            <pc:sldMk cId="0" sldId="257"/>
            <ac:spMk id="8" creationId="{00000000-0000-0000-0000-000000000000}"/>
          </ac:spMkLst>
        </pc:spChg>
      </pc:sldChg>
      <pc:sldChg chg="modSp mod">
        <pc:chgData name="Ieuan Best" userId="a016bbdb-405f-4159-82c8-8028c1c503da" providerId="ADAL" clId="{D58F2202-7DFE-2949-976C-1FB14AC7EB1E}" dt="2021-11-08T11:14:43.659" v="92" actId="20577"/>
        <pc:sldMkLst>
          <pc:docMk/>
          <pc:sldMk cId="0" sldId="258"/>
        </pc:sldMkLst>
        <pc:spChg chg="mod">
          <ac:chgData name="Ieuan Best" userId="a016bbdb-405f-4159-82c8-8028c1c503da" providerId="ADAL" clId="{D58F2202-7DFE-2949-976C-1FB14AC7EB1E}" dt="2021-11-08T11:14:43.659" v="92" actId="20577"/>
          <ac:spMkLst>
            <pc:docMk/>
            <pc:sldMk cId="0" sldId="258"/>
            <ac:spMk id="2" creationId="{00000000-0000-0000-0000-000000000000}"/>
          </ac:spMkLst>
        </pc:spChg>
      </pc:sldChg>
      <pc:sldChg chg="modSp mod">
        <pc:chgData name="Ieuan Best" userId="a016bbdb-405f-4159-82c8-8028c1c503da" providerId="ADAL" clId="{D58F2202-7DFE-2949-976C-1FB14AC7EB1E}" dt="2021-11-08T11:24:32.394" v="105" actId="13926"/>
        <pc:sldMkLst>
          <pc:docMk/>
          <pc:sldMk cId="0" sldId="260"/>
        </pc:sldMkLst>
        <pc:spChg chg="mod">
          <ac:chgData name="Ieuan Best" userId="a016bbdb-405f-4159-82c8-8028c1c503da" providerId="ADAL" clId="{D58F2202-7DFE-2949-976C-1FB14AC7EB1E}" dt="2021-11-08T11:24:32.394" v="105" actId="13926"/>
          <ac:spMkLst>
            <pc:docMk/>
            <pc:sldMk cId="0" sldId="260"/>
            <ac:spMk id="7" creationId="{00000000-0000-0000-0000-000000000000}"/>
          </ac:spMkLst>
        </pc:spChg>
      </pc:sldChg>
      <pc:sldChg chg="modSp mod">
        <pc:chgData name="Ieuan Best" userId="a016bbdb-405f-4159-82c8-8028c1c503da" providerId="ADAL" clId="{D58F2202-7DFE-2949-976C-1FB14AC7EB1E}" dt="2021-11-08T11:13:30.926" v="7" actId="20577"/>
        <pc:sldMkLst>
          <pc:docMk/>
          <pc:sldMk cId="0" sldId="264"/>
        </pc:sldMkLst>
        <pc:spChg chg="mod">
          <ac:chgData name="Ieuan Best" userId="a016bbdb-405f-4159-82c8-8028c1c503da" providerId="ADAL" clId="{D58F2202-7DFE-2949-976C-1FB14AC7EB1E}" dt="2021-11-08T11:13:30.926" v="7" actId="20577"/>
          <ac:spMkLst>
            <pc:docMk/>
            <pc:sldMk cId="0" sldId="264"/>
            <ac:spMk id="21" creationId="{7CC94597-AEAB-D34E-86CB-6238E2BC0578}"/>
          </ac:spMkLst>
        </pc:spChg>
      </pc:sldChg>
      <pc:sldChg chg="modSp mod">
        <pc:chgData name="Ieuan Best" userId="a016bbdb-405f-4159-82c8-8028c1c503da" providerId="ADAL" clId="{D58F2202-7DFE-2949-976C-1FB14AC7EB1E}" dt="2021-11-08T11:14:54.578" v="94" actId="20577"/>
        <pc:sldMkLst>
          <pc:docMk/>
          <pc:sldMk cId="0" sldId="265"/>
        </pc:sldMkLst>
        <pc:spChg chg="mod">
          <ac:chgData name="Ieuan Best" userId="a016bbdb-405f-4159-82c8-8028c1c503da" providerId="ADAL" clId="{D58F2202-7DFE-2949-976C-1FB14AC7EB1E}" dt="2021-11-08T11:14:54.578" v="94" actId="20577"/>
          <ac:spMkLst>
            <pc:docMk/>
            <pc:sldMk cId="0" sldId="265"/>
            <ac:spMk id="15" creationId="{48D671A7-4DE7-D142-BDDE-118E5F965433}"/>
          </ac:spMkLst>
        </pc:spChg>
      </pc:sldChg>
      <pc:sldChg chg="modSp mod">
        <pc:chgData name="Ieuan Best" userId="a016bbdb-405f-4159-82c8-8028c1c503da" providerId="ADAL" clId="{D58F2202-7DFE-2949-976C-1FB14AC7EB1E}" dt="2021-11-08T11:15:39.165" v="99" actId="14100"/>
        <pc:sldMkLst>
          <pc:docMk/>
          <pc:sldMk cId="2427501406" sldId="268"/>
        </pc:sldMkLst>
        <pc:picChg chg="mod">
          <ac:chgData name="Ieuan Best" userId="a016bbdb-405f-4159-82c8-8028c1c503da" providerId="ADAL" clId="{D58F2202-7DFE-2949-976C-1FB14AC7EB1E}" dt="2021-11-08T11:15:39.165" v="99" actId="14100"/>
          <ac:picMkLst>
            <pc:docMk/>
            <pc:sldMk cId="2427501406" sldId="268"/>
            <ac:picMk id="15" creationId="{717E8796-7679-C84B-95D0-B6CA34951F52}"/>
          </ac:picMkLst>
        </pc:picChg>
      </pc:sldChg>
      <pc:sldChg chg="modSp mod">
        <pc:chgData name="Ieuan Best" userId="a016bbdb-405f-4159-82c8-8028c1c503da" providerId="ADAL" clId="{D58F2202-7DFE-2949-976C-1FB14AC7EB1E}" dt="2021-11-08T11:20:09.267" v="103" actId="13926"/>
        <pc:sldMkLst>
          <pc:docMk/>
          <pc:sldMk cId="2161301010" sldId="270"/>
        </pc:sldMkLst>
        <pc:graphicFrameChg chg="mod modGraphic">
          <ac:chgData name="Ieuan Best" userId="a016bbdb-405f-4159-82c8-8028c1c503da" providerId="ADAL" clId="{D58F2202-7DFE-2949-976C-1FB14AC7EB1E}" dt="2021-11-08T11:20:09.267" v="103" actId="13926"/>
          <ac:graphicFrameMkLst>
            <pc:docMk/>
            <pc:sldMk cId="2161301010" sldId="270"/>
            <ac:graphicFrameMk id="4" creationId="{EA2E409F-19C6-9B47-86D8-4E067A340BF9}"/>
          </ac:graphicFrameMkLst>
        </pc:graphicFrameChg>
      </pc:sldChg>
      <pc:sldChg chg="modSp mod">
        <pc:chgData name="Ieuan Best" userId="a016bbdb-405f-4159-82c8-8028c1c503da" providerId="ADAL" clId="{D58F2202-7DFE-2949-976C-1FB14AC7EB1E}" dt="2021-11-08T11:28:40.349" v="115" actId="20577"/>
        <pc:sldMkLst>
          <pc:docMk/>
          <pc:sldMk cId="4112162175" sldId="276"/>
        </pc:sldMkLst>
        <pc:spChg chg="mod">
          <ac:chgData name="Ieuan Best" userId="a016bbdb-405f-4159-82c8-8028c1c503da" providerId="ADAL" clId="{D58F2202-7DFE-2949-976C-1FB14AC7EB1E}" dt="2021-11-08T11:28:40.349" v="115" actId="20577"/>
          <ac:spMkLst>
            <pc:docMk/>
            <pc:sldMk cId="4112162175" sldId="276"/>
            <ac:spMk id="11" creationId="{F2162025-D109-6243-BD60-3D5CEA17CAA4}"/>
          </ac:spMkLst>
        </pc:spChg>
      </pc:sldChg>
      <pc:sldChg chg="modSp mod">
        <pc:chgData name="Ieuan Best" userId="a016bbdb-405f-4159-82c8-8028c1c503da" providerId="ADAL" clId="{D58F2202-7DFE-2949-976C-1FB14AC7EB1E}" dt="2021-11-08T11:25:04.951" v="106" actId="13926"/>
        <pc:sldMkLst>
          <pc:docMk/>
          <pc:sldMk cId="652084253" sldId="278"/>
        </pc:sldMkLst>
        <pc:spChg chg="mod">
          <ac:chgData name="Ieuan Best" userId="a016bbdb-405f-4159-82c8-8028c1c503da" providerId="ADAL" clId="{D58F2202-7DFE-2949-976C-1FB14AC7EB1E}" dt="2021-11-08T11:25:04.951" v="106" actId="13926"/>
          <ac:spMkLst>
            <pc:docMk/>
            <pc:sldMk cId="652084253" sldId="278"/>
            <ac:spMk id="7" creationId="{00000000-0000-0000-0000-000000000000}"/>
          </ac:spMkLst>
        </pc:spChg>
      </pc:sldChg>
      <pc:sldChg chg="modSp mod">
        <pc:chgData name="Ieuan Best" userId="a016bbdb-405f-4159-82c8-8028c1c503da" providerId="ADAL" clId="{D58F2202-7DFE-2949-976C-1FB14AC7EB1E}" dt="2021-11-08T11:28:22.598" v="110" actId="122"/>
        <pc:sldMkLst>
          <pc:docMk/>
          <pc:sldMk cId="1840808821" sldId="280"/>
        </pc:sldMkLst>
        <pc:spChg chg="mod">
          <ac:chgData name="Ieuan Best" userId="a016bbdb-405f-4159-82c8-8028c1c503da" providerId="ADAL" clId="{D58F2202-7DFE-2949-976C-1FB14AC7EB1E}" dt="2021-11-08T11:28:22.598" v="110" actId="122"/>
          <ac:spMkLst>
            <pc:docMk/>
            <pc:sldMk cId="1840808821" sldId="280"/>
            <ac:spMk id="14" creationId="{3A80EF40-688A-8448-972D-8344E043525B}"/>
          </ac:spMkLst>
        </pc:spChg>
      </pc:sldChg>
      <pc:sldChg chg="modSp mod">
        <pc:chgData name="Ieuan Best" userId="a016bbdb-405f-4159-82c8-8028c1c503da" providerId="ADAL" clId="{D58F2202-7DFE-2949-976C-1FB14AC7EB1E}" dt="2021-11-08T11:27:39.309" v="108" actId="13926"/>
        <pc:sldMkLst>
          <pc:docMk/>
          <pc:sldMk cId="1760270368" sldId="286"/>
        </pc:sldMkLst>
        <pc:graphicFrameChg chg="modGraphic">
          <ac:chgData name="Ieuan Best" userId="a016bbdb-405f-4159-82c8-8028c1c503da" providerId="ADAL" clId="{D58F2202-7DFE-2949-976C-1FB14AC7EB1E}" dt="2021-11-08T11:27:39.309" v="108" actId="13926"/>
          <ac:graphicFrameMkLst>
            <pc:docMk/>
            <pc:sldMk cId="1760270368" sldId="286"/>
            <ac:graphicFrameMk id="8" creationId="{A340DD9E-07AD-7046-A5A7-9563AF743D97}"/>
          </ac:graphicFrameMkLst>
        </pc:graphicFrameChg>
      </pc:sldChg>
    </pc:docChg>
  </pc:docChgLst>
  <pc:docChgLst>
    <pc:chgData name="Lewis E Davies" userId="0d0dbad7-53c8-4994-b8ec-7b95c765d9d7" providerId="ADAL" clId="{2D6294C9-23F2-418E-BC5F-D0FBF1AAAC63}"/>
    <pc:docChg chg="undo custSel modSld">
      <pc:chgData name="Lewis E Davies" userId="0d0dbad7-53c8-4994-b8ec-7b95c765d9d7" providerId="ADAL" clId="{2D6294C9-23F2-418E-BC5F-D0FBF1AAAC63}" dt="2021-12-15T10:55:02.684" v="2076" actId="207"/>
      <pc:docMkLst>
        <pc:docMk/>
      </pc:docMkLst>
      <pc:sldChg chg="modSp mod">
        <pc:chgData name="Lewis E Davies" userId="0d0dbad7-53c8-4994-b8ec-7b95c765d9d7" providerId="ADAL" clId="{2D6294C9-23F2-418E-BC5F-D0FBF1AAAC63}" dt="2021-12-14T14:02:08.303" v="160" actId="962"/>
        <pc:sldMkLst>
          <pc:docMk/>
          <pc:sldMk cId="0" sldId="257"/>
        </pc:sldMkLst>
        <pc:spChg chg="mod">
          <ac:chgData name="Lewis E Davies" userId="0d0dbad7-53c8-4994-b8ec-7b95c765d9d7" providerId="ADAL" clId="{2D6294C9-23F2-418E-BC5F-D0FBF1AAAC63}" dt="2021-12-14T14:01:55.832" v="106" actId="962"/>
          <ac:spMkLst>
            <pc:docMk/>
            <pc:sldMk cId="0" sldId="257"/>
            <ac:spMk id="11" creationId="{00000000-0000-0000-0000-000000000000}"/>
          </ac:spMkLst>
        </pc:spChg>
        <pc:picChg chg="mod">
          <ac:chgData name="Lewis E Davies" userId="0d0dbad7-53c8-4994-b8ec-7b95c765d9d7" providerId="ADAL" clId="{2D6294C9-23F2-418E-BC5F-D0FBF1AAAC63}" dt="2021-12-14T14:01:47.471" v="105" actId="962"/>
          <ac:picMkLst>
            <pc:docMk/>
            <pc:sldMk cId="0" sldId="257"/>
            <ac:picMk id="10" creationId="{00000000-0000-0000-0000-000000000000}"/>
          </ac:picMkLst>
        </pc:picChg>
        <pc:picChg chg="mod">
          <ac:chgData name="Lewis E Davies" userId="0d0dbad7-53c8-4994-b8ec-7b95c765d9d7" providerId="ADAL" clId="{2D6294C9-23F2-418E-BC5F-D0FBF1AAAC63}" dt="2021-12-14T14:02:08.303" v="160" actId="962"/>
          <ac:picMkLst>
            <pc:docMk/>
            <pc:sldMk cId="0" sldId="257"/>
            <ac:picMk id="1026" creationId="{50033C27-7B90-E942-9CAC-5CF6B00A716D}"/>
          </ac:picMkLst>
        </pc:picChg>
      </pc:sldChg>
      <pc:sldChg chg="modSp mod">
        <pc:chgData name="Lewis E Davies" userId="0d0dbad7-53c8-4994-b8ec-7b95c765d9d7" providerId="ADAL" clId="{2D6294C9-23F2-418E-BC5F-D0FBF1AAAC63}" dt="2021-12-14T14:02:15.341" v="161" actId="962"/>
        <pc:sldMkLst>
          <pc:docMk/>
          <pc:sldMk cId="0" sldId="258"/>
        </pc:sldMkLst>
        <pc:spChg chg="mod">
          <ac:chgData name="Lewis E Davies" userId="0d0dbad7-53c8-4994-b8ec-7b95c765d9d7" providerId="ADAL" clId="{2D6294C9-23F2-418E-BC5F-D0FBF1AAAC63}" dt="2021-12-14T14:02:15.341" v="161" actId="962"/>
          <ac:spMkLst>
            <pc:docMk/>
            <pc:sldMk cId="0" sldId="258"/>
            <ac:spMk id="7" creationId="{00000000-0000-0000-0000-000000000000}"/>
          </ac:spMkLst>
        </pc:spChg>
      </pc:sldChg>
      <pc:sldChg chg="modSp mod">
        <pc:chgData name="Lewis E Davies" userId="0d0dbad7-53c8-4994-b8ec-7b95c765d9d7" providerId="ADAL" clId="{2D6294C9-23F2-418E-BC5F-D0FBF1AAAC63}" dt="2021-12-14T14:02:41.783" v="282" actId="962"/>
        <pc:sldMkLst>
          <pc:docMk/>
          <pc:sldMk cId="0" sldId="259"/>
        </pc:sldMkLst>
        <pc:spChg chg="mod">
          <ac:chgData name="Lewis E Davies" userId="0d0dbad7-53c8-4994-b8ec-7b95c765d9d7" providerId="ADAL" clId="{2D6294C9-23F2-418E-BC5F-D0FBF1AAAC63}" dt="2021-12-14T14:02:20.491" v="162" actId="962"/>
          <ac:spMkLst>
            <pc:docMk/>
            <pc:sldMk cId="0" sldId="259"/>
            <ac:spMk id="7" creationId="{00000000-0000-0000-0000-000000000000}"/>
          </ac:spMkLst>
        </pc:spChg>
        <pc:grpChg chg="mod">
          <ac:chgData name="Lewis E Davies" userId="0d0dbad7-53c8-4994-b8ec-7b95c765d9d7" providerId="ADAL" clId="{2D6294C9-23F2-418E-BC5F-D0FBF1AAAC63}" dt="2021-12-14T14:02:41.783" v="282" actId="962"/>
          <ac:grpSpMkLst>
            <pc:docMk/>
            <pc:sldMk cId="0" sldId="259"/>
            <ac:grpSpMk id="32" creationId="{B26689E1-FA5D-1746-8CEA-819380E88EAC}"/>
          </ac:grpSpMkLst>
        </pc:grpChg>
      </pc:sldChg>
      <pc:sldChg chg="modSp mod">
        <pc:chgData name="Lewis E Davies" userId="0d0dbad7-53c8-4994-b8ec-7b95c765d9d7" providerId="ADAL" clId="{2D6294C9-23F2-418E-BC5F-D0FBF1AAAC63}" dt="2021-12-14T14:11:53.193" v="631" actId="962"/>
        <pc:sldMkLst>
          <pc:docMk/>
          <pc:sldMk cId="0" sldId="260"/>
        </pc:sldMkLst>
        <pc:spChg chg="mod">
          <ac:chgData name="Lewis E Davies" userId="0d0dbad7-53c8-4994-b8ec-7b95c765d9d7" providerId="ADAL" clId="{2D6294C9-23F2-418E-BC5F-D0FBF1AAAC63}" dt="2021-12-14T14:11:53.193" v="631" actId="962"/>
          <ac:spMkLst>
            <pc:docMk/>
            <pc:sldMk cId="0" sldId="260"/>
            <ac:spMk id="6" creationId="{00000000-0000-0000-0000-000000000000}"/>
          </ac:spMkLst>
        </pc:spChg>
      </pc:sldChg>
      <pc:sldChg chg="addSp delSp modSp mod">
        <pc:chgData name="Lewis E Davies" userId="0d0dbad7-53c8-4994-b8ec-7b95c765d9d7" providerId="ADAL" clId="{2D6294C9-23F2-418E-BC5F-D0FBF1AAAC63}" dt="2021-12-15T10:42:30.060" v="2073" actId="478"/>
        <pc:sldMkLst>
          <pc:docMk/>
          <pc:sldMk cId="0" sldId="264"/>
        </pc:sldMkLst>
        <pc:spChg chg="add del mod">
          <ac:chgData name="Lewis E Davies" userId="0d0dbad7-53c8-4994-b8ec-7b95c765d9d7" providerId="ADAL" clId="{2D6294C9-23F2-418E-BC5F-D0FBF1AAAC63}" dt="2021-12-15T10:42:30.060" v="2073" actId="478"/>
          <ac:spMkLst>
            <pc:docMk/>
            <pc:sldMk cId="0" sldId="264"/>
            <ac:spMk id="2" creationId="{614D5538-8B44-4B2D-B050-C877DB5F405D}"/>
          </ac:spMkLst>
        </pc:spChg>
        <pc:grpChg chg="mod">
          <ac:chgData name="Lewis E Davies" userId="0d0dbad7-53c8-4994-b8ec-7b95c765d9d7" providerId="ADAL" clId="{2D6294C9-23F2-418E-BC5F-D0FBF1AAAC63}" dt="2021-12-14T14:01:31.022" v="41" actId="962"/>
          <ac:grpSpMkLst>
            <pc:docMk/>
            <pc:sldMk cId="0" sldId="264"/>
            <ac:grpSpMk id="15" creationId="{505A41E5-F8F7-0F43-BF75-2D7DA87C2861}"/>
          </ac:grpSpMkLst>
        </pc:grpChg>
        <pc:picChg chg="mod">
          <ac:chgData name="Lewis E Davies" userId="0d0dbad7-53c8-4994-b8ec-7b95c765d9d7" providerId="ADAL" clId="{2D6294C9-23F2-418E-BC5F-D0FBF1AAAC63}" dt="2021-12-14T14:38:06.992" v="959" actId="962"/>
          <ac:picMkLst>
            <pc:docMk/>
            <pc:sldMk cId="0" sldId="264"/>
            <ac:picMk id="24" creationId="{C4562475-1371-6F47-8542-14AF76ED42FD}"/>
          </ac:picMkLst>
        </pc:picChg>
        <pc:picChg chg="mod">
          <ac:chgData name="Lewis E Davies" userId="0d0dbad7-53c8-4994-b8ec-7b95c765d9d7" providerId="ADAL" clId="{2D6294C9-23F2-418E-BC5F-D0FBF1AAAC63}" dt="2021-12-14T14:38:52.590" v="1071" actId="962"/>
          <ac:picMkLst>
            <pc:docMk/>
            <pc:sldMk cId="0" sldId="264"/>
            <ac:picMk id="26" creationId="{4BF0D4EF-6E57-D342-936A-9452717B7452}"/>
          </ac:picMkLst>
        </pc:picChg>
      </pc:sldChg>
      <pc:sldChg chg="modSp mod">
        <pc:chgData name="Lewis E Davies" userId="0d0dbad7-53c8-4994-b8ec-7b95c765d9d7" providerId="ADAL" clId="{2D6294C9-23F2-418E-BC5F-D0FBF1AAAC63}" dt="2021-12-14T14:28:58.106" v="887" actId="962"/>
        <pc:sldMkLst>
          <pc:docMk/>
          <pc:sldMk cId="0" sldId="265"/>
        </pc:sldMkLst>
        <pc:grpChg chg="mod">
          <ac:chgData name="Lewis E Davies" userId="0d0dbad7-53c8-4994-b8ec-7b95c765d9d7" providerId="ADAL" clId="{2D6294C9-23F2-418E-BC5F-D0FBF1AAAC63}" dt="2021-12-14T14:28:45.383" v="831" actId="962"/>
          <ac:grpSpMkLst>
            <pc:docMk/>
            <pc:sldMk cId="0" sldId="265"/>
            <ac:grpSpMk id="9" creationId="{00000000-0000-0000-0000-000000000000}"/>
          </ac:grpSpMkLst>
        </pc:grpChg>
        <pc:picChg chg="mod">
          <ac:chgData name="Lewis E Davies" userId="0d0dbad7-53c8-4994-b8ec-7b95c765d9d7" providerId="ADAL" clId="{2D6294C9-23F2-418E-BC5F-D0FBF1AAAC63}" dt="2021-12-14T14:28:58.106" v="887" actId="962"/>
          <ac:picMkLst>
            <pc:docMk/>
            <pc:sldMk cId="0" sldId="265"/>
            <ac:picMk id="17" creationId="{79710262-6556-8145-BB2D-73C6293935B0}"/>
          </ac:picMkLst>
        </pc:picChg>
      </pc:sldChg>
      <pc:sldChg chg="modSp mod">
        <pc:chgData name="Lewis E Davies" userId="0d0dbad7-53c8-4994-b8ec-7b95c765d9d7" providerId="ADAL" clId="{2D6294C9-23F2-418E-BC5F-D0FBF1AAAC63}" dt="2021-12-14T14:03:14.794" v="417" actId="962"/>
        <pc:sldMkLst>
          <pc:docMk/>
          <pc:sldMk cId="2166445846" sldId="267"/>
        </pc:sldMkLst>
        <pc:spChg chg="mod">
          <ac:chgData name="Lewis E Davies" userId="0d0dbad7-53c8-4994-b8ec-7b95c765d9d7" providerId="ADAL" clId="{2D6294C9-23F2-418E-BC5F-D0FBF1AAAC63}" dt="2021-12-14T14:02:49.468" v="283" actId="962"/>
          <ac:spMkLst>
            <pc:docMk/>
            <pc:sldMk cId="2166445846" sldId="267"/>
            <ac:spMk id="7" creationId="{00000000-0000-0000-0000-000000000000}"/>
          </ac:spMkLst>
        </pc:spChg>
        <pc:grpChg chg="mod">
          <ac:chgData name="Lewis E Davies" userId="0d0dbad7-53c8-4994-b8ec-7b95c765d9d7" providerId="ADAL" clId="{2D6294C9-23F2-418E-BC5F-D0FBF1AAAC63}" dt="2021-12-14T14:03:14.794" v="417" actId="962"/>
          <ac:grpSpMkLst>
            <pc:docMk/>
            <pc:sldMk cId="2166445846" sldId="267"/>
            <ac:grpSpMk id="12" creationId="{69EAE783-36D0-C049-9856-05A5424F4138}"/>
          </ac:grpSpMkLst>
        </pc:grpChg>
      </pc:sldChg>
      <pc:sldChg chg="modSp mod">
        <pc:chgData name="Lewis E Davies" userId="0d0dbad7-53c8-4994-b8ec-7b95c765d9d7" providerId="ADAL" clId="{2D6294C9-23F2-418E-BC5F-D0FBF1AAAC63}" dt="2021-12-14T14:04:05.983" v="468" actId="962"/>
        <pc:sldMkLst>
          <pc:docMk/>
          <pc:sldMk cId="2427501406" sldId="268"/>
        </pc:sldMkLst>
        <pc:spChg chg="mod">
          <ac:chgData name="Lewis E Davies" userId="0d0dbad7-53c8-4994-b8ec-7b95c765d9d7" providerId="ADAL" clId="{2D6294C9-23F2-418E-BC5F-D0FBF1AAAC63}" dt="2021-12-14T14:03:33.121" v="420" actId="962"/>
          <ac:spMkLst>
            <pc:docMk/>
            <pc:sldMk cId="2427501406" sldId="268"/>
            <ac:spMk id="7" creationId="{00000000-0000-0000-0000-000000000000}"/>
          </ac:spMkLst>
        </pc:spChg>
        <pc:grpChg chg="mod">
          <ac:chgData name="Lewis E Davies" userId="0d0dbad7-53c8-4994-b8ec-7b95c765d9d7" providerId="ADAL" clId="{2D6294C9-23F2-418E-BC5F-D0FBF1AAAC63}" dt="2021-12-14T14:04:05.983" v="468" actId="962"/>
          <ac:grpSpMkLst>
            <pc:docMk/>
            <pc:sldMk cId="2427501406" sldId="268"/>
            <ac:grpSpMk id="12" creationId="{69EAE783-36D0-C049-9856-05A5424F4138}"/>
          </ac:grpSpMkLst>
        </pc:grpChg>
      </pc:sldChg>
      <pc:sldChg chg="modSp mod">
        <pc:chgData name="Lewis E Davies" userId="0d0dbad7-53c8-4994-b8ec-7b95c765d9d7" providerId="ADAL" clId="{2D6294C9-23F2-418E-BC5F-D0FBF1AAAC63}" dt="2021-12-14T14:04:51.492" v="627" actId="962"/>
        <pc:sldMkLst>
          <pc:docMk/>
          <pc:sldMk cId="2328416773" sldId="269"/>
        </pc:sldMkLst>
        <pc:spChg chg="mod">
          <ac:chgData name="Lewis E Davies" userId="0d0dbad7-53c8-4994-b8ec-7b95c765d9d7" providerId="ADAL" clId="{2D6294C9-23F2-418E-BC5F-D0FBF1AAAC63}" dt="2021-12-14T14:04:15.373" v="469" actId="962"/>
          <ac:spMkLst>
            <pc:docMk/>
            <pc:sldMk cId="2328416773" sldId="269"/>
            <ac:spMk id="7" creationId="{00000000-0000-0000-0000-000000000000}"/>
          </ac:spMkLst>
        </pc:spChg>
        <pc:picChg chg="mod">
          <ac:chgData name="Lewis E Davies" userId="0d0dbad7-53c8-4994-b8ec-7b95c765d9d7" providerId="ADAL" clId="{2D6294C9-23F2-418E-BC5F-D0FBF1AAAC63}" dt="2021-12-14T14:04:51.492" v="627" actId="962"/>
          <ac:picMkLst>
            <pc:docMk/>
            <pc:sldMk cId="2328416773" sldId="269"/>
            <ac:picMk id="9" creationId="{95F98BEE-1545-F442-91EC-8DC796DF0042}"/>
          </ac:picMkLst>
        </pc:picChg>
      </pc:sldChg>
      <pc:sldChg chg="modSp mod">
        <pc:chgData name="Lewis E Davies" userId="0d0dbad7-53c8-4994-b8ec-7b95c765d9d7" providerId="ADAL" clId="{2D6294C9-23F2-418E-BC5F-D0FBF1AAAC63}" dt="2021-12-14T15:05:59.865" v="1730" actId="207"/>
        <pc:sldMkLst>
          <pc:docMk/>
          <pc:sldMk cId="2161301010" sldId="270"/>
        </pc:sldMkLst>
        <pc:spChg chg="mod">
          <ac:chgData name="Lewis E Davies" userId="0d0dbad7-53c8-4994-b8ec-7b95c765d9d7" providerId="ADAL" clId="{2D6294C9-23F2-418E-BC5F-D0FBF1AAAC63}" dt="2021-12-14T14:11:37.075" v="628" actId="962"/>
          <ac:spMkLst>
            <pc:docMk/>
            <pc:sldMk cId="2161301010" sldId="270"/>
            <ac:spMk id="7" creationId="{00000000-0000-0000-0000-000000000000}"/>
          </ac:spMkLst>
        </pc:spChg>
        <pc:spChg chg="mod">
          <ac:chgData name="Lewis E Davies" userId="0d0dbad7-53c8-4994-b8ec-7b95c765d9d7" providerId="ADAL" clId="{2D6294C9-23F2-418E-BC5F-D0FBF1AAAC63}" dt="2021-12-14T14:11:43.564" v="629" actId="962"/>
          <ac:spMkLst>
            <pc:docMk/>
            <pc:sldMk cId="2161301010" sldId="270"/>
            <ac:spMk id="35" creationId="{9C5B4CEA-1E21-534E-82E5-1846CCA75905}"/>
          </ac:spMkLst>
        </pc:spChg>
        <pc:graphicFrameChg chg="mod modGraphic">
          <ac:chgData name="Lewis E Davies" userId="0d0dbad7-53c8-4994-b8ec-7b95c765d9d7" providerId="ADAL" clId="{2D6294C9-23F2-418E-BC5F-D0FBF1AAAC63}" dt="2021-12-14T15:05:59.865" v="1730" actId="207"/>
          <ac:graphicFrameMkLst>
            <pc:docMk/>
            <pc:sldMk cId="2161301010" sldId="270"/>
            <ac:graphicFrameMk id="4" creationId="{EA2E409F-19C6-9B47-86D8-4E067A340BF9}"/>
          </ac:graphicFrameMkLst>
        </pc:graphicFrameChg>
      </pc:sldChg>
      <pc:sldChg chg="modSp mod">
        <pc:chgData name="Lewis E Davies" userId="0d0dbad7-53c8-4994-b8ec-7b95c765d9d7" providerId="ADAL" clId="{2D6294C9-23F2-418E-BC5F-D0FBF1AAAC63}" dt="2021-12-14T14:11:48.810" v="630" actId="962"/>
        <pc:sldMkLst>
          <pc:docMk/>
          <pc:sldMk cId="2088904046" sldId="271"/>
        </pc:sldMkLst>
        <pc:spChg chg="mod">
          <ac:chgData name="Lewis E Davies" userId="0d0dbad7-53c8-4994-b8ec-7b95c765d9d7" providerId="ADAL" clId="{2D6294C9-23F2-418E-BC5F-D0FBF1AAAC63}" dt="2021-12-14T14:11:48.810" v="630" actId="962"/>
          <ac:spMkLst>
            <pc:docMk/>
            <pc:sldMk cId="2088904046" sldId="271"/>
            <ac:spMk id="7" creationId="{00000000-0000-0000-0000-000000000000}"/>
          </ac:spMkLst>
        </pc:spChg>
      </pc:sldChg>
      <pc:sldChg chg="modSp mod">
        <pc:chgData name="Lewis E Davies" userId="0d0dbad7-53c8-4994-b8ec-7b95c765d9d7" providerId="ADAL" clId="{2D6294C9-23F2-418E-BC5F-D0FBF1AAAC63}" dt="2021-12-14T14:11:56.964" v="632" actId="962"/>
        <pc:sldMkLst>
          <pc:docMk/>
          <pc:sldMk cId="1511425767" sldId="272"/>
        </pc:sldMkLst>
        <pc:spChg chg="mod">
          <ac:chgData name="Lewis E Davies" userId="0d0dbad7-53c8-4994-b8ec-7b95c765d9d7" providerId="ADAL" clId="{2D6294C9-23F2-418E-BC5F-D0FBF1AAAC63}" dt="2021-12-14T14:11:56.964" v="632" actId="962"/>
          <ac:spMkLst>
            <pc:docMk/>
            <pc:sldMk cId="1511425767" sldId="272"/>
            <ac:spMk id="7" creationId="{00000000-0000-0000-0000-000000000000}"/>
          </ac:spMkLst>
        </pc:spChg>
      </pc:sldChg>
      <pc:sldChg chg="modSp mod">
        <pc:chgData name="Lewis E Davies" userId="0d0dbad7-53c8-4994-b8ec-7b95c765d9d7" providerId="ADAL" clId="{2D6294C9-23F2-418E-BC5F-D0FBF1AAAC63}" dt="2021-12-14T14:40:04.491" v="1339" actId="962"/>
        <pc:sldMkLst>
          <pc:docMk/>
          <pc:sldMk cId="779513121" sldId="273"/>
        </pc:sldMkLst>
        <pc:spChg chg="mod">
          <ac:chgData name="Lewis E Davies" userId="0d0dbad7-53c8-4994-b8ec-7b95c765d9d7" providerId="ADAL" clId="{2D6294C9-23F2-418E-BC5F-D0FBF1AAAC63}" dt="2021-12-14T14:12:04.211" v="634" actId="962"/>
          <ac:spMkLst>
            <pc:docMk/>
            <pc:sldMk cId="779513121" sldId="273"/>
            <ac:spMk id="6" creationId="{00000000-0000-0000-0000-000000000000}"/>
          </ac:spMkLst>
        </pc:spChg>
        <pc:picChg chg="mod">
          <ac:chgData name="Lewis E Davies" userId="0d0dbad7-53c8-4994-b8ec-7b95c765d9d7" providerId="ADAL" clId="{2D6294C9-23F2-418E-BC5F-D0FBF1AAAC63}" dt="2021-12-14T14:40:04.491" v="1339" actId="962"/>
          <ac:picMkLst>
            <pc:docMk/>
            <pc:sldMk cId="779513121" sldId="273"/>
            <ac:picMk id="12" creationId="{A3DA6E1C-EF6C-AB40-B1F9-F012D08FB6A6}"/>
          </ac:picMkLst>
        </pc:picChg>
      </pc:sldChg>
      <pc:sldChg chg="modSp mod">
        <pc:chgData name="Lewis E Davies" userId="0d0dbad7-53c8-4994-b8ec-7b95c765d9d7" providerId="ADAL" clId="{2D6294C9-23F2-418E-BC5F-D0FBF1AAAC63}" dt="2021-12-14T15:00:56.732" v="1535" actId="962"/>
        <pc:sldMkLst>
          <pc:docMk/>
          <pc:sldMk cId="250692848" sldId="274"/>
        </pc:sldMkLst>
        <pc:spChg chg="mod">
          <ac:chgData name="Lewis E Davies" userId="0d0dbad7-53c8-4994-b8ec-7b95c765d9d7" providerId="ADAL" clId="{2D6294C9-23F2-418E-BC5F-D0FBF1AAAC63}" dt="2021-12-14T14:12:07.394" v="635" actId="962"/>
          <ac:spMkLst>
            <pc:docMk/>
            <pc:sldMk cId="250692848" sldId="274"/>
            <ac:spMk id="6" creationId="{00000000-0000-0000-0000-000000000000}"/>
          </ac:spMkLst>
        </pc:spChg>
        <pc:picChg chg="mod">
          <ac:chgData name="Lewis E Davies" userId="0d0dbad7-53c8-4994-b8ec-7b95c765d9d7" providerId="ADAL" clId="{2D6294C9-23F2-418E-BC5F-D0FBF1AAAC63}" dt="2021-12-14T14:40:26.814" v="1393" actId="962"/>
          <ac:picMkLst>
            <pc:docMk/>
            <pc:sldMk cId="250692848" sldId="274"/>
            <ac:picMk id="11" creationId="{ECBA04E9-7497-434A-BB03-876EE54BC6DB}"/>
          </ac:picMkLst>
        </pc:picChg>
        <pc:picChg chg="mod">
          <ac:chgData name="Lewis E Davies" userId="0d0dbad7-53c8-4994-b8ec-7b95c765d9d7" providerId="ADAL" clId="{2D6294C9-23F2-418E-BC5F-D0FBF1AAAC63}" dt="2021-12-14T15:00:56.732" v="1535" actId="962"/>
          <ac:picMkLst>
            <pc:docMk/>
            <pc:sldMk cId="250692848" sldId="274"/>
            <ac:picMk id="15" creationId="{9BE5B7A4-DB0B-B346-8ABE-A787F33454AF}"/>
          </ac:picMkLst>
        </pc:picChg>
      </pc:sldChg>
      <pc:sldChg chg="modSp mod">
        <pc:chgData name="Lewis E Davies" userId="0d0dbad7-53c8-4994-b8ec-7b95c765d9d7" providerId="ADAL" clId="{2D6294C9-23F2-418E-BC5F-D0FBF1AAAC63}" dt="2021-12-14T14:12:10.801" v="636" actId="962"/>
        <pc:sldMkLst>
          <pc:docMk/>
          <pc:sldMk cId="2284236421" sldId="275"/>
        </pc:sldMkLst>
        <pc:spChg chg="mod">
          <ac:chgData name="Lewis E Davies" userId="0d0dbad7-53c8-4994-b8ec-7b95c765d9d7" providerId="ADAL" clId="{2D6294C9-23F2-418E-BC5F-D0FBF1AAAC63}" dt="2021-12-14T14:12:10.801" v="636" actId="962"/>
          <ac:spMkLst>
            <pc:docMk/>
            <pc:sldMk cId="2284236421" sldId="275"/>
            <ac:spMk id="6" creationId="{00000000-0000-0000-0000-000000000000}"/>
          </ac:spMkLst>
        </pc:spChg>
      </pc:sldChg>
      <pc:sldChg chg="modSp mod">
        <pc:chgData name="Lewis E Davies" userId="0d0dbad7-53c8-4994-b8ec-7b95c765d9d7" providerId="ADAL" clId="{2D6294C9-23F2-418E-BC5F-D0FBF1AAAC63}" dt="2021-12-14T14:12:39.494" v="769" actId="962"/>
        <pc:sldMkLst>
          <pc:docMk/>
          <pc:sldMk cId="4112162175" sldId="276"/>
        </pc:sldMkLst>
        <pc:spChg chg="mod">
          <ac:chgData name="Lewis E Davies" userId="0d0dbad7-53c8-4994-b8ec-7b95c765d9d7" providerId="ADAL" clId="{2D6294C9-23F2-418E-BC5F-D0FBF1AAAC63}" dt="2021-12-14T14:12:14.561" v="637" actId="962"/>
          <ac:spMkLst>
            <pc:docMk/>
            <pc:sldMk cId="4112162175" sldId="276"/>
            <ac:spMk id="6" creationId="{00000000-0000-0000-0000-000000000000}"/>
          </ac:spMkLst>
        </pc:spChg>
        <pc:picChg chg="mod">
          <ac:chgData name="Lewis E Davies" userId="0d0dbad7-53c8-4994-b8ec-7b95c765d9d7" providerId="ADAL" clId="{2D6294C9-23F2-418E-BC5F-D0FBF1AAAC63}" dt="2021-12-14T14:12:39.494" v="769" actId="962"/>
          <ac:picMkLst>
            <pc:docMk/>
            <pc:sldMk cId="4112162175" sldId="276"/>
            <ac:picMk id="12" creationId="{A3DA6E1C-EF6C-AB40-B1F9-F012D08FB6A6}"/>
          </ac:picMkLst>
        </pc:picChg>
      </pc:sldChg>
      <pc:sldChg chg="modSp mod">
        <pc:chgData name="Lewis E Davies" userId="0d0dbad7-53c8-4994-b8ec-7b95c765d9d7" providerId="ADAL" clId="{2D6294C9-23F2-418E-BC5F-D0FBF1AAAC63}" dt="2021-12-14T14:21:54.831" v="825" actId="962"/>
        <pc:sldMkLst>
          <pc:docMk/>
          <pc:sldMk cId="1523282938" sldId="277"/>
        </pc:sldMkLst>
        <pc:spChg chg="mod">
          <ac:chgData name="Lewis E Davies" userId="0d0dbad7-53c8-4994-b8ec-7b95c765d9d7" providerId="ADAL" clId="{2D6294C9-23F2-418E-BC5F-D0FBF1AAAC63}" dt="2021-12-14T14:21:28.190" v="770" actId="962"/>
          <ac:spMkLst>
            <pc:docMk/>
            <pc:sldMk cId="1523282938" sldId="277"/>
            <ac:spMk id="6" creationId="{00000000-0000-0000-0000-000000000000}"/>
          </ac:spMkLst>
        </pc:spChg>
        <pc:picChg chg="mod">
          <ac:chgData name="Lewis E Davies" userId="0d0dbad7-53c8-4994-b8ec-7b95c765d9d7" providerId="ADAL" clId="{2D6294C9-23F2-418E-BC5F-D0FBF1AAAC63}" dt="2021-12-14T14:21:54.831" v="825" actId="962"/>
          <ac:picMkLst>
            <pc:docMk/>
            <pc:sldMk cId="1523282938" sldId="277"/>
            <ac:picMk id="11" creationId="{ECBA04E9-7497-434A-BB03-876EE54BC6DB}"/>
          </ac:picMkLst>
        </pc:picChg>
      </pc:sldChg>
      <pc:sldChg chg="modSp mod">
        <pc:chgData name="Lewis E Davies" userId="0d0dbad7-53c8-4994-b8ec-7b95c765d9d7" providerId="ADAL" clId="{2D6294C9-23F2-418E-BC5F-D0FBF1AAAC63}" dt="2021-12-14T15:00:21.322" v="1455" actId="962"/>
        <pc:sldMkLst>
          <pc:docMk/>
          <pc:sldMk cId="652084253" sldId="278"/>
        </pc:sldMkLst>
        <pc:spChg chg="mod">
          <ac:chgData name="Lewis E Davies" userId="0d0dbad7-53c8-4994-b8ec-7b95c765d9d7" providerId="ADAL" clId="{2D6294C9-23F2-418E-BC5F-D0FBF1AAAC63}" dt="2021-12-14T14:21:31.430" v="771" actId="962"/>
          <ac:spMkLst>
            <pc:docMk/>
            <pc:sldMk cId="652084253" sldId="278"/>
            <ac:spMk id="6" creationId="{00000000-0000-0000-0000-000000000000}"/>
          </ac:spMkLst>
        </pc:spChg>
        <pc:picChg chg="mod">
          <ac:chgData name="Lewis E Davies" userId="0d0dbad7-53c8-4994-b8ec-7b95c765d9d7" providerId="ADAL" clId="{2D6294C9-23F2-418E-BC5F-D0FBF1AAAC63}" dt="2021-12-14T15:00:21.322" v="1455" actId="962"/>
          <ac:picMkLst>
            <pc:docMk/>
            <pc:sldMk cId="652084253" sldId="278"/>
            <ac:picMk id="4" creationId="{E15FFECD-DBE9-6547-B11B-B2D9760C888C}"/>
          </ac:picMkLst>
        </pc:picChg>
      </pc:sldChg>
      <pc:sldChg chg="modSp mod">
        <pc:chgData name="Lewis E Davies" userId="0d0dbad7-53c8-4994-b8ec-7b95c765d9d7" providerId="ADAL" clId="{2D6294C9-23F2-418E-BC5F-D0FBF1AAAC63}" dt="2021-12-14T14:21:34.960" v="772" actId="962"/>
        <pc:sldMkLst>
          <pc:docMk/>
          <pc:sldMk cId="231817760" sldId="279"/>
        </pc:sldMkLst>
        <pc:spChg chg="mod">
          <ac:chgData name="Lewis E Davies" userId="0d0dbad7-53c8-4994-b8ec-7b95c765d9d7" providerId="ADAL" clId="{2D6294C9-23F2-418E-BC5F-D0FBF1AAAC63}" dt="2021-12-14T14:21:34.960" v="772" actId="962"/>
          <ac:spMkLst>
            <pc:docMk/>
            <pc:sldMk cId="231817760" sldId="279"/>
            <ac:spMk id="6" creationId="{00000000-0000-0000-0000-000000000000}"/>
          </ac:spMkLst>
        </pc:spChg>
      </pc:sldChg>
      <pc:sldChg chg="modSp mod">
        <pc:chgData name="Lewis E Davies" userId="0d0dbad7-53c8-4994-b8ec-7b95c765d9d7" providerId="ADAL" clId="{2D6294C9-23F2-418E-BC5F-D0FBF1AAAC63}" dt="2021-12-15T10:24:57.333" v="2071" actId="962"/>
        <pc:sldMkLst>
          <pc:docMk/>
          <pc:sldMk cId="1840808821" sldId="280"/>
        </pc:sldMkLst>
        <pc:spChg chg="mod">
          <ac:chgData name="Lewis E Davies" userId="0d0dbad7-53c8-4994-b8ec-7b95c765d9d7" providerId="ADAL" clId="{2D6294C9-23F2-418E-BC5F-D0FBF1AAAC63}" dt="2021-12-14T14:21:41.372" v="773" actId="962"/>
          <ac:spMkLst>
            <pc:docMk/>
            <pc:sldMk cId="1840808821" sldId="280"/>
            <ac:spMk id="6" creationId="{00000000-0000-0000-0000-000000000000}"/>
          </ac:spMkLst>
        </pc:spChg>
        <pc:spChg chg="mod">
          <ac:chgData name="Lewis E Davies" userId="0d0dbad7-53c8-4994-b8ec-7b95c765d9d7" providerId="ADAL" clId="{2D6294C9-23F2-418E-BC5F-D0FBF1AAAC63}" dt="2021-12-15T10:22:27.751" v="1922" actId="962"/>
          <ac:spMkLst>
            <pc:docMk/>
            <pc:sldMk cId="1840808821" sldId="280"/>
            <ac:spMk id="11" creationId="{BA3B35A4-9113-E24A-B32B-C34455337234}"/>
          </ac:spMkLst>
        </pc:spChg>
        <pc:spChg chg="mod">
          <ac:chgData name="Lewis E Davies" userId="0d0dbad7-53c8-4994-b8ec-7b95c765d9d7" providerId="ADAL" clId="{2D6294C9-23F2-418E-BC5F-D0FBF1AAAC63}" dt="2021-12-15T10:24:18.356" v="2008" actId="962"/>
          <ac:spMkLst>
            <pc:docMk/>
            <pc:sldMk cId="1840808821" sldId="280"/>
            <ac:spMk id="20" creationId="{EC2863A5-ACEE-354F-92FF-97CE2B695400}"/>
          </ac:spMkLst>
        </pc:spChg>
        <pc:spChg chg="mod">
          <ac:chgData name="Lewis E Davies" userId="0d0dbad7-53c8-4994-b8ec-7b95c765d9d7" providerId="ADAL" clId="{2D6294C9-23F2-418E-BC5F-D0FBF1AAAC63}" dt="2021-12-15T10:24:47.800" v="2070" actId="962"/>
          <ac:spMkLst>
            <pc:docMk/>
            <pc:sldMk cId="1840808821" sldId="280"/>
            <ac:spMk id="23" creationId="{A7F3C4CF-2911-8041-84CF-B3A9279A2DB4}"/>
          </ac:spMkLst>
        </pc:spChg>
        <pc:picChg chg="mod">
          <ac:chgData name="Lewis E Davies" userId="0d0dbad7-53c8-4994-b8ec-7b95c765d9d7" providerId="ADAL" clId="{2D6294C9-23F2-418E-BC5F-D0FBF1AAAC63}" dt="2021-12-14T15:01:41.161" v="1729" actId="962"/>
          <ac:picMkLst>
            <pc:docMk/>
            <pc:sldMk cId="1840808821" sldId="280"/>
            <ac:picMk id="10" creationId="{AE6EA8A2-17FA-F24B-ADDE-7F09FB338D97}"/>
          </ac:picMkLst>
        </pc:picChg>
        <pc:cxnChg chg="mod">
          <ac:chgData name="Lewis E Davies" userId="0d0dbad7-53c8-4994-b8ec-7b95c765d9d7" providerId="ADAL" clId="{2D6294C9-23F2-418E-BC5F-D0FBF1AAAC63}" dt="2021-12-15T10:24:57.333" v="2071" actId="962"/>
          <ac:cxnSpMkLst>
            <pc:docMk/>
            <pc:sldMk cId="1840808821" sldId="280"/>
            <ac:cxnSpMk id="18" creationId="{D7102D1A-18CD-2642-926A-DB482885D0B9}"/>
          </ac:cxnSpMkLst>
        </pc:cxnChg>
      </pc:sldChg>
      <pc:sldChg chg="modSp mod">
        <pc:chgData name="Lewis E Davies" userId="0d0dbad7-53c8-4994-b8ec-7b95c765d9d7" providerId="ADAL" clId="{2D6294C9-23F2-418E-BC5F-D0FBF1AAAC63}" dt="2021-12-14T14:22:09.301" v="826" actId="962"/>
        <pc:sldMkLst>
          <pc:docMk/>
          <pc:sldMk cId="3498765113" sldId="281"/>
        </pc:sldMkLst>
        <pc:spChg chg="mod">
          <ac:chgData name="Lewis E Davies" userId="0d0dbad7-53c8-4994-b8ec-7b95c765d9d7" providerId="ADAL" clId="{2D6294C9-23F2-418E-BC5F-D0FBF1AAAC63}" dt="2021-12-14T14:22:09.301" v="826" actId="962"/>
          <ac:spMkLst>
            <pc:docMk/>
            <pc:sldMk cId="3498765113" sldId="281"/>
            <ac:spMk id="6" creationId="{00000000-0000-0000-0000-000000000000}"/>
          </ac:spMkLst>
        </pc:spChg>
      </pc:sldChg>
      <pc:sldChg chg="modSp mod">
        <pc:chgData name="Lewis E Davies" userId="0d0dbad7-53c8-4994-b8ec-7b95c765d9d7" providerId="ADAL" clId="{2D6294C9-23F2-418E-BC5F-D0FBF1AAAC63}" dt="2021-12-14T14:22:13.671" v="827" actId="962"/>
        <pc:sldMkLst>
          <pc:docMk/>
          <pc:sldMk cId="238676576" sldId="282"/>
        </pc:sldMkLst>
        <pc:spChg chg="mod">
          <ac:chgData name="Lewis E Davies" userId="0d0dbad7-53c8-4994-b8ec-7b95c765d9d7" providerId="ADAL" clId="{2D6294C9-23F2-418E-BC5F-D0FBF1AAAC63}" dt="2021-12-14T14:22:13.671" v="827" actId="962"/>
          <ac:spMkLst>
            <pc:docMk/>
            <pc:sldMk cId="238676576" sldId="282"/>
            <ac:spMk id="6" creationId="{00000000-0000-0000-0000-000000000000}"/>
          </ac:spMkLst>
        </pc:spChg>
      </pc:sldChg>
      <pc:sldChg chg="modSp mod">
        <pc:chgData name="Lewis E Davies" userId="0d0dbad7-53c8-4994-b8ec-7b95c765d9d7" providerId="ADAL" clId="{2D6294C9-23F2-418E-BC5F-D0FBF1AAAC63}" dt="2021-12-14T14:28:34.075" v="828" actId="962"/>
        <pc:sldMkLst>
          <pc:docMk/>
          <pc:sldMk cId="3404738150" sldId="283"/>
        </pc:sldMkLst>
        <pc:spChg chg="mod">
          <ac:chgData name="Lewis E Davies" userId="0d0dbad7-53c8-4994-b8ec-7b95c765d9d7" providerId="ADAL" clId="{2D6294C9-23F2-418E-BC5F-D0FBF1AAAC63}" dt="2021-12-14T14:28:34.075" v="828" actId="962"/>
          <ac:spMkLst>
            <pc:docMk/>
            <pc:sldMk cId="3404738150" sldId="283"/>
            <ac:spMk id="7" creationId="{00000000-0000-0000-0000-000000000000}"/>
          </ac:spMkLst>
        </pc:spChg>
      </pc:sldChg>
      <pc:sldChg chg="modSp mod">
        <pc:chgData name="Lewis E Davies" userId="0d0dbad7-53c8-4994-b8ec-7b95c765d9d7" providerId="ADAL" clId="{2D6294C9-23F2-418E-BC5F-D0FBF1AAAC63}" dt="2021-12-14T14:28:37.003" v="829" actId="962"/>
        <pc:sldMkLst>
          <pc:docMk/>
          <pc:sldMk cId="2113590474" sldId="284"/>
        </pc:sldMkLst>
        <pc:spChg chg="mod">
          <ac:chgData name="Lewis E Davies" userId="0d0dbad7-53c8-4994-b8ec-7b95c765d9d7" providerId="ADAL" clId="{2D6294C9-23F2-418E-BC5F-D0FBF1AAAC63}" dt="2021-12-14T14:28:37.003" v="829" actId="962"/>
          <ac:spMkLst>
            <pc:docMk/>
            <pc:sldMk cId="2113590474" sldId="284"/>
            <ac:spMk id="6" creationId="{00000000-0000-0000-0000-000000000000}"/>
          </ac:spMkLst>
        </pc:spChg>
      </pc:sldChg>
      <pc:sldChg chg="modSp mod">
        <pc:chgData name="Lewis E Davies" userId="0d0dbad7-53c8-4994-b8ec-7b95c765d9d7" providerId="ADAL" clId="{2D6294C9-23F2-418E-BC5F-D0FBF1AAAC63}" dt="2021-12-14T14:39:39.213" v="1263" actId="962"/>
        <pc:sldMkLst>
          <pc:docMk/>
          <pc:sldMk cId="2613558498" sldId="285"/>
        </pc:sldMkLst>
        <pc:spChg chg="mod">
          <ac:chgData name="Lewis E Davies" userId="0d0dbad7-53c8-4994-b8ec-7b95c765d9d7" providerId="ADAL" clId="{2D6294C9-23F2-418E-BC5F-D0FBF1AAAC63}" dt="2021-12-14T14:12:00.681" v="633" actId="962"/>
          <ac:spMkLst>
            <pc:docMk/>
            <pc:sldMk cId="2613558498" sldId="285"/>
            <ac:spMk id="7" creationId="{00000000-0000-0000-0000-000000000000}"/>
          </ac:spMkLst>
        </pc:spChg>
        <pc:picChg chg="mod">
          <ac:chgData name="Lewis E Davies" userId="0d0dbad7-53c8-4994-b8ec-7b95c765d9d7" providerId="ADAL" clId="{2D6294C9-23F2-418E-BC5F-D0FBF1AAAC63}" dt="2021-12-14T14:39:39.213" v="1263" actId="962"/>
          <ac:picMkLst>
            <pc:docMk/>
            <pc:sldMk cId="2613558498" sldId="285"/>
            <ac:picMk id="4" creationId="{12E1637F-B4C9-FB49-9206-EEDF7C02C28F}"/>
          </ac:picMkLst>
        </pc:picChg>
      </pc:sldChg>
      <pc:sldChg chg="modSp mod">
        <pc:chgData name="Lewis E Davies" userId="0d0dbad7-53c8-4994-b8ec-7b95c765d9d7" providerId="ADAL" clId="{2D6294C9-23F2-418E-BC5F-D0FBF1AAAC63}" dt="2021-12-15T10:55:02.684" v="2076" actId="207"/>
        <pc:sldMkLst>
          <pc:docMk/>
          <pc:sldMk cId="1760270368" sldId="286"/>
        </pc:sldMkLst>
        <pc:spChg chg="mod">
          <ac:chgData name="Lewis E Davies" userId="0d0dbad7-53c8-4994-b8ec-7b95c765d9d7" providerId="ADAL" clId="{2D6294C9-23F2-418E-BC5F-D0FBF1AAAC63}" dt="2021-12-14T14:28:41.391" v="830" actId="962"/>
          <ac:spMkLst>
            <pc:docMk/>
            <pc:sldMk cId="1760270368" sldId="286"/>
            <ac:spMk id="6" creationId="{00000000-0000-0000-0000-000000000000}"/>
          </ac:spMkLst>
        </pc:spChg>
        <pc:graphicFrameChg chg="mod">
          <ac:chgData name="Lewis E Davies" userId="0d0dbad7-53c8-4994-b8ec-7b95c765d9d7" providerId="ADAL" clId="{2D6294C9-23F2-418E-BC5F-D0FBF1AAAC63}" dt="2021-12-15T10:55:02.684" v="2076" actId="207"/>
          <ac:graphicFrameMkLst>
            <pc:docMk/>
            <pc:sldMk cId="1760270368" sldId="286"/>
            <ac:graphicFrameMk id="8" creationId="{A340DD9E-07AD-7046-A5A7-9563AF743D97}"/>
          </ac:graphicFrameMkLst>
        </pc:graphicFrameChg>
      </pc:sldChg>
    </pc:docChg>
  </pc:docChgLst>
  <pc:docChgLst>
    <pc:chgData name="Lewis E Davies" userId="0d0dbad7-53c8-4994-b8ec-7b95c765d9d7" providerId="ADAL" clId="{D3A2A5F1-A8C1-45F2-89CC-44174865AE2A}"/>
    <pc:docChg chg="undo custSel modSld">
      <pc:chgData name="Lewis E Davies" userId="0d0dbad7-53c8-4994-b8ec-7b95c765d9d7" providerId="ADAL" clId="{D3A2A5F1-A8C1-45F2-89CC-44174865AE2A}" dt="2022-01-25T15:33:38.093" v="444" actId="207"/>
      <pc:docMkLst>
        <pc:docMk/>
      </pc:docMkLst>
      <pc:sldChg chg="modSp mod">
        <pc:chgData name="Lewis E Davies" userId="0d0dbad7-53c8-4994-b8ec-7b95c765d9d7" providerId="ADAL" clId="{D3A2A5F1-A8C1-45F2-89CC-44174865AE2A}" dt="2022-01-17T14:47:55.972" v="37"/>
        <pc:sldMkLst>
          <pc:docMk/>
          <pc:sldMk cId="0" sldId="257"/>
        </pc:sldMkLst>
        <pc:spChg chg="ord">
          <ac:chgData name="Lewis E Davies" userId="0d0dbad7-53c8-4994-b8ec-7b95c765d9d7" providerId="ADAL" clId="{D3A2A5F1-A8C1-45F2-89CC-44174865AE2A}" dt="2022-01-17T14:47:32.352" v="12"/>
          <ac:spMkLst>
            <pc:docMk/>
            <pc:sldMk cId="0" sldId="257"/>
            <ac:spMk id="2" creationId="{00000000-0000-0000-0000-000000000000}"/>
          </ac:spMkLst>
        </pc:spChg>
        <pc:spChg chg="ord">
          <ac:chgData name="Lewis E Davies" userId="0d0dbad7-53c8-4994-b8ec-7b95c765d9d7" providerId="ADAL" clId="{D3A2A5F1-A8C1-45F2-89CC-44174865AE2A}" dt="2022-01-17T14:47:34.824" v="14"/>
          <ac:spMkLst>
            <pc:docMk/>
            <pc:sldMk cId="0" sldId="257"/>
            <ac:spMk id="6" creationId="{00000000-0000-0000-0000-000000000000}"/>
          </ac:spMkLst>
        </pc:spChg>
        <pc:spChg chg="ord">
          <ac:chgData name="Lewis E Davies" userId="0d0dbad7-53c8-4994-b8ec-7b95c765d9d7" providerId="ADAL" clId="{D3A2A5F1-A8C1-45F2-89CC-44174865AE2A}" dt="2022-01-17T14:47:38.301" v="20"/>
          <ac:spMkLst>
            <pc:docMk/>
            <pc:sldMk cId="0" sldId="257"/>
            <ac:spMk id="7" creationId="{00000000-0000-0000-0000-000000000000}"/>
          </ac:spMkLst>
        </pc:spChg>
        <pc:spChg chg="ord">
          <ac:chgData name="Lewis E Davies" userId="0d0dbad7-53c8-4994-b8ec-7b95c765d9d7" providerId="ADAL" clId="{D3A2A5F1-A8C1-45F2-89CC-44174865AE2A}" dt="2022-01-17T14:47:40.584" v="23"/>
          <ac:spMkLst>
            <pc:docMk/>
            <pc:sldMk cId="0" sldId="257"/>
            <ac:spMk id="12" creationId="{00000000-0000-0000-0000-000000000000}"/>
          </ac:spMkLst>
        </pc:spChg>
        <pc:spChg chg="ord">
          <ac:chgData name="Lewis E Davies" userId="0d0dbad7-53c8-4994-b8ec-7b95c765d9d7" providerId="ADAL" clId="{D3A2A5F1-A8C1-45F2-89CC-44174865AE2A}" dt="2022-01-17T14:47:45.457" v="30"/>
          <ac:spMkLst>
            <pc:docMk/>
            <pc:sldMk cId="0" sldId="257"/>
            <ac:spMk id="13" creationId="{E63042B7-3A11-E747-9B30-0A64DF8A0336}"/>
          </ac:spMkLst>
        </pc:spChg>
        <pc:picChg chg="ord">
          <ac:chgData name="Lewis E Davies" userId="0d0dbad7-53c8-4994-b8ec-7b95c765d9d7" providerId="ADAL" clId="{D3A2A5F1-A8C1-45F2-89CC-44174865AE2A}" dt="2022-01-17T14:47:51.353" v="33"/>
          <ac:picMkLst>
            <pc:docMk/>
            <pc:sldMk cId="0" sldId="257"/>
            <ac:picMk id="10" creationId="{00000000-0000-0000-0000-000000000000}"/>
          </ac:picMkLst>
        </pc:picChg>
        <pc:picChg chg="mod">
          <ac:chgData name="Lewis E Davies" userId="0d0dbad7-53c8-4994-b8ec-7b95c765d9d7" providerId="ADAL" clId="{D3A2A5F1-A8C1-45F2-89CC-44174865AE2A}" dt="2022-01-17T14:47:55.972" v="37"/>
          <ac:picMkLst>
            <pc:docMk/>
            <pc:sldMk cId="0" sldId="257"/>
            <ac:picMk id="1026" creationId="{50033C27-7B90-E942-9CAC-5CF6B00A716D}"/>
          </ac:picMkLst>
        </pc:picChg>
      </pc:sldChg>
      <pc:sldChg chg="modSp mod">
        <pc:chgData name="Lewis E Davies" userId="0d0dbad7-53c8-4994-b8ec-7b95c765d9d7" providerId="ADAL" clId="{D3A2A5F1-A8C1-45F2-89CC-44174865AE2A}" dt="2022-01-17T14:59:43.464" v="115"/>
        <pc:sldMkLst>
          <pc:docMk/>
          <pc:sldMk cId="0" sldId="258"/>
        </pc:sldMkLst>
        <pc:spChg chg="mod">
          <ac:chgData name="Lewis E Davies" userId="0d0dbad7-53c8-4994-b8ec-7b95c765d9d7" providerId="ADAL" clId="{D3A2A5F1-A8C1-45F2-89CC-44174865AE2A}" dt="2022-01-17T14:59:32.243" v="112" actId="20577"/>
          <ac:spMkLst>
            <pc:docMk/>
            <pc:sldMk cId="0" sldId="258"/>
            <ac:spMk id="2" creationId="{00000000-0000-0000-0000-000000000000}"/>
          </ac:spMkLst>
        </pc:spChg>
        <pc:spChg chg="ord">
          <ac:chgData name="Lewis E Davies" userId="0d0dbad7-53c8-4994-b8ec-7b95c765d9d7" providerId="ADAL" clId="{D3A2A5F1-A8C1-45F2-89CC-44174865AE2A}" dt="2022-01-17T14:59:43.464" v="115"/>
          <ac:spMkLst>
            <pc:docMk/>
            <pc:sldMk cId="0" sldId="258"/>
            <ac:spMk id="8" creationId="{F11D5C98-7334-5A49-AD14-8E162FA46E89}"/>
          </ac:spMkLst>
        </pc:spChg>
      </pc:sldChg>
      <pc:sldChg chg="modSp mod">
        <pc:chgData name="Lewis E Davies" userId="0d0dbad7-53c8-4994-b8ec-7b95c765d9d7" providerId="ADAL" clId="{D3A2A5F1-A8C1-45F2-89CC-44174865AE2A}" dt="2022-01-17T15:01:04.431" v="128"/>
        <pc:sldMkLst>
          <pc:docMk/>
          <pc:sldMk cId="0" sldId="259"/>
        </pc:sldMkLst>
        <pc:spChg chg="ord">
          <ac:chgData name="Lewis E Davies" userId="0d0dbad7-53c8-4994-b8ec-7b95c765d9d7" providerId="ADAL" clId="{D3A2A5F1-A8C1-45F2-89CC-44174865AE2A}" dt="2022-01-17T15:01:00.137" v="127"/>
          <ac:spMkLst>
            <pc:docMk/>
            <pc:sldMk cId="0" sldId="259"/>
            <ac:spMk id="7" creationId="{00000000-0000-0000-0000-000000000000}"/>
          </ac:spMkLst>
        </pc:spChg>
        <pc:spChg chg="ord">
          <ac:chgData name="Lewis E Davies" userId="0d0dbad7-53c8-4994-b8ec-7b95c765d9d7" providerId="ADAL" clId="{D3A2A5F1-A8C1-45F2-89CC-44174865AE2A}" dt="2022-01-17T15:00:55.662" v="124"/>
          <ac:spMkLst>
            <pc:docMk/>
            <pc:sldMk cId="0" sldId="259"/>
            <ac:spMk id="13" creationId="{45BCD6DE-8FB8-E545-B848-D75CD3627BEA}"/>
          </ac:spMkLst>
        </pc:spChg>
        <pc:spChg chg="ord">
          <ac:chgData name="Lewis E Davies" userId="0d0dbad7-53c8-4994-b8ec-7b95c765d9d7" providerId="ADAL" clId="{D3A2A5F1-A8C1-45F2-89CC-44174865AE2A}" dt="2022-01-17T15:00:53.520" v="118"/>
          <ac:spMkLst>
            <pc:docMk/>
            <pc:sldMk cId="0" sldId="259"/>
            <ac:spMk id="27" creationId="{00000000-0000-0000-0000-000000000000}"/>
          </ac:spMkLst>
        </pc:spChg>
        <pc:grpChg chg="ord">
          <ac:chgData name="Lewis E Davies" userId="0d0dbad7-53c8-4994-b8ec-7b95c765d9d7" providerId="ADAL" clId="{D3A2A5F1-A8C1-45F2-89CC-44174865AE2A}" dt="2022-01-17T15:01:04.431" v="128"/>
          <ac:grpSpMkLst>
            <pc:docMk/>
            <pc:sldMk cId="0" sldId="259"/>
            <ac:grpSpMk id="32" creationId="{B26689E1-FA5D-1746-8CEA-819380E88EAC}"/>
          </ac:grpSpMkLst>
        </pc:grpChg>
      </pc:sldChg>
      <pc:sldChg chg="modSp mod">
        <pc:chgData name="Lewis E Davies" userId="0d0dbad7-53c8-4994-b8ec-7b95c765d9d7" providerId="ADAL" clId="{D3A2A5F1-A8C1-45F2-89CC-44174865AE2A}" dt="2022-01-17T15:14:56.261" v="197"/>
        <pc:sldMkLst>
          <pc:docMk/>
          <pc:sldMk cId="0" sldId="260"/>
        </pc:sldMkLst>
        <pc:spChg chg="ord">
          <ac:chgData name="Lewis E Davies" userId="0d0dbad7-53c8-4994-b8ec-7b95c765d9d7" providerId="ADAL" clId="{D3A2A5F1-A8C1-45F2-89CC-44174865AE2A}" dt="2022-01-17T15:14:54.002" v="192"/>
          <ac:spMkLst>
            <pc:docMk/>
            <pc:sldMk cId="0" sldId="260"/>
            <ac:spMk id="6" creationId="{00000000-0000-0000-0000-000000000000}"/>
          </ac:spMkLst>
        </pc:spChg>
        <pc:spChg chg="ord">
          <ac:chgData name="Lewis E Davies" userId="0d0dbad7-53c8-4994-b8ec-7b95c765d9d7" providerId="ADAL" clId="{D3A2A5F1-A8C1-45F2-89CC-44174865AE2A}" dt="2022-01-17T15:14:56.261" v="197"/>
          <ac:spMkLst>
            <pc:docMk/>
            <pc:sldMk cId="0" sldId="260"/>
            <ac:spMk id="9" creationId="{59F056FA-AFA0-5B44-8655-882E74904F8E}"/>
          </ac:spMkLst>
        </pc:spChg>
      </pc:sldChg>
      <pc:sldChg chg="modSp mod">
        <pc:chgData name="Lewis E Davies" userId="0d0dbad7-53c8-4994-b8ec-7b95c765d9d7" providerId="ADAL" clId="{D3A2A5F1-A8C1-45F2-89CC-44174865AE2A}" dt="2022-01-17T14:59:01.351" v="38" actId="962"/>
        <pc:sldMkLst>
          <pc:docMk/>
          <pc:sldMk cId="0" sldId="264"/>
        </pc:sldMkLst>
        <pc:spChg chg="mod ord">
          <ac:chgData name="Lewis E Davies" userId="0d0dbad7-53c8-4994-b8ec-7b95c765d9d7" providerId="ADAL" clId="{D3A2A5F1-A8C1-45F2-89CC-44174865AE2A}" dt="2022-01-17T14:59:01.351" v="38" actId="962"/>
          <ac:spMkLst>
            <pc:docMk/>
            <pc:sldMk cId="0" sldId="264"/>
            <ac:spMk id="13" creationId="{00000000-0000-0000-0000-000000000000}"/>
          </ac:spMkLst>
        </pc:spChg>
        <pc:grpChg chg="ord">
          <ac:chgData name="Lewis E Davies" userId="0d0dbad7-53c8-4994-b8ec-7b95c765d9d7" providerId="ADAL" clId="{D3A2A5F1-A8C1-45F2-89CC-44174865AE2A}" dt="2022-01-17T14:46:25.433" v="11"/>
          <ac:grpSpMkLst>
            <pc:docMk/>
            <pc:sldMk cId="0" sldId="264"/>
            <ac:grpSpMk id="15" creationId="{505A41E5-F8F7-0F43-BF75-2D7DA87C2861}"/>
          </ac:grpSpMkLst>
        </pc:grpChg>
      </pc:sldChg>
      <pc:sldChg chg="modSp mod">
        <pc:chgData name="Lewis E Davies" userId="0d0dbad7-53c8-4994-b8ec-7b95c765d9d7" providerId="ADAL" clId="{D3A2A5F1-A8C1-45F2-89CC-44174865AE2A}" dt="2022-01-17T15:05:18.238" v="138"/>
        <pc:sldMkLst>
          <pc:docMk/>
          <pc:sldMk cId="2166445846" sldId="267"/>
        </pc:sldMkLst>
        <pc:spChg chg="ord">
          <ac:chgData name="Lewis E Davies" userId="0d0dbad7-53c8-4994-b8ec-7b95c765d9d7" providerId="ADAL" clId="{D3A2A5F1-A8C1-45F2-89CC-44174865AE2A}" dt="2022-01-17T15:05:16.218" v="136"/>
          <ac:spMkLst>
            <pc:docMk/>
            <pc:sldMk cId="2166445846" sldId="267"/>
            <ac:spMk id="7" creationId="{00000000-0000-0000-0000-000000000000}"/>
          </ac:spMkLst>
        </pc:spChg>
        <pc:spChg chg="ord">
          <ac:chgData name="Lewis E Davies" userId="0d0dbad7-53c8-4994-b8ec-7b95c765d9d7" providerId="ADAL" clId="{D3A2A5F1-A8C1-45F2-89CC-44174865AE2A}" dt="2022-01-17T15:05:14.012" v="133"/>
          <ac:spMkLst>
            <pc:docMk/>
            <pc:sldMk cId="2166445846" sldId="267"/>
            <ac:spMk id="14" creationId="{06BA6904-018C-C143-97A2-40FEBB2286D2}"/>
          </ac:spMkLst>
        </pc:spChg>
        <pc:spChg chg="ord">
          <ac:chgData name="Lewis E Davies" userId="0d0dbad7-53c8-4994-b8ec-7b95c765d9d7" providerId="ADAL" clId="{D3A2A5F1-A8C1-45F2-89CC-44174865AE2A}" dt="2022-01-17T15:05:18.238" v="138"/>
          <ac:spMkLst>
            <pc:docMk/>
            <pc:sldMk cId="2166445846" sldId="267"/>
            <ac:spMk id="27" creationId="{00000000-0000-0000-0000-000000000000}"/>
          </ac:spMkLst>
        </pc:spChg>
      </pc:sldChg>
      <pc:sldChg chg="modSp mod">
        <pc:chgData name="Lewis E Davies" userId="0d0dbad7-53c8-4994-b8ec-7b95c765d9d7" providerId="ADAL" clId="{D3A2A5F1-A8C1-45F2-89CC-44174865AE2A}" dt="2022-01-17T15:06:52.100" v="148"/>
        <pc:sldMkLst>
          <pc:docMk/>
          <pc:sldMk cId="2427501406" sldId="268"/>
        </pc:sldMkLst>
        <pc:spChg chg="ord">
          <ac:chgData name="Lewis E Davies" userId="0d0dbad7-53c8-4994-b8ec-7b95c765d9d7" providerId="ADAL" clId="{D3A2A5F1-A8C1-45F2-89CC-44174865AE2A}" dt="2022-01-17T15:06:48.123" v="142"/>
          <ac:spMkLst>
            <pc:docMk/>
            <pc:sldMk cId="2427501406" sldId="268"/>
            <ac:spMk id="7" creationId="{00000000-0000-0000-0000-000000000000}"/>
          </ac:spMkLst>
        </pc:spChg>
        <pc:spChg chg="ord">
          <ac:chgData name="Lewis E Davies" userId="0d0dbad7-53c8-4994-b8ec-7b95c765d9d7" providerId="ADAL" clId="{D3A2A5F1-A8C1-45F2-89CC-44174865AE2A}" dt="2022-01-17T15:06:50.227" v="146"/>
          <ac:spMkLst>
            <pc:docMk/>
            <pc:sldMk cId="2427501406" sldId="268"/>
            <ac:spMk id="10" creationId="{47568245-4122-F840-A7E3-F146409DE1DC}"/>
          </ac:spMkLst>
        </pc:spChg>
        <pc:spChg chg="ord">
          <ac:chgData name="Lewis E Davies" userId="0d0dbad7-53c8-4994-b8ec-7b95c765d9d7" providerId="ADAL" clId="{D3A2A5F1-A8C1-45F2-89CC-44174865AE2A}" dt="2022-01-17T15:06:52.100" v="148"/>
          <ac:spMkLst>
            <pc:docMk/>
            <pc:sldMk cId="2427501406" sldId="268"/>
            <ac:spMk id="27" creationId="{00000000-0000-0000-0000-000000000000}"/>
          </ac:spMkLst>
        </pc:spChg>
      </pc:sldChg>
      <pc:sldChg chg="modSp mod">
        <pc:chgData name="Lewis E Davies" userId="0d0dbad7-53c8-4994-b8ec-7b95c765d9d7" providerId="ADAL" clId="{D3A2A5F1-A8C1-45F2-89CC-44174865AE2A}" dt="2022-01-17T15:07:08.473" v="160"/>
        <pc:sldMkLst>
          <pc:docMk/>
          <pc:sldMk cId="2328416773" sldId="269"/>
        </pc:sldMkLst>
        <pc:spChg chg="ord">
          <ac:chgData name="Lewis E Davies" userId="0d0dbad7-53c8-4994-b8ec-7b95c765d9d7" providerId="ADAL" clId="{D3A2A5F1-A8C1-45F2-89CC-44174865AE2A}" dt="2022-01-17T15:07:04.646" v="153"/>
          <ac:spMkLst>
            <pc:docMk/>
            <pc:sldMk cId="2328416773" sldId="269"/>
            <ac:spMk id="7" creationId="{00000000-0000-0000-0000-000000000000}"/>
          </ac:spMkLst>
        </pc:spChg>
        <pc:spChg chg="ord">
          <ac:chgData name="Lewis E Davies" userId="0d0dbad7-53c8-4994-b8ec-7b95c765d9d7" providerId="ADAL" clId="{D3A2A5F1-A8C1-45F2-89CC-44174865AE2A}" dt="2022-01-17T15:07:08.473" v="160"/>
          <ac:spMkLst>
            <pc:docMk/>
            <pc:sldMk cId="2328416773" sldId="269"/>
            <ac:spMk id="10" creationId="{8013E7DB-DA47-8D49-8AE5-025F9C2EB6F4}"/>
          </ac:spMkLst>
        </pc:spChg>
        <pc:spChg chg="ord">
          <ac:chgData name="Lewis E Davies" userId="0d0dbad7-53c8-4994-b8ec-7b95c765d9d7" providerId="ADAL" clId="{D3A2A5F1-A8C1-45F2-89CC-44174865AE2A}" dt="2022-01-17T15:07:06.739" v="157"/>
          <ac:spMkLst>
            <pc:docMk/>
            <pc:sldMk cId="2328416773" sldId="269"/>
            <ac:spMk id="27" creationId="{00000000-0000-0000-0000-000000000000}"/>
          </ac:spMkLst>
        </pc:spChg>
      </pc:sldChg>
      <pc:sldChg chg="modSp mod">
        <pc:chgData name="Lewis E Davies" userId="0d0dbad7-53c8-4994-b8ec-7b95c765d9d7" providerId="ADAL" clId="{D3A2A5F1-A8C1-45F2-89CC-44174865AE2A}" dt="2022-01-25T15:33:10.124" v="440" actId="13238"/>
        <pc:sldMkLst>
          <pc:docMk/>
          <pc:sldMk cId="2161301010" sldId="270"/>
        </pc:sldMkLst>
        <pc:spChg chg="ord">
          <ac:chgData name="Lewis E Davies" userId="0d0dbad7-53c8-4994-b8ec-7b95c765d9d7" providerId="ADAL" clId="{D3A2A5F1-A8C1-45F2-89CC-44174865AE2A}" dt="2022-01-17T15:11:39.276" v="165"/>
          <ac:spMkLst>
            <pc:docMk/>
            <pc:sldMk cId="2161301010" sldId="270"/>
            <ac:spMk id="7" creationId="{00000000-0000-0000-0000-000000000000}"/>
          </ac:spMkLst>
        </pc:spChg>
        <pc:spChg chg="ord">
          <ac:chgData name="Lewis E Davies" userId="0d0dbad7-53c8-4994-b8ec-7b95c765d9d7" providerId="ADAL" clId="{D3A2A5F1-A8C1-45F2-89CC-44174865AE2A}" dt="2022-01-17T15:11:44.236" v="176"/>
          <ac:spMkLst>
            <pc:docMk/>
            <pc:sldMk cId="2161301010" sldId="270"/>
            <ac:spMk id="10" creationId="{2D56081C-AAEC-2D46-A64F-958219E16BFE}"/>
          </ac:spMkLst>
        </pc:spChg>
        <pc:spChg chg="ord">
          <ac:chgData name="Lewis E Davies" userId="0d0dbad7-53c8-4994-b8ec-7b95c765d9d7" providerId="ADAL" clId="{D3A2A5F1-A8C1-45F2-89CC-44174865AE2A}" dt="2022-01-17T15:11:41.730" v="170"/>
          <ac:spMkLst>
            <pc:docMk/>
            <pc:sldMk cId="2161301010" sldId="270"/>
            <ac:spMk id="27" creationId="{00000000-0000-0000-0000-000000000000}"/>
          </ac:spMkLst>
        </pc:spChg>
        <pc:spChg chg="ord">
          <ac:chgData name="Lewis E Davies" userId="0d0dbad7-53c8-4994-b8ec-7b95c765d9d7" providerId="ADAL" clId="{D3A2A5F1-A8C1-45F2-89CC-44174865AE2A}" dt="2022-01-17T15:11:52.054" v="177"/>
          <ac:spMkLst>
            <pc:docMk/>
            <pc:sldMk cId="2161301010" sldId="270"/>
            <ac:spMk id="35" creationId="{9C5B4CEA-1E21-534E-82E5-1846CCA75905}"/>
          </ac:spMkLst>
        </pc:spChg>
        <pc:graphicFrameChg chg="mod modGraphic">
          <ac:chgData name="Lewis E Davies" userId="0d0dbad7-53c8-4994-b8ec-7b95c765d9d7" providerId="ADAL" clId="{D3A2A5F1-A8C1-45F2-89CC-44174865AE2A}" dt="2022-01-25T15:33:10.124" v="440" actId="13238"/>
          <ac:graphicFrameMkLst>
            <pc:docMk/>
            <pc:sldMk cId="2161301010" sldId="270"/>
            <ac:graphicFrameMk id="4" creationId="{EA2E409F-19C6-9B47-86D8-4E067A340BF9}"/>
          </ac:graphicFrameMkLst>
        </pc:graphicFrameChg>
      </pc:sldChg>
      <pc:sldChg chg="modSp mod">
        <pc:chgData name="Lewis E Davies" userId="0d0dbad7-53c8-4994-b8ec-7b95c765d9d7" providerId="ADAL" clId="{D3A2A5F1-A8C1-45F2-89CC-44174865AE2A}" dt="2022-01-17T15:12:12.692" v="187"/>
        <pc:sldMkLst>
          <pc:docMk/>
          <pc:sldMk cId="2088904046" sldId="271"/>
        </pc:sldMkLst>
        <pc:spChg chg="ord">
          <ac:chgData name="Lewis E Davies" userId="0d0dbad7-53c8-4994-b8ec-7b95c765d9d7" providerId="ADAL" clId="{D3A2A5F1-A8C1-45F2-89CC-44174865AE2A}" dt="2022-01-17T15:12:10.617" v="185"/>
          <ac:spMkLst>
            <pc:docMk/>
            <pc:sldMk cId="2088904046" sldId="271"/>
            <ac:spMk id="7" creationId="{00000000-0000-0000-0000-000000000000}"/>
          </ac:spMkLst>
        </pc:spChg>
        <pc:spChg chg="ord">
          <ac:chgData name="Lewis E Davies" userId="0d0dbad7-53c8-4994-b8ec-7b95c765d9d7" providerId="ADAL" clId="{D3A2A5F1-A8C1-45F2-89CC-44174865AE2A}" dt="2022-01-17T15:12:07.060" v="182"/>
          <ac:spMkLst>
            <pc:docMk/>
            <pc:sldMk cId="2088904046" sldId="271"/>
            <ac:spMk id="9" creationId="{1624D317-8243-3E40-A6F1-12C7E182D90E}"/>
          </ac:spMkLst>
        </pc:spChg>
        <pc:spChg chg="ord">
          <ac:chgData name="Lewis E Davies" userId="0d0dbad7-53c8-4994-b8ec-7b95c765d9d7" providerId="ADAL" clId="{D3A2A5F1-A8C1-45F2-89CC-44174865AE2A}" dt="2022-01-17T15:12:12.692" v="187"/>
          <ac:spMkLst>
            <pc:docMk/>
            <pc:sldMk cId="2088904046" sldId="271"/>
            <ac:spMk id="27" creationId="{00000000-0000-0000-0000-000000000000}"/>
          </ac:spMkLst>
        </pc:spChg>
      </pc:sldChg>
      <pc:sldChg chg="modSp mod">
        <pc:chgData name="Lewis E Davies" userId="0d0dbad7-53c8-4994-b8ec-7b95c765d9d7" providerId="ADAL" clId="{D3A2A5F1-A8C1-45F2-89CC-44174865AE2A}" dt="2022-01-17T15:26:08.515" v="204"/>
        <pc:sldMkLst>
          <pc:docMk/>
          <pc:sldMk cId="1511425767" sldId="272"/>
        </pc:sldMkLst>
        <pc:spChg chg="ord">
          <ac:chgData name="Lewis E Davies" userId="0d0dbad7-53c8-4994-b8ec-7b95c765d9d7" providerId="ADAL" clId="{D3A2A5F1-A8C1-45F2-89CC-44174865AE2A}" dt="2022-01-17T15:26:04.955" v="200"/>
          <ac:spMkLst>
            <pc:docMk/>
            <pc:sldMk cId="1511425767" sldId="272"/>
            <ac:spMk id="7" creationId="{00000000-0000-0000-0000-000000000000}"/>
          </ac:spMkLst>
        </pc:spChg>
        <pc:spChg chg="ord">
          <ac:chgData name="Lewis E Davies" userId="0d0dbad7-53c8-4994-b8ec-7b95c765d9d7" providerId="ADAL" clId="{D3A2A5F1-A8C1-45F2-89CC-44174865AE2A}" dt="2022-01-17T15:26:08.515" v="204"/>
          <ac:spMkLst>
            <pc:docMk/>
            <pc:sldMk cId="1511425767" sldId="272"/>
            <ac:spMk id="9" creationId="{E391026D-4560-034D-B196-548F59A33034}"/>
          </ac:spMkLst>
        </pc:spChg>
        <pc:spChg chg="ord">
          <ac:chgData name="Lewis E Davies" userId="0d0dbad7-53c8-4994-b8ec-7b95c765d9d7" providerId="ADAL" clId="{D3A2A5F1-A8C1-45F2-89CC-44174865AE2A}" dt="2022-01-17T15:26:06.996" v="202"/>
          <ac:spMkLst>
            <pc:docMk/>
            <pc:sldMk cId="1511425767" sldId="272"/>
            <ac:spMk id="27" creationId="{00000000-0000-0000-0000-000000000000}"/>
          </ac:spMkLst>
        </pc:spChg>
      </pc:sldChg>
      <pc:sldChg chg="modSp mod">
        <pc:chgData name="Lewis E Davies" userId="0d0dbad7-53c8-4994-b8ec-7b95c765d9d7" providerId="ADAL" clId="{D3A2A5F1-A8C1-45F2-89CC-44174865AE2A}" dt="2022-01-17T15:27:36.268" v="224"/>
        <pc:sldMkLst>
          <pc:docMk/>
          <pc:sldMk cId="779513121" sldId="273"/>
        </pc:sldMkLst>
        <pc:spChg chg="ord">
          <ac:chgData name="Lewis E Davies" userId="0d0dbad7-53c8-4994-b8ec-7b95c765d9d7" providerId="ADAL" clId="{D3A2A5F1-A8C1-45F2-89CC-44174865AE2A}" dt="2022-01-17T15:27:27.024" v="216"/>
          <ac:spMkLst>
            <pc:docMk/>
            <pc:sldMk cId="779513121" sldId="273"/>
            <ac:spMk id="6" creationId="{00000000-0000-0000-0000-000000000000}"/>
          </ac:spMkLst>
        </pc:spChg>
        <pc:spChg chg="ord">
          <ac:chgData name="Lewis E Davies" userId="0d0dbad7-53c8-4994-b8ec-7b95c765d9d7" providerId="ADAL" clId="{D3A2A5F1-A8C1-45F2-89CC-44174865AE2A}" dt="2022-01-17T15:27:30.219" v="221"/>
          <ac:spMkLst>
            <pc:docMk/>
            <pc:sldMk cId="779513121" sldId="273"/>
            <ac:spMk id="8" creationId="{0CA1FB2E-2125-5744-8826-0EBC68E7E65A}"/>
          </ac:spMkLst>
        </pc:spChg>
        <pc:spChg chg="ord">
          <ac:chgData name="Lewis E Davies" userId="0d0dbad7-53c8-4994-b8ec-7b95c765d9d7" providerId="ADAL" clId="{D3A2A5F1-A8C1-45F2-89CC-44174865AE2A}" dt="2022-01-17T15:27:36.268" v="224"/>
          <ac:spMkLst>
            <pc:docMk/>
            <pc:sldMk cId="779513121" sldId="273"/>
            <ac:spMk id="10" creationId="{00000000-0000-0000-0000-000000000000}"/>
          </ac:spMkLst>
        </pc:spChg>
        <pc:spChg chg="ord">
          <ac:chgData name="Lewis E Davies" userId="0d0dbad7-53c8-4994-b8ec-7b95c765d9d7" providerId="ADAL" clId="{D3A2A5F1-A8C1-45F2-89CC-44174865AE2A}" dt="2022-01-17T15:27:32.141" v="223"/>
          <ac:spMkLst>
            <pc:docMk/>
            <pc:sldMk cId="779513121" sldId="273"/>
            <ac:spMk id="21" creationId="{00000000-0000-0000-0000-000000000000}"/>
          </ac:spMkLst>
        </pc:spChg>
      </pc:sldChg>
      <pc:sldChg chg="modSp mod">
        <pc:chgData name="Lewis E Davies" userId="0d0dbad7-53c8-4994-b8ec-7b95c765d9d7" providerId="ADAL" clId="{D3A2A5F1-A8C1-45F2-89CC-44174865AE2A}" dt="2022-01-17T15:28:06.864" v="244"/>
        <pc:sldMkLst>
          <pc:docMk/>
          <pc:sldMk cId="250692848" sldId="274"/>
        </pc:sldMkLst>
        <pc:spChg chg="ord">
          <ac:chgData name="Lewis E Davies" userId="0d0dbad7-53c8-4994-b8ec-7b95c765d9d7" providerId="ADAL" clId="{D3A2A5F1-A8C1-45F2-89CC-44174865AE2A}" dt="2022-01-17T15:27:49.600" v="236"/>
          <ac:spMkLst>
            <pc:docMk/>
            <pc:sldMk cId="250692848" sldId="274"/>
            <ac:spMk id="6" creationId="{00000000-0000-0000-0000-000000000000}"/>
          </ac:spMkLst>
        </pc:spChg>
        <pc:spChg chg="ord">
          <ac:chgData name="Lewis E Davies" userId="0d0dbad7-53c8-4994-b8ec-7b95c765d9d7" providerId="ADAL" clId="{D3A2A5F1-A8C1-45F2-89CC-44174865AE2A}" dt="2022-01-17T15:27:47.516" v="231"/>
          <ac:spMkLst>
            <pc:docMk/>
            <pc:sldMk cId="250692848" sldId="274"/>
            <ac:spMk id="9" creationId="{6EE6DBCF-970D-A04E-A932-812D1DBDF7DC}"/>
          </ac:spMkLst>
        </pc:spChg>
        <pc:spChg chg="ord">
          <ac:chgData name="Lewis E Davies" userId="0d0dbad7-53c8-4994-b8ec-7b95c765d9d7" providerId="ADAL" clId="{D3A2A5F1-A8C1-45F2-89CC-44174865AE2A}" dt="2022-01-17T15:27:59.750" v="243"/>
          <ac:spMkLst>
            <pc:docMk/>
            <pc:sldMk cId="250692848" sldId="274"/>
            <ac:spMk id="14" creationId="{E3837ACB-E195-414F-B06F-5B2827259729}"/>
          </ac:spMkLst>
        </pc:spChg>
        <pc:spChg chg="ord">
          <ac:chgData name="Lewis E Davies" userId="0d0dbad7-53c8-4994-b8ec-7b95c765d9d7" providerId="ADAL" clId="{D3A2A5F1-A8C1-45F2-89CC-44174865AE2A}" dt="2022-01-17T15:27:52.305" v="240"/>
          <ac:spMkLst>
            <pc:docMk/>
            <pc:sldMk cId="250692848" sldId="274"/>
            <ac:spMk id="21" creationId="{00000000-0000-0000-0000-000000000000}"/>
          </ac:spMkLst>
        </pc:spChg>
        <pc:picChg chg="ord">
          <ac:chgData name="Lewis E Davies" userId="0d0dbad7-53c8-4994-b8ec-7b95c765d9d7" providerId="ADAL" clId="{D3A2A5F1-A8C1-45F2-89CC-44174865AE2A}" dt="2022-01-17T15:27:56.698" v="241"/>
          <ac:picMkLst>
            <pc:docMk/>
            <pc:sldMk cId="250692848" sldId="274"/>
            <ac:picMk id="11" creationId="{ECBA04E9-7497-434A-BB03-876EE54BC6DB}"/>
          </ac:picMkLst>
        </pc:picChg>
        <pc:picChg chg="ord">
          <ac:chgData name="Lewis E Davies" userId="0d0dbad7-53c8-4994-b8ec-7b95c765d9d7" providerId="ADAL" clId="{D3A2A5F1-A8C1-45F2-89CC-44174865AE2A}" dt="2022-01-17T15:28:06.864" v="244"/>
          <ac:picMkLst>
            <pc:docMk/>
            <pc:sldMk cId="250692848" sldId="274"/>
            <ac:picMk id="15" creationId="{9BE5B7A4-DB0B-B346-8ABE-A787F33454AF}"/>
          </ac:picMkLst>
        </pc:picChg>
      </pc:sldChg>
      <pc:sldChg chg="modSp mod">
        <pc:chgData name="Lewis E Davies" userId="0d0dbad7-53c8-4994-b8ec-7b95c765d9d7" providerId="ADAL" clId="{D3A2A5F1-A8C1-45F2-89CC-44174865AE2A}" dt="2022-01-17T15:28:24.409" v="256"/>
        <pc:sldMkLst>
          <pc:docMk/>
          <pc:sldMk cId="2284236421" sldId="275"/>
        </pc:sldMkLst>
        <pc:spChg chg="ord">
          <ac:chgData name="Lewis E Davies" userId="0d0dbad7-53c8-4994-b8ec-7b95c765d9d7" providerId="ADAL" clId="{D3A2A5F1-A8C1-45F2-89CC-44174865AE2A}" dt="2022-01-17T15:28:20.699" v="249"/>
          <ac:spMkLst>
            <pc:docMk/>
            <pc:sldMk cId="2284236421" sldId="275"/>
            <ac:spMk id="6" creationId="{00000000-0000-0000-0000-000000000000}"/>
          </ac:spMkLst>
        </pc:spChg>
        <pc:spChg chg="ord">
          <ac:chgData name="Lewis E Davies" userId="0d0dbad7-53c8-4994-b8ec-7b95c765d9d7" providerId="ADAL" clId="{D3A2A5F1-A8C1-45F2-89CC-44174865AE2A}" dt="2022-01-17T15:28:24.409" v="256"/>
          <ac:spMkLst>
            <pc:docMk/>
            <pc:sldMk cId="2284236421" sldId="275"/>
            <ac:spMk id="8" creationId="{532721F4-AB90-024B-9FF0-1BAF9C772185}"/>
          </ac:spMkLst>
        </pc:spChg>
        <pc:spChg chg="ord">
          <ac:chgData name="Lewis E Davies" userId="0d0dbad7-53c8-4994-b8ec-7b95c765d9d7" providerId="ADAL" clId="{D3A2A5F1-A8C1-45F2-89CC-44174865AE2A}" dt="2022-01-17T15:28:22.605" v="253"/>
          <ac:spMkLst>
            <pc:docMk/>
            <pc:sldMk cId="2284236421" sldId="275"/>
            <ac:spMk id="21" creationId="{00000000-0000-0000-0000-000000000000}"/>
          </ac:spMkLst>
        </pc:spChg>
      </pc:sldChg>
      <pc:sldChg chg="modSp mod">
        <pc:chgData name="Lewis E Davies" userId="0d0dbad7-53c8-4994-b8ec-7b95c765d9d7" providerId="ADAL" clId="{D3A2A5F1-A8C1-45F2-89CC-44174865AE2A}" dt="2022-01-17T15:29:27.158" v="274"/>
        <pc:sldMkLst>
          <pc:docMk/>
          <pc:sldMk cId="4112162175" sldId="276"/>
        </pc:sldMkLst>
        <pc:spChg chg="ord">
          <ac:chgData name="Lewis E Davies" userId="0d0dbad7-53c8-4994-b8ec-7b95c765d9d7" providerId="ADAL" clId="{D3A2A5F1-A8C1-45F2-89CC-44174865AE2A}" dt="2022-01-17T15:29:14.301" v="262"/>
          <ac:spMkLst>
            <pc:docMk/>
            <pc:sldMk cId="4112162175" sldId="276"/>
            <ac:spMk id="6" creationId="{00000000-0000-0000-0000-000000000000}"/>
          </ac:spMkLst>
        </pc:spChg>
        <pc:spChg chg="ord">
          <ac:chgData name="Lewis E Davies" userId="0d0dbad7-53c8-4994-b8ec-7b95c765d9d7" providerId="ADAL" clId="{D3A2A5F1-A8C1-45F2-89CC-44174865AE2A}" dt="2022-01-17T15:29:18.531" v="271"/>
          <ac:spMkLst>
            <pc:docMk/>
            <pc:sldMk cId="4112162175" sldId="276"/>
            <ac:spMk id="9" creationId="{2252FA4B-39D4-AC48-9B87-5BC668B886B3}"/>
          </ac:spMkLst>
        </pc:spChg>
        <pc:spChg chg="ord">
          <ac:chgData name="Lewis E Davies" userId="0d0dbad7-53c8-4994-b8ec-7b95c765d9d7" providerId="ADAL" clId="{D3A2A5F1-A8C1-45F2-89CC-44174865AE2A}" dt="2022-01-17T15:29:22.627" v="272"/>
          <ac:spMkLst>
            <pc:docMk/>
            <pc:sldMk cId="4112162175" sldId="276"/>
            <ac:spMk id="10" creationId="{00000000-0000-0000-0000-000000000000}"/>
          </ac:spMkLst>
        </pc:spChg>
        <pc:spChg chg="ord">
          <ac:chgData name="Lewis E Davies" userId="0d0dbad7-53c8-4994-b8ec-7b95c765d9d7" providerId="ADAL" clId="{D3A2A5F1-A8C1-45F2-89CC-44174865AE2A}" dt="2022-01-17T15:29:27.158" v="274"/>
          <ac:spMkLst>
            <pc:docMk/>
            <pc:sldMk cId="4112162175" sldId="276"/>
            <ac:spMk id="11" creationId="{F2162025-D109-6243-BD60-3D5CEA17CAA4}"/>
          </ac:spMkLst>
        </pc:spChg>
        <pc:spChg chg="ord">
          <ac:chgData name="Lewis E Davies" userId="0d0dbad7-53c8-4994-b8ec-7b95c765d9d7" providerId="ADAL" clId="{D3A2A5F1-A8C1-45F2-89CC-44174865AE2A}" dt="2022-01-17T15:29:16.269" v="266"/>
          <ac:spMkLst>
            <pc:docMk/>
            <pc:sldMk cId="4112162175" sldId="276"/>
            <ac:spMk id="21" creationId="{00000000-0000-0000-0000-000000000000}"/>
          </ac:spMkLst>
        </pc:spChg>
      </pc:sldChg>
      <pc:sldChg chg="modSp mod">
        <pc:chgData name="Lewis E Davies" userId="0d0dbad7-53c8-4994-b8ec-7b95c765d9d7" providerId="ADAL" clId="{D3A2A5F1-A8C1-45F2-89CC-44174865AE2A}" dt="2022-01-17T15:38:50.654" v="286"/>
        <pc:sldMkLst>
          <pc:docMk/>
          <pc:sldMk cId="652084253" sldId="278"/>
        </pc:sldMkLst>
        <pc:spChg chg="ord">
          <ac:chgData name="Lewis E Davies" userId="0d0dbad7-53c8-4994-b8ec-7b95c765d9d7" providerId="ADAL" clId="{D3A2A5F1-A8C1-45F2-89CC-44174865AE2A}" dt="2022-01-17T15:38:44.110" v="278"/>
          <ac:spMkLst>
            <pc:docMk/>
            <pc:sldMk cId="652084253" sldId="278"/>
            <ac:spMk id="6" creationId="{00000000-0000-0000-0000-000000000000}"/>
          </ac:spMkLst>
        </pc:spChg>
        <pc:spChg chg="ord">
          <ac:chgData name="Lewis E Davies" userId="0d0dbad7-53c8-4994-b8ec-7b95c765d9d7" providerId="ADAL" clId="{D3A2A5F1-A8C1-45F2-89CC-44174865AE2A}" dt="2022-01-17T15:38:48.431" v="283"/>
          <ac:spMkLst>
            <pc:docMk/>
            <pc:sldMk cId="652084253" sldId="278"/>
            <ac:spMk id="8" creationId="{5EAEABEA-65FB-F640-8B7C-92A121E769D5}"/>
          </ac:spMkLst>
        </pc:spChg>
        <pc:spChg chg="ord">
          <ac:chgData name="Lewis E Davies" userId="0d0dbad7-53c8-4994-b8ec-7b95c765d9d7" providerId="ADAL" clId="{D3A2A5F1-A8C1-45F2-89CC-44174865AE2A}" dt="2022-01-17T15:38:50.654" v="286"/>
          <ac:spMkLst>
            <pc:docMk/>
            <pc:sldMk cId="652084253" sldId="278"/>
            <ac:spMk id="21" creationId="{00000000-0000-0000-0000-000000000000}"/>
          </ac:spMkLst>
        </pc:spChg>
      </pc:sldChg>
      <pc:sldChg chg="modSp mod">
        <pc:chgData name="Lewis E Davies" userId="0d0dbad7-53c8-4994-b8ec-7b95c765d9d7" providerId="ADAL" clId="{D3A2A5F1-A8C1-45F2-89CC-44174865AE2A}" dt="2022-01-17T15:49:09.812" v="357" actId="962"/>
        <pc:sldMkLst>
          <pc:docMk/>
          <pc:sldMk cId="1840808821" sldId="280"/>
        </pc:sldMkLst>
        <pc:spChg chg="ord">
          <ac:chgData name="Lewis E Davies" userId="0d0dbad7-53c8-4994-b8ec-7b95c765d9d7" providerId="ADAL" clId="{D3A2A5F1-A8C1-45F2-89CC-44174865AE2A}" dt="2022-01-17T15:39:05.072" v="296"/>
          <ac:spMkLst>
            <pc:docMk/>
            <pc:sldMk cId="1840808821" sldId="280"/>
            <ac:spMk id="6" creationId="{00000000-0000-0000-0000-000000000000}"/>
          </ac:spMkLst>
        </pc:spChg>
        <pc:spChg chg="mod">
          <ac:chgData name="Lewis E Davies" userId="0d0dbad7-53c8-4994-b8ec-7b95c765d9d7" providerId="ADAL" clId="{D3A2A5F1-A8C1-45F2-89CC-44174865AE2A}" dt="2022-01-17T15:49:09.226" v="356" actId="962"/>
          <ac:spMkLst>
            <pc:docMk/>
            <pc:sldMk cId="1840808821" sldId="280"/>
            <ac:spMk id="11" creationId="{BA3B35A4-9113-E24A-B32B-C34455337234}"/>
          </ac:spMkLst>
        </pc:spChg>
        <pc:spChg chg="ord">
          <ac:chgData name="Lewis E Davies" userId="0d0dbad7-53c8-4994-b8ec-7b95c765d9d7" providerId="ADAL" clId="{D3A2A5F1-A8C1-45F2-89CC-44174865AE2A}" dt="2022-01-17T15:39:54.321" v="323"/>
          <ac:spMkLst>
            <pc:docMk/>
            <pc:sldMk cId="1840808821" sldId="280"/>
            <ac:spMk id="12" creationId="{89996A48-3DC7-AE45-9890-B1A08AA0F09A}"/>
          </ac:spMkLst>
        </pc:spChg>
        <pc:spChg chg="ord">
          <ac:chgData name="Lewis E Davies" userId="0d0dbad7-53c8-4994-b8ec-7b95c765d9d7" providerId="ADAL" clId="{D3A2A5F1-A8C1-45F2-89CC-44174865AE2A}" dt="2022-01-17T15:44:36.759" v="347" actId="13244"/>
          <ac:spMkLst>
            <pc:docMk/>
            <pc:sldMk cId="1840808821" sldId="280"/>
            <ac:spMk id="13" creationId="{9ED68B44-D52F-2F42-B0DE-06E2C8B0A6EC}"/>
          </ac:spMkLst>
        </pc:spChg>
        <pc:spChg chg="ord">
          <ac:chgData name="Lewis E Davies" userId="0d0dbad7-53c8-4994-b8ec-7b95c765d9d7" providerId="ADAL" clId="{D3A2A5F1-A8C1-45F2-89CC-44174865AE2A}" dt="2022-01-17T15:40:42.333" v="333"/>
          <ac:spMkLst>
            <pc:docMk/>
            <pc:sldMk cId="1840808821" sldId="280"/>
            <ac:spMk id="14" creationId="{3A80EF40-688A-8448-972D-8344E043525B}"/>
          </ac:spMkLst>
        </pc:spChg>
        <pc:spChg chg="ord">
          <ac:chgData name="Lewis E Davies" userId="0d0dbad7-53c8-4994-b8ec-7b95c765d9d7" providerId="ADAL" clId="{D3A2A5F1-A8C1-45F2-89CC-44174865AE2A}" dt="2022-01-17T15:39:09.999" v="308"/>
          <ac:spMkLst>
            <pc:docMk/>
            <pc:sldMk cId="1840808821" sldId="280"/>
            <ac:spMk id="16" creationId="{88CD17E3-FBBC-DC45-A18C-BC560A48F5F3}"/>
          </ac:spMkLst>
        </pc:spChg>
        <pc:spChg chg="mod">
          <ac:chgData name="Lewis E Davies" userId="0d0dbad7-53c8-4994-b8ec-7b95c765d9d7" providerId="ADAL" clId="{D3A2A5F1-A8C1-45F2-89CC-44174865AE2A}" dt="2022-01-17T15:49:09.812" v="357" actId="962"/>
          <ac:spMkLst>
            <pc:docMk/>
            <pc:sldMk cId="1840808821" sldId="280"/>
            <ac:spMk id="20" creationId="{EC2863A5-ACEE-354F-92FF-97CE2B695400}"/>
          </ac:spMkLst>
        </pc:spChg>
        <pc:spChg chg="ord">
          <ac:chgData name="Lewis E Davies" userId="0d0dbad7-53c8-4994-b8ec-7b95c765d9d7" providerId="ADAL" clId="{D3A2A5F1-A8C1-45F2-89CC-44174865AE2A}" dt="2022-01-17T15:39:16.404" v="317"/>
          <ac:spMkLst>
            <pc:docMk/>
            <pc:sldMk cId="1840808821" sldId="280"/>
            <ac:spMk id="21" creationId="{00000000-0000-0000-0000-000000000000}"/>
          </ac:spMkLst>
        </pc:spChg>
        <pc:spChg chg="mod ord">
          <ac:chgData name="Lewis E Davies" userId="0d0dbad7-53c8-4994-b8ec-7b95c765d9d7" providerId="ADAL" clId="{D3A2A5F1-A8C1-45F2-89CC-44174865AE2A}" dt="2022-01-17T15:49:08.177" v="355" actId="962"/>
          <ac:spMkLst>
            <pc:docMk/>
            <pc:sldMk cId="1840808821" sldId="280"/>
            <ac:spMk id="23" creationId="{A7F3C4CF-2911-8041-84CF-B3A9279A2DB4}"/>
          </ac:spMkLst>
        </pc:spChg>
        <pc:picChg chg="ord">
          <ac:chgData name="Lewis E Davies" userId="0d0dbad7-53c8-4994-b8ec-7b95c765d9d7" providerId="ADAL" clId="{D3A2A5F1-A8C1-45F2-89CC-44174865AE2A}" dt="2022-01-17T15:40:19.436" v="324"/>
          <ac:picMkLst>
            <pc:docMk/>
            <pc:sldMk cId="1840808821" sldId="280"/>
            <ac:picMk id="10" creationId="{AE6EA8A2-17FA-F24B-ADDE-7F09FB338D97}"/>
          </ac:picMkLst>
        </pc:picChg>
        <pc:cxnChg chg="mod ord">
          <ac:chgData name="Lewis E Davies" userId="0d0dbad7-53c8-4994-b8ec-7b95c765d9d7" providerId="ADAL" clId="{D3A2A5F1-A8C1-45F2-89CC-44174865AE2A}" dt="2022-01-17T15:49:04.899" v="354" actId="962"/>
          <ac:cxnSpMkLst>
            <pc:docMk/>
            <pc:sldMk cId="1840808821" sldId="280"/>
            <ac:cxnSpMk id="18" creationId="{D7102D1A-18CD-2642-926A-DB482885D0B9}"/>
          </ac:cxnSpMkLst>
        </pc:cxnChg>
      </pc:sldChg>
      <pc:sldChg chg="modSp mod">
        <pc:chgData name="Lewis E Davies" userId="0d0dbad7-53c8-4994-b8ec-7b95c765d9d7" providerId="ADAL" clId="{D3A2A5F1-A8C1-45F2-89CC-44174865AE2A}" dt="2022-01-17T15:43:02.691" v="342"/>
        <pc:sldMkLst>
          <pc:docMk/>
          <pc:sldMk cId="3498765113" sldId="281"/>
        </pc:sldMkLst>
        <pc:spChg chg="ord">
          <ac:chgData name="Lewis E Davies" userId="0d0dbad7-53c8-4994-b8ec-7b95c765d9d7" providerId="ADAL" clId="{D3A2A5F1-A8C1-45F2-89CC-44174865AE2A}" dt="2022-01-17T15:42:58.982" v="338"/>
          <ac:spMkLst>
            <pc:docMk/>
            <pc:sldMk cId="3498765113" sldId="281"/>
            <ac:spMk id="6" creationId="{00000000-0000-0000-0000-000000000000}"/>
          </ac:spMkLst>
        </pc:spChg>
        <pc:spChg chg="ord">
          <ac:chgData name="Lewis E Davies" userId="0d0dbad7-53c8-4994-b8ec-7b95c765d9d7" providerId="ADAL" clId="{D3A2A5F1-A8C1-45F2-89CC-44174865AE2A}" dt="2022-01-17T15:43:02.691" v="342"/>
          <ac:spMkLst>
            <pc:docMk/>
            <pc:sldMk cId="3498765113" sldId="281"/>
            <ac:spMk id="9" creationId="{09148E4B-E8EF-4848-967A-DA0002ECA4DB}"/>
          </ac:spMkLst>
        </pc:spChg>
        <pc:spChg chg="ord">
          <ac:chgData name="Lewis E Davies" userId="0d0dbad7-53c8-4994-b8ec-7b95c765d9d7" providerId="ADAL" clId="{D3A2A5F1-A8C1-45F2-89CC-44174865AE2A}" dt="2022-01-17T15:43:00.956" v="340"/>
          <ac:spMkLst>
            <pc:docMk/>
            <pc:sldMk cId="3498765113" sldId="281"/>
            <ac:spMk id="21" creationId="{00000000-0000-0000-0000-000000000000}"/>
          </ac:spMkLst>
        </pc:spChg>
      </pc:sldChg>
      <pc:sldChg chg="modSp mod">
        <pc:chgData name="Lewis E Davies" userId="0d0dbad7-53c8-4994-b8ec-7b95c765d9d7" providerId="ADAL" clId="{D3A2A5F1-A8C1-45F2-89CC-44174865AE2A}" dt="2022-01-17T15:43:53.436" v="345" actId="13244"/>
        <pc:sldMkLst>
          <pc:docMk/>
          <pc:sldMk cId="3404738150" sldId="283"/>
        </pc:sldMkLst>
        <pc:spChg chg="ord">
          <ac:chgData name="Lewis E Davies" userId="0d0dbad7-53c8-4994-b8ec-7b95c765d9d7" providerId="ADAL" clId="{D3A2A5F1-A8C1-45F2-89CC-44174865AE2A}" dt="2022-01-17T15:43:53.436" v="345" actId="13244"/>
          <ac:spMkLst>
            <pc:docMk/>
            <pc:sldMk cId="3404738150" sldId="283"/>
            <ac:spMk id="4" creationId="{673EE904-BD7F-054E-A77C-EF9201E37FC4}"/>
          </ac:spMkLst>
        </pc:spChg>
        <pc:spChg chg="ord">
          <ac:chgData name="Lewis E Davies" userId="0d0dbad7-53c8-4994-b8ec-7b95c765d9d7" providerId="ADAL" clId="{D3A2A5F1-A8C1-45F2-89CC-44174865AE2A}" dt="2022-01-17T15:43:51.270" v="344" actId="13244"/>
          <ac:spMkLst>
            <pc:docMk/>
            <pc:sldMk cId="3404738150" sldId="283"/>
            <ac:spMk id="7" creationId="{00000000-0000-0000-0000-000000000000}"/>
          </ac:spMkLst>
        </pc:spChg>
        <pc:spChg chg="ord">
          <ac:chgData name="Lewis E Davies" userId="0d0dbad7-53c8-4994-b8ec-7b95c765d9d7" providerId="ADAL" clId="{D3A2A5F1-A8C1-45F2-89CC-44174865AE2A}" dt="2022-01-17T15:43:47.226" v="343" actId="13244"/>
          <ac:spMkLst>
            <pc:docMk/>
            <pc:sldMk cId="3404738150" sldId="283"/>
            <ac:spMk id="9" creationId="{176ED15B-9C08-C44F-A862-B1BA5C14655F}"/>
          </ac:spMkLst>
        </pc:spChg>
      </pc:sldChg>
      <pc:sldChg chg="modSp mod">
        <pc:chgData name="Lewis E Davies" userId="0d0dbad7-53c8-4994-b8ec-7b95c765d9d7" providerId="ADAL" clId="{D3A2A5F1-A8C1-45F2-89CC-44174865AE2A}" dt="2022-01-17T15:26:25.521" v="212"/>
        <pc:sldMkLst>
          <pc:docMk/>
          <pc:sldMk cId="2613558498" sldId="285"/>
        </pc:sldMkLst>
        <pc:spChg chg="ord">
          <ac:chgData name="Lewis E Davies" userId="0d0dbad7-53c8-4994-b8ec-7b95c765d9d7" providerId="ADAL" clId="{D3A2A5F1-A8C1-45F2-89CC-44174865AE2A}" dt="2022-01-17T15:26:22.181" v="210"/>
          <ac:spMkLst>
            <pc:docMk/>
            <pc:sldMk cId="2613558498" sldId="285"/>
            <ac:spMk id="7" creationId="{00000000-0000-0000-0000-000000000000}"/>
          </ac:spMkLst>
        </pc:spChg>
        <pc:spChg chg="ord">
          <ac:chgData name="Lewis E Davies" userId="0d0dbad7-53c8-4994-b8ec-7b95c765d9d7" providerId="ADAL" clId="{D3A2A5F1-A8C1-45F2-89CC-44174865AE2A}" dt="2022-01-17T15:26:25.521" v="212"/>
          <ac:spMkLst>
            <pc:docMk/>
            <pc:sldMk cId="2613558498" sldId="285"/>
            <ac:spMk id="12" creationId="{7EC3C68C-183F-E943-BD79-B130D8F42E1C}"/>
          </ac:spMkLst>
        </pc:spChg>
        <pc:spChg chg="ord">
          <ac:chgData name="Lewis E Davies" userId="0d0dbad7-53c8-4994-b8ec-7b95c765d9d7" providerId="ADAL" clId="{D3A2A5F1-A8C1-45F2-89CC-44174865AE2A}" dt="2022-01-17T15:26:20.642" v="207"/>
          <ac:spMkLst>
            <pc:docMk/>
            <pc:sldMk cId="2613558498" sldId="285"/>
            <ac:spMk id="27" creationId="{00000000-0000-0000-0000-000000000000}"/>
          </ac:spMkLst>
        </pc:spChg>
        <pc:picChg chg="ord">
          <ac:chgData name="Lewis E Davies" userId="0d0dbad7-53c8-4994-b8ec-7b95c765d9d7" providerId="ADAL" clId="{D3A2A5F1-A8C1-45F2-89CC-44174865AE2A}" dt="2022-01-17T15:26:24.286" v="211"/>
          <ac:picMkLst>
            <pc:docMk/>
            <pc:sldMk cId="2613558498" sldId="285"/>
            <ac:picMk id="4" creationId="{12E1637F-B4C9-FB49-9206-EEDF7C02C28F}"/>
          </ac:picMkLst>
        </pc:picChg>
      </pc:sldChg>
      <pc:sldChg chg="modSp mod">
        <pc:chgData name="Lewis E Davies" userId="0d0dbad7-53c8-4994-b8ec-7b95c765d9d7" providerId="ADAL" clId="{D3A2A5F1-A8C1-45F2-89CC-44174865AE2A}" dt="2022-01-25T15:33:38.093" v="444" actId="207"/>
        <pc:sldMkLst>
          <pc:docMk/>
          <pc:sldMk cId="1760270368" sldId="286"/>
        </pc:sldMkLst>
        <pc:graphicFrameChg chg="modGraphic">
          <ac:chgData name="Lewis E Davies" userId="0d0dbad7-53c8-4994-b8ec-7b95c765d9d7" providerId="ADAL" clId="{D3A2A5F1-A8C1-45F2-89CC-44174865AE2A}" dt="2022-01-25T15:33:38.093" v="444" actId="207"/>
          <ac:graphicFrameMkLst>
            <pc:docMk/>
            <pc:sldMk cId="1760270368" sldId="286"/>
            <ac:graphicFrameMk id="8" creationId="{A340DD9E-07AD-7046-A5A7-9563AF743D97}"/>
          </ac:graphicFrameMkLst>
        </pc:graphicFrameChg>
      </pc:sldChg>
    </pc:docChg>
  </pc:docChgLst>
  <pc:docChgLst>
    <pc:chgData name="Natasha P Mainwaring" userId="08151476-7a45-4727-bba3-8a5b2f773900" providerId="ADAL" clId="{DDB97D13-1B6E-42E1-99A5-EF2F70F43A2A}"/>
    <pc:docChg chg="sldOrd">
      <pc:chgData name="Natasha P Mainwaring" userId="08151476-7a45-4727-bba3-8a5b2f773900" providerId="ADAL" clId="{DDB97D13-1B6E-42E1-99A5-EF2F70F43A2A}" dt="2023-02-15T16:42:48.988" v="0" actId="20578"/>
      <pc:docMkLst>
        <pc:docMk/>
      </pc:docMkLst>
      <pc:sldChg chg="ord">
        <pc:chgData name="Natasha P Mainwaring" userId="08151476-7a45-4727-bba3-8a5b2f773900" providerId="ADAL" clId="{DDB97D13-1B6E-42E1-99A5-EF2F70F43A2A}" dt="2023-02-15T16:42:48.988" v="0" actId="20578"/>
        <pc:sldMkLst>
          <pc:docMk/>
          <pc:sldMk cId="2328416773" sldId="269"/>
        </pc:sldMkLst>
      </pc:sldChg>
    </pc:docChg>
  </pc:docChgLst>
  <pc:docChgLst>
    <pc:chgData name="Alex J Morgan" userId="320951cb-b7f5-4a1a-a094-d0436e5fec55" providerId="ADAL" clId="{31FA3880-0C4C-41DB-B8AA-0E16F15B50CA}"/>
    <pc:docChg chg="modSld sldOrd">
      <pc:chgData name="Alex J Morgan" userId="320951cb-b7f5-4a1a-a094-d0436e5fec55" providerId="ADAL" clId="{31FA3880-0C4C-41DB-B8AA-0E16F15B50CA}" dt="2022-03-14T10:40:57.728" v="1"/>
      <pc:docMkLst>
        <pc:docMk/>
      </pc:docMkLst>
      <pc:sldChg chg="ord">
        <pc:chgData name="Alex J Morgan" userId="320951cb-b7f5-4a1a-a094-d0436e5fec55" providerId="ADAL" clId="{31FA3880-0C4C-41DB-B8AA-0E16F15B50CA}" dt="2022-03-14T10:40:57.728" v="1"/>
        <pc:sldMkLst>
          <pc:docMk/>
          <pc:sldMk cId="0" sldId="258"/>
        </pc:sldMkLst>
      </pc:sldChg>
    </pc:docChg>
  </pc:docChgLst>
  <pc:docChgLst>
    <pc:chgData name="Natasha P Mainwaring" userId="08151476-7a45-4727-bba3-8a5b2f773900" providerId="ADAL" clId="{944B5DD4-6369-4C58-8BE3-5E559566A25B}"/>
    <pc:docChg chg="modSld sldOrd">
      <pc:chgData name="Natasha P Mainwaring" userId="08151476-7a45-4727-bba3-8a5b2f773900" providerId="ADAL" clId="{944B5DD4-6369-4C58-8BE3-5E559566A25B}" dt="2023-03-14T10:50:12.412" v="1"/>
      <pc:docMkLst>
        <pc:docMk/>
      </pc:docMkLst>
      <pc:sldChg chg="ord">
        <pc:chgData name="Natasha P Mainwaring" userId="08151476-7a45-4727-bba3-8a5b2f773900" providerId="ADAL" clId="{944B5DD4-6369-4C58-8BE3-5E559566A25B}" dt="2023-03-14T10:50:12.412" v="1"/>
        <pc:sldMkLst>
          <pc:docMk/>
          <pc:sldMk cId="2161301010"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318A69CE-3490-0344-899B-62808423FCC3}" type="datetimeFigureOut">
              <a:rPr lang="en-GB" smtClean="0"/>
              <a:t>03/04/2023</a:t>
            </a:fld>
            <a:endParaRPr lang="en-GB"/>
          </a:p>
        </p:txBody>
      </p:sp>
      <p:sp>
        <p:nvSpPr>
          <p:cNvPr id="4" name="Slide Image Placeholder 3"/>
          <p:cNvSpPr>
            <a:spLocks noGrp="1" noRot="1" noChangeAspect="1"/>
          </p:cNvSpPr>
          <p:nvPr>
            <p:ph type="sldImg" idx="2"/>
          </p:nvPr>
        </p:nvSpPr>
        <p:spPr>
          <a:xfrm>
            <a:off x="2503488" y="1336675"/>
            <a:ext cx="2549525" cy="36083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55650" y="5146675"/>
            <a:ext cx="6045200" cy="42100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10156825"/>
            <a:ext cx="3275013" cy="5365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279900" y="10156825"/>
            <a:ext cx="3275013" cy="536575"/>
          </a:xfrm>
          <a:prstGeom prst="rect">
            <a:avLst/>
          </a:prstGeom>
        </p:spPr>
        <p:txBody>
          <a:bodyPr vert="horz" lIns="91440" tIns="45720" rIns="91440" bIns="45720" rtlCol="0" anchor="b"/>
          <a:lstStyle>
            <a:lvl1pPr algn="r">
              <a:defRPr sz="1200"/>
            </a:lvl1pPr>
          </a:lstStyle>
          <a:p>
            <a:fld id="{15306B50-EEA6-4A46-B98C-8017B48455E4}" type="slidenum">
              <a:rPr lang="en-GB" smtClean="0"/>
              <a:t>‹#›</a:t>
            </a:fld>
            <a:endParaRPr lang="en-GB"/>
          </a:p>
        </p:txBody>
      </p:sp>
    </p:spTree>
    <p:extLst>
      <p:ext uri="{BB962C8B-B14F-4D97-AF65-F5344CB8AC3E}">
        <p14:creationId xmlns:p14="http://schemas.microsoft.com/office/powerpoint/2010/main" val="2627219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06B50-EEA6-4A46-B98C-8017B48455E4}" type="slidenum">
              <a:rPr lang="en-GB" smtClean="0"/>
              <a:t>1</a:t>
            </a:fld>
            <a:endParaRPr lang="en-GB"/>
          </a:p>
        </p:txBody>
      </p:sp>
    </p:spTree>
    <p:extLst>
      <p:ext uri="{BB962C8B-B14F-4D97-AF65-F5344CB8AC3E}">
        <p14:creationId xmlns:p14="http://schemas.microsoft.com/office/powerpoint/2010/main" val="78176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306B50-EEA6-4A46-B98C-8017B48455E4}" type="slidenum">
              <a:rPr lang="en-GB" smtClean="0"/>
              <a:t>18</a:t>
            </a:fld>
            <a:endParaRPr lang="en-GB"/>
          </a:p>
        </p:txBody>
      </p:sp>
    </p:spTree>
    <p:extLst>
      <p:ext uri="{BB962C8B-B14F-4D97-AF65-F5344CB8AC3E}">
        <p14:creationId xmlns:p14="http://schemas.microsoft.com/office/powerpoint/2010/main" val="1194898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306B50-EEA6-4A46-B98C-8017B48455E4}" type="slidenum">
              <a:rPr lang="en-GB" smtClean="0"/>
              <a:t>19</a:t>
            </a:fld>
            <a:endParaRPr lang="en-GB"/>
          </a:p>
        </p:txBody>
      </p:sp>
    </p:spTree>
    <p:extLst>
      <p:ext uri="{BB962C8B-B14F-4D97-AF65-F5344CB8AC3E}">
        <p14:creationId xmlns:p14="http://schemas.microsoft.com/office/powerpoint/2010/main" val="209492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306B50-EEA6-4A46-B98C-8017B48455E4}" type="slidenum">
              <a:rPr lang="en-GB" smtClean="0"/>
              <a:t>20</a:t>
            </a:fld>
            <a:endParaRPr lang="en-GB"/>
          </a:p>
        </p:txBody>
      </p:sp>
    </p:spTree>
    <p:extLst>
      <p:ext uri="{BB962C8B-B14F-4D97-AF65-F5344CB8AC3E}">
        <p14:creationId xmlns:p14="http://schemas.microsoft.com/office/powerpoint/2010/main" val="549748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306B50-EEA6-4A46-B98C-8017B48455E4}" type="slidenum">
              <a:rPr lang="en-GB" smtClean="0"/>
              <a:t>22</a:t>
            </a:fld>
            <a:endParaRPr lang="en-GB"/>
          </a:p>
        </p:txBody>
      </p:sp>
    </p:spTree>
    <p:extLst>
      <p:ext uri="{BB962C8B-B14F-4D97-AF65-F5344CB8AC3E}">
        <p14:creationId xmlns:p14="http://schemas.microsoft.com/office/powerpoint/2010/main" val="3413182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306B50-EEA6-4A46-B98C-8017B48455E4}" type="slidenum">
              <a:rPr lang="en-GB" smtClean="0"/>
              <a:t>24</a:t>
            </a:fld>
            <a:endParaRPr lang="en-GB"/>
          </a:p>
        </p:txBody>
      </p:sp>
    </p:spTree>
    <p:extLst>
      <p:ext uri="{BB962C8B-B14F-4D97-AF65-F5344CB8AC3E}">
        <p14:creationId xmlns:p14="http://schemas.microsoft.com/office/powerpoint/2010/main" val="356982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306B50-EEA6-4A46-B98C-8017B48455E4}" type="slidenum">
              <a:rPr lang="en-GB" smtClean="0"/>
              <a:t>25</a:t>
            </a:fld>
            <a:endParaRPr lang="en-GB"/>
          </a:p>
        </p:txBody>
      </p:sp>
    </p:spTree>
    <p:extLst>
      <p:ext uri="{BB962C8B-B14F-4D97-AF65-F5344CB8AC3E}">
        <p14:creationId xmlns:p14="http://schemas.microsoft.com/office/powerpoint/2010/main" val="2036746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6" name="Holder 6"/>
          <p:cNvSpPr>
            <a:spLocks noGrp="1"/>
          </p:cNvSpPr>
          <p:nvPr>
            <p:ph type="sldNum" sz="quarter" idx="7"/>
          </p:nvPr>
        </p:nvSpPr>
        <p:spPr/>
        <p:txBody>
          <a:bodyPr lIns="0" tIns="0" rIns="0" bIns="0"/>
          <a:lstStyle>
            <a:lvl1pPr>
              <a:defRPr sz="800" b="0" i="0">
                <a:solidFill>
                  <a:srgbClr val="161C19"/>
                </a:solidFill>
                <a:latin typeface="VisbyCF-Medium"/>
                <a:cs typeface="VisbyCF-Medium"/>
              </a:defRPr>
            </a:lvl1pPr>
          </a:lstStyle>
          <a:p>
            <a:pPr marL="38100">
              <a:lnSpc>
                <a:spcPct val="100000"/>
              </a:lnSpc>
              <a:spcBef>
                <a:spcPts val="75"/>
              </a:spcBef>
            </a:pPr>
            <a:fld id="{81D60167-4931-47E6-BA6A-407CBD079E47}" type="slidenum">
              <a:rPr dirty="0"/>
              <a:t>‹#›</a:t>
            </a:fld>
            <a:r>
              <a:rPr spc="-60"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0" i="0">
                <a:solidFill>
                  <a:srgbClr val="161C19"/>
                </a:solidFill>
                <a:latin typeface="VisbyCF-Medium"/>
                <a:cs typeface="VisbyCF-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6" name="Holder 6"/>
          <p:cNvSpPr>
            <a:spLocks noGrp="1"/>
          </p:cNvSpPr>
          <p:nvPr>
            <p:ph type="sldNum" sz="quarter" idx="7"/>
          </p:nvPr>
        </p:nvSpPr>
        <p:spPr/>
        <p:txBody>
          <a:bodyPr lIns="0" tIns="0" rIns="0" bIns="0"/>
          <a:lstStyle>
            <a:lvl1pPr>
              <a:defRPr sz="800" b="0" i="0">
                <a:solidFill>
                  <a:srgbClr val="161C19"/>
                </a:solidFill>
                <a:latin typeface="VisbyCF-Medium"/>
                <a:cs typeface="VisbyCF-Medium"/>
              </a:defRPr>
            </a:lvl1pPr>
          </a:lstStyle>
          <a:p>
            <a:pPr marL="38100">
              <a:lnSpc>
                <a:spcPct val="100000"/>
              </a:lnSpc>
              <a:spcBef>
                <a:spcPts val="75"/>
              </a:spcBef>
            </a:pPr>
            <a:fld id="{81D60167-4931-47E6-BA6A-407CBD079E47}" type="slidenum">
              <a:rPr dirty="0"/>
              <a:t>‹#›</a:t>
            </a:fld>
            <a:r>
              <a:rPr spc="-60"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0" i="0">
                <a:solidFill>
                  <a:srgbClr val="161C19"/>
                </a:solidFill>
                <a:latin typeface="VisbyCF-Medium"/>
                <a:cs typeface="VisbyCF-Medium"/>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7" name="Holder 7"/>
          <p:cNvSpPr>
            <a:spLocks noGrp="1"/>
          </p:cNvSpPr>
          <p:nvPr>
            <p:ph type="sldNum" sz="quarter" idx="7"/>
          </p:nvPr>
        </p:nvSpPr>
        <p:spPr/>
        <p:txBody>
          <a:bodyPr lIns="0" tIns="0" rIns="0" bIns="0"/>
          <a:lstStyle>
            <a:lvl1pPr>
              <a:defRPr sz="800" b="0" i="0">
                <a:solidFill>
                  <a:srgbClr val="161C19"/>
                </a:solidFill>
                <a:latin typeface="VisbyCF-Medium"/>
                <a:cs typeface="VisbyCF-Medium"/>
              </a:defRPr>
            </a:lvl1pPr>
          </a:lstStyle>
          <a:p>
            <a:pPr marL="38100">
              <a:lnSpc>
                <a:spcPct val="100000"/>
              </a:lnSpc>
              <a:spcBef>
                <a:spcPts val="75"/>
              </a:spcBef>
            </a:pPr>
            <a:fld id="{81D60167-4931-47E6-BA6A-407CBD079E47}" type="slidenum">
              <a:rPr dirty="0"/>
              <a:t>‹#›</a:t>
            </a:fld>
            <a:r>
              <a:rPr spc="-60"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60309" cy="10692130"/>
          </a:xfrm>
          <a:custGeom>
            <a:avLst/>
            <a:gdLst/>
            <a:ahLst/>
            <a:cxnLst/>
            <a:rect l="l" t="t" r="r" b="b"/>
            <a:pathLst>
              <a:path w="7560309" h="10692130">
                <a:moveTo>
                  <a:pt x="7559992" y="0"/>
                </a:moveTo>
                <a:lnTo>
                  <a:pt x="0" y="0"/>
                </a:lnTo>
                <a:lnTo>
                  <a:pt x="0" y="10692003"/>
                </a:lnTo>
                <a:lnTo>
                  <a:pt x="7559992" y="10692003"/>
                </a:lnTo>
                <a:lnTo>
                  <a:pt x="7559992" y="0"/>
                </a:lnTo>
                <a:close/>
              </a:path>
            </a:pathLst>
          </a:custGeom>
          <a:solidFill>
            <a:srgbClr val="FAF7F5"/>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500" b="0" i="0">
                <a:solidFill>
                  <a:srgbClr val="161C19"/>
                </a:solidFill>
                <a:latin typeface="VisbyCF-Medium"/>
                <a:cs typeface="VisbyCF-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5" name="Holder 5"/>
          <p:cNvSpPr>
            <a:spLocks noGrp="1"/>
          </p:cNvSpPr>
          <p:nvPr>
            <p:ph type="sldNum" sz="quarter" idx="7"/>
          </p:nvPr>
        </p:nvSpPr>
        <p:spPr/>
        <p:txBody>
          <a:bodyPr lIns="0" tIns="0" rIns="0" bIns="0"/>
          <a:lstStyle>
            <a:lvl1pPr>
              <a:defRPr sz="800" b="0" i="0">
                <a:solidFill>
                  <a:srgbClr val="161C19"/>
                </a:solidFill>
                <a:latin typeface="VisbyCF-Medium"/>
                <a:cs typeface="VisbyCF-Medium"/>
              </a:defRPr>
            </a:lvl1pPr>
          </a:lstStyle>
          <a:p>
            <a:pPr marL="38100">
              <a:lnSpc>
                <a:spcPct val="100000"/>
              </a:lnSpc>
              <a:spcBef>
                <a:spcPts val="75"/>
              </a:spcBef>
            </a:pPr>
            <a:fld id="{81D60167-4931-47E6-BA6A-407CBD079E47}" type="slidenum">
              <a:rPr dirty="0"/>
              <a:t>‹#›</a:t>
            </a:fld>
            <a:r>
              <a:rPr spc="-60"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4" name="Holder 4"/>
          <p:cNvSpPr>
            <a:spLocks noGrp="1"/>
          </p:cNvSpPr>
          <p:nvPr>
            <p:ph type="sldNum" sz="quarter" idx="7"/>
          </p:nvPr>
        </p:nvSpPr>
        <p:spPr/>
        <p:txBody>
          <a:bodyPr lIns="0" tIns="0" rIns="0" bIns="0"/>
          <a:lstStyle>
            <a:lvl1pPr>
              <a:defRPr sz="800" b="0" i="0">
                <a:solidFill>
                  <a:srgbClr val="161C19"/>
                </a:solidFill>
                <a:latin typeface="VisbyCF-Medium"/>
                <a:cs typeface="VisbyCF-Medium"/>
              </a:defRPr>
            </a:lvl1pPr>
          </a:lstStyle>
          <a:p>
            <a:pPr marL="38100">
              <a:lnSpc>
                <a:spcPct val="100000"/>
              </a:lnSpc>
              <a:spcBef>
                <a:spcPts val="75"/>
              </a:spcBef>
            </a:pPr>
            <a:fld id="{81D60167-4931-47E6-BA6A-407CBD079E47}" type="slidenum">
              <a:rPr dirty="0"/>
              <a:t>‹#›</a:t>
            </a:fld>
            <a:r>
              <a:rPr spc="-60"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91999" y="4075063"/>
            <a:ext cx="3778851" cy="863600"/>
          </a:xfrm>
          <a:prstGeom prst="rect">
            <a:avLst/>
          </a:prstGeom>
        </p:spPr>
        <p:txBody>
          <a:bodyPr wrap="square" lIns="0" tIns="0" rIns="0" bIns="0">
            <a:spAutoFit/>
          </a:bodyPr>
          <a:lstStyle>
            <a:lvl1pPr>
              <a:defRPr sz="5500" b="0" i="0">
                <a:solidFill>
                  <a:srgbClr val="161C19"/>
                </a:solidFill>
                <a:latin typeface="VisbyCF-Medium"/>
                <a:cs typeface="VisbyCF-Medium"/>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4/3/2023</a:t>
            </a:fld>
            <a:endParaRPr lang="en-US"/>
          </a:p>
        </p:txBody>
      </p:sp>
      <p:sp>
        <p:nvSpPr>
          <p:cNvPr id="6" name="Holder 6"/>
          <p:cNvSpPr>
            <a:spLocks noGrp="1"/>
          </p:cNvSpPr>
          <p:nvPr>
            <p:ph type="sldNum" sz="quarter" idx="7"/>
          </p:nvPr>
        </p:nvSpPr>
        <p:spPr>
          <a:xfrm>
            <a:off x="3677180" y="10182232"/>
            <a:ext cx="233045" cy="150495"/>
          </a:xfrm>
          <a:prstGeom prst="rect">
            <a:avLst/>
          </a:prstGeom>
        </p:spPr>
        <p:txBody>
          <a:bodyPr wrap="square" lIns="0" tIns="0" rIns="0" bIns="0">
            <a:spAutoFit/>
          </a:bodyPr>
          <a:lstStyle>
            <a:lvl1pPr>
              <a:defRPr sz="800" b="0" i="0">
                <a:solidFill>
                  <a:srgbClr val="161C19"/>
                </a:solidFill>
                <a:latin typeface="VisbyCF-Medium"/>
                <a:cs typeface="VisbyCF-Medium"/>
              </a:defRPr>
            </a:lvl1pPr>
          </a:lstStyle>
          <a:p>
            <a:pPr marL="38100">
              <a:lnSpc>
                <a:spcPct val="100000"/>
              </a:lnSpc>
              <a:spcBef>
                <a:spcPts val="75"/>
              </a:spcBef>
            </a:pPr>
            <a:fld id="{81D60167-4931-47E6-BA6A-407CBD079E47}" type="slidenum">
              <a:rPr dirty="0"/>
              <a:t>‹#›</a:t>
            </a:fld>
            <a:r>
              <a:rPr spc="-60" dirty="0"/>
              <a:t> </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4FA4"/>
        </a:solidFill>
        <a:effectLst/>
      </p:bgPr>
    </p:bg>
    <p:spTree>
      <p:nvGrpSpPr>
        <p:cNvPr id="1" name=""/>
        <p:cNvGrpSpPr/>
        <p:nvPr/>
      </p:nvGrpSpPr>
      <p:grpSpPr>
        <a:xfrm>
          <a:off x="0" y="0"/>
          <a:ext cx="0" cy="0"/>
          <a:chOff x="0" y="0"/>
          <a:chExt cx="0" cy="0"/>
        </a:xfrm>
      </p:grpSpPr>
      <p:sp>
        <p:nvSpPr>
          <p:cNvPr id="7" name="object 7"/>
          <p:cNvSpPr txBox="1"/>
          <p:nvPr/>
        </p:nvSpPr>
        <p:spPr>
          <a:xfrm>
            <a:off x="281130" y="1299638"/>
            <a:ext cx="6690074" cy="1928733"/>
          </a:xfrm>
          <a:prstGeom prst="rect">
            <a:avLst/>
          </a:prstGeom>
        </p:spPr>
        <p:txBody>
          <a:bodyPr vert="horz" wrap="square" lIns="0" tIns="86360" rIns="0" bIns="0" rtlCol="0">
            <a:spAutoFit/>
          </a:bodyPr>
          <a:lstStyle/>
          <a:p>
            <a:pPr marL="12700">
              <a:lnSpc>
                <a:spcPct val="100000"/>
              </a:lnSpc>
              <a:spcBef>
                <a:spcPts val="680"/>
              </a:spcBef>
            </a:pPr>
            <a:r>
              <a:rPr lang="en-US" sz="3600" b="1" dirty="0">
                <a:solidFill>
                  <a:srgbClr val="FFFFFF"/>
                </a:solidFill>
                <a:latin typeface="Visby CF Extra Bold" pitchFamily="2" charset="77"/>
                <a:cs typeface="VisbyCF-Light"/>
              </a:rPr>
              <a:t>Kidwelly</a:t>
            </a:r>
          </a:p>
          <a:p>
            <a:pPr marL="12700">
              <a:lnSpc>
                <a:spcPct val="100000"/>
              </a:lnSpc>
              <a:spcBef>
                <a:spcPts val="680"/>
              </a:spcBef>
            </a:pPr>
            <a:r>
              <a:rPr lang="en-US" sz="3600" b="1" dirty="0">
                <a:solidFill>
                  <a:srgbClr val="FFFFFF"/>
                </a:solidFill>
                <a:latin typeface="Visby CF Extra Bold" pitchFamily="2" charset="77"/>
                <a:cs typeface="VisbyCF-Light"/>
              </a:rPr>
              <a:t>Sustainable Economic </a:t>
            </a:r>
          </a:p>
          <a:p>
            <a:pPr marL="12700">
              <a:lnSpc>
                <a:spcPct val="100000"/>
              </a:lnSpc>
              <a:spcBef>
                <a:spcPts val="680"/>
              </a:spcBef>
            </a:pPr>
            <a:r>
              <a:rPr lang="en-US" sz="3600" b="1" dirty="0">
                <a:solidFill>
                  <a:srgbClr val="FFFFFF"/>
                </a:solidFill>
                <a:latin typeface="Visby CF Extra Bold" pitchFamily="2" charset="77"/>
                <a:cs typeface="VisbyCF-Light"/>
              </a:rPr>
              <a:t>Growth Plan </a:t>
            </a:r>
          </a:p>
        </p:txBody>
      </p:sp>
      <p:grpSp>
        <p:nvGrpSpPr>
          <p:cNvPr id="15" name="object 27" descr="Map of Kidwelly">
            <a:extLst>
              <a:ext uri="{FF2B5EF4-FFF2-40B4-BE49-F238E27FC236}">
                <a16:creationId xmlns:a16="http://schemas.microsoft.com/office/drawing/2014/main" id="{505A41E5-F8F7-0F43-BF75-2D7DA87C2861}"/>
              </a:ext>
            </a:extLst>
          </p:cNvPr>
          <p:cNvGrpSpPr/>
          <p:nvPr/>
        </p:nvGrpSpPr>
        <p:grpSpPr>
          <a:xfrm>
            <a:off x="963687" y="3899465"/>
            <a:ext cx="5426985" cy="5508671"/>
            <a:chOff x="3693439" y="2402998"/>
            <a:chExt cx="3470655" cy="3485546"/>
          </a:xfrm>
        </p:grpSpPr>
        <p:pic>
          <p:nvPicPr>
            <p:cNvPr id="16" name="object 28">
              <a:extLst>
                <a:ext uri="{FF2B5EF4-FFF2-40B4-BE49-F238E27FC236}">
                  <a16:creationId xmlns:a16="http://schemas.microsoft.com/office/drawing/2014/main" id="{DC7FAD68-341C-804C-A3E6-1CFD607568A8}"/>
                </a:ext>
              </a:extLst>
            </p:cNvPr>
            <p:cNvPicPr/>
            <p:nvPr/>
          </p:nvPicPr>
          <p:blipFill>
            <a:blip r:embed="rId3">
              <a:extLst>
                <a:ext uri="{28A0092B-C50C-407E-A947-70E740481C1C}">
                  <a14:useLocalDpi xmlns:a14="http://schemas.microsoft.com/office/drawing/2010/main" val="0"/>
                </a:ext>
              </a:extLst>
            </a:blip>
            <a:srcRect/>
            <a:stretch/>
          </p:blipFill>
          <p:spPr>
            <a:xfrm>
              <a:off x="3885271" y="2600003"/>
              <a:ext cx="3148504" cy="3066895"/>
            </a:xfrm>
            <a:prstGeom prst="ellipse">
              <a:avLst/>
            </a:prstGeom>
          </p:spPr>
        </p:pic>
        <p:sp>
          <p:nvSpPr>
            <p:cNvPr id="17" name="object 29">
              <a:extLst>
                <a:ext uri="{FF2B5EF4-FFF2-40B4-BE49-F238E27FC236}">
                  <a16:creationId xmlns:a16="http://schemas.microsoft.com/office/drawing/2014/main" id="{D10A88AE-FAA3-B24B-9722-40CAFD523129}"/>
                </a:ext>
              </a:extLst>
            </p:cNvPr>
            <p:cNvSpPr/>
            <p:nvPr/>
          </p:nvSpPr>
          <p:spPr>
            <a:xfrm>
              <a:off x="3693439" y="2402998"/>
              <a:ext cx="1739900" cy="1739900"/>
            </a:xfrm>
            <a:custGeom>
              <a:avLst/>
              <a:gdLst/>
              <a:ahLst/>
              <a:cxnLst/>
              <a:rect l="l" t="t" r="r" b="b"/>
              <a:pathLst>
                <a:path w="1739900" h="1739900">
                  <a:moveTo>
                    <a:pt x="1739823" y="0"/>
                  </a:moveTo>
                  <a:lnTo>
                    <a:pt x="1691200" y="669"/>
                  </a:lnTo>
                  <a:lnTo>
                    <a:pt x="1642903" y="2667"/>
                  </a:lnTo>
                  <a:lnTo>
                    <a:pt x="1594949" y="5974"/>
                  </a:lnTo>
                  <a:lnTo>
                    <a:pt x="1547356" y="10574"/>
                  </a:lnTo>
                  <a:lnTo>
                    <a:pt x="1500142" y="16449"/>
                  </a:lnTo>
                  <a:lnTo>
                    <a:pt x="1453324" y="23582"/>
                  </a:lnTo>
                  <a:lnTo>
                    <a:pt x="1406920" y="31954"/>
                  </a:lnTo>
                  <a:lnTo>
                    <a:pt x="1360947" y="41548"/>
                  </a:lnTo>
                  <a:lnTo>
                    <a:pt x="1315423" y="52347"/>
                  </a:lnTo>
                  <a:lnTo>
                    <a:pt x="1270365" y="64333"/>
                  </a:lnTo>
                  <a:lnTo>
                    <a:pt x="1225791" y="77489"/>
                  </a:lnTo>
                  <a:lnTo>
                    <a:pt x="1181720" y="91797"/>
                  </a:lnTo>
                  <a:lnTo>
                    <a:pt x="1138167" y="107239"/>
                  </a:lnTo>
                  <a:lnTo>
                    <a:pt x="1095151" y="123797"/>
                  </a:lnTo>
                  <a:lnTo>
                    <a:pt x="1052690" y="141455"/>
                  </a:lnTo>
                  <a:lnTo>
                    <a:pt x="1010800" y="160195"/>
                  </a:lnTo>
                  <a:lnTo>
                    <a:pt x="969500" y="179998"/>
                  </a:lnTo>
                  <a:lnTo>
                    <a:pt x="928807" y="200848"/>
                  </a:lnTo>
                  <a:lnTo>
                    <a:pt x="888739" y="222727"/>
                  </a:lnTo>
                  <a:lnTo>
                    <a:pt x="849313" y="245618"/>
                  </a:lnTo>
                  <a:lnTo>
                    <a:pt x="810546" y="269501"/>
                  </a:lnTo>
                  <a:lnTo>
                    <a:pt x="772457" y="294362"/>
                  </a:lnTo>
                  <a:lnTo>
                    <a:pt x="735064" y="320180"/>
                  </a:lnTo>
                  <a:lnTo>
                    <a:pt x="698382" y="346940"/>
                  </a:lnTo>
                  <a:lnTo>
                    <a:pt x="662431" y="374623"/>
                  </a:lnTo>
                  <a:lnTo>
                    <a:pt x="627227" y="403212"/>
                  </a:lnTo>
                  <a:lnTo>
                    <a:pt x="592789" y="432690"/>
                  </a:lnTo>
                  <a:lnTo>
                    <a:pt x="559134" y="463038"/>
                  </a:lnTo>
                  <a:lnTo>
                    <a:pt x="526279" y="494239"/>
                  </a:lnTo>
                  <a:lnTo>
                    <a:pt x="494242" y="526275"/>
                  </a:lnTo>
                  <a:lnTo>
                    <a:pt x="463040" y="559130"/>
                  </a:lnTo>
                  <a:lnTo>
                    <a:pt x="432692" y="592785"/>
                  </a:lnTo>
                  <a:lnTo>
                    <a:pt x="403214" y="627223"/>
                  </a:lnTo>
                  <a:lnTo>
                    <a:pt x="374625" y="662426"/>
                  </a:lnTo>
                  <a:lnTo>
                    <a:pt x="346942" y="698377"/>
                  </a:lnTo>
                  <a:lnTo>
                    <a:pt x="320182" y="735058"/>
                  </a:lnTo>
                  <a:lnTo>
                    <a:pt x="294363" y="772451"/>
                  </a:lnTo>
                  <a:lnTo>
                    <a:pt x="269503" y="810540"/>
                  </a:lnTo>
                  <a:lnTo>
                    <a:pt x="245618" y="849305"/>
                  </a:lnTo>
                  <a:lnTo>
                    <a:pt x="222728" y="888731"/>
                  </a:lnTo>
                  <a:lnTo>
                    <a:pt x="200849" y="928798"/>
                  </a:lnTo>
                  <a:lnTo>
                    <a:pt x="179999" y="969491"/>
                  </a:lnTo>
                  <a:lnTo>
                    <a:pt x="160195" y="1010790"/>
                  </a:lnTo>
                  <a:lnTo>
                    <a:pt x="141456" y="1052679"/>
                  </a:lnTo>
                  <a:lnTo>
                    <a:pt x="123798" y="1095140"/>
                  </a:lnTo>
                  <a:lnTo>
                    <a:pt x="107239" y="1138155"/>
                  </a:lnTo>
                  <a:lnTo>
                    <a:pt x="91797" y="1181707"/>
                  </a:lnTo>
                  <a:lnTo>
                    <a:pt x="77489" y="1225778"/>
                  </a:lnTo>
                  <a:lnTo>
                    <a:pt x="64334" y="1270350"/>
                  </a:lnTo>
                  <a:lnTo>
                    <a:pt x="52347" y="1315407"/>
                  </a:lnTo>
                  <a:lnTo>
                    <a:pt x="41548" y="1360930"/>
                  </a:lnTo>
                  <a:lnTo>
                    <a:pt x="31954" y="1406902"/>
                  </a:lnTo>
                  <a:lnTo>
                    <a:pt x="23582" y="1453305"/>
                  </a:lnTo>
                  <a:lnTo>
                    <a:pt x="16449" y="1500122"/>
                  </a:lnTo>
                  <a:lnTo>
                    <a:pt x="10574" y="1547336"/>
                  </a:lnTo>
                  <a:lnTo>
                    <a:pt x="5974" y="1594927"/>
                  </a:lnTo>
                  <a:lnTo>
                    <a:pt x="2667" y="1642880"/>
                  </a:lnTo>
                  <a:lnTo>
                    <a:pt x="669" y="1691176"/>
                  </a:lnTo>
                  <a:lnTo>
                    <a:pt x="0" y="1739798"/>
                  </a:lnTo>
                  <a:lnTo>
                    <a:pt x="231813" y="1739798"/>
                  </a:lnTo>
                  <a:lnTo>
                    <a:pt x="232559" y="1692002"/>
                  </a:lnTo>
                  <a:lnTo>
                    <a:pt x="234785" y="1644572"/>
                  </a:lnTo>
                  <a:lnTo>
                    <a:pt x="238467" y="1597531"/>
                  </a:lnTo>
                  <a:lnTo>
                    <a:pt x="243584" y="1550901"/>
                  </a:lnTo>
                  <a:lnTo>
                    <a:pt x="250112" y="1504704"/>
                  </a:lnTo>
                  <a:lnTo>
                    <a:pt x="258031" y="1458962"/>
                  </a:lnTo>
                  <a:lnTo>
                    <a:pt x="267317" y="1413697"/>
                  </a:lnTo>
                  <a:lnTo>
                    <a:pt x="277948" y="1368932"/>
                  </a:lnTo>
                  <a:lnTo>
                    <a:pt x="289902" y="1324689"/>
                  </a:lnTo>
                  <a:lnTo>
                    <a:pt x="303157" y="1280991"/>
                  </a:lnTo>
                  <a:lnTo>
                    <a:pt x="317691" y="1237859"/>
                  </a:lnTo>
                  <a:lnTo>
                    <a:pt x="333481" y="1195315"/>
                  </a:lnTo>
                  <a:lnTo>
                    <a:pt x="350505" y="1153383"/>
                  </a:lnTo>
                  <a:lnTo>
                    <a:pt x="368741" y="1112084"/>
                  </a:lnTo>
                  <a:lnTo>
                    <a:pt x="388166" y="1071441"/>
                  </a:lnTo>
                  <a:lnTo>
                    <a:pt x="408759" y="1031475"/>
                  </a:lnTo>
                  <a:lnTo>
                    <a:pt x="430497" y="992209"/>
                  </a:lnTo>
                  <a:lnTo>
                    <a:pt x="453357" y="953666"/>
                  </a:lnTo>
                  <a:lnTo>
                    <a:pt x="477319" y="915867"/>
                  </a:lnTo>
                  <a:lnTo>
                    <a:pt x="502358" y="878835"/>
                  </a:lnTo>
                  <a:lnTo>
                    <a:pt x="528454" y="842592"/>
                  </a:lnTo>
                  <a:lnTo>
                    <a:pt x="555583" y="807160"/>
                  </a:lnTo>
                  <a:lnTo>
                    <a:pt x="583724" y="772561"/>
                  </a:lnTo>
                  <a:lnTo>
                    <a:pt x="612854" y="738819"/>
                  </a:lnTo>
                  <a:lnTo>
                    <a:pt x="642951" y="705954"/>
                  </a:lnTo>
                  <a:lnTo>
                    <a:pt x="673993" y="673990"/>
                  </a:lnTo>
                  <a:lnTo>
                    <a:pt x="705958" y="642948"/>
                  </a:lnTo>
                  <a:lnTo>
                    <a:pt x="738823" y="612851"/>
                  </a:lnTo>
                  <a:lnTo>
                    <a:pt x="772566" y="583722"/>
                  </a:lnTo>
                  <a:lnTo>
                    <a:pt x="807165" y="555581"/>
                  </a:lnTo>
                  <a:lnTo>
                    <a:pt x="842597" y="528452"/>
                  </a:lnTo>
                  <a:lnTo>
                    <a:pt x="878841" y="502357"/>
                  </a:lnTo>
                  <a:lnTo>
                    <a:pt x="915873" y="477317"/>
                  </a:lnTo>
                  <a:lnTo>
                    <a:pt x="953673" y="453356"/>
                  </a:lnTo>
                  <a:lnTo>
                    <a:pt x="992217" y="430496"/>
                  </a:lnTo>
                  <a:lnTo>
                    <a:pt x="1031483" y="408758"/>
                  </a:lnTo>
                  <a:lnTo>
                    <a:pt x="1071450" y="388166"/>
                  </a:lnTo>
                  <a:lnTo>
                    <a:pt x="1112094" y="368740"/>
                  </a:lnTo>
                  <a:lnTo>
                    <a:pt x="1153394" y="350505"/>
                  </a:lnTo>
                  <a:lnTo>
                    <a:pt x="1195327" y="333481"/>
                  </a:lnTo>
                  <a:lnTo>
                    <a:pt x="1237871" y="317691"/>
                  </a:lnTo>
                  <a:lnTo>
                    <a:pt x="1281004" y="303157"/>
                  </a:lnTo>
                  <a:lnTo>
                    <a:pt x="1324704" y="289902"/>
                  </a:lnTo>
                  <a:lnTo>
                    <a:pt x="1368948" y="277948"/>
                  </a:lnTo>
                  <a:lnTo>
                    <a:pt x="1413713" y="267317"/>
                  </a:lnTo>
                  <a:lnTo>
                    <a:pt x="1458979" y="258031"/>
                  </a:lnTo>
                  <a:lnTo>
                    <a:pt x="1504722" y="250112"/>
                  </a:lnTo>
                  <a:lnTo>
                    <a:pt x="1550921" y="243584"/>
                  </a:lnTo>
                  <a:lnTo>
                    <a:pt x="1597553" y="238467"/>
                  </a:lnTo>
                  <a:lnTo>
                    <a:pt x="1644595" y="234785"/>
                  </a:lnTo>
                  <a:lnTo>
                    <a:pt x="1692026" y="232559"/>
                  </a:lnTo>
                  <a:lnTo>
                    <a:pt x="1739823" y="231813"/>
                  </a:lnTo>
                  <a:lnTo>
                    <a:pt x="1739823" y="0"/>
                  </a:lnTo>
                  <a:close/>
                </a:path>
              </a:pathLst>
            </a:custGeom>
            <a:solidFill>
              <a:srgbClr val="F3716C"/>
            </a:solidFill>
          </p:spPr>
          <p:txBody>
            <a:bodyPr wrap="square" lIns="0" tIns="0" rIns="0" bIns="0" rtlCol="0"/>
            <a:lstStyle/>
            <a:p>
              <a:endParaRPr/>
            </a:p>
          </p:txBody>
        </p:sp>
        <p:sp>
          <p:nvSpPr>
            <p:cNvPr id="18" name="object 30">
              <a:extLst>
                <a:ext uri="{FF2B5EF4-FFF2-40B4-BE49-F238E27FC236}">
                  <a16:creationId xmlns:a16="http://schemas.microsoft.com/office/drawing/2014/main" id="{1B9B274C-2D94-4846-B033-F166F1D82F86}"/>
                </a:ext>
              </a:extLst>
            </p:cNvPr>
            <p:cNvSpPr/>
            <p:nvPr/>
          </p:nvSpPr>
          <p:spPr>
            <a:xfrm>
              <a:off x="5424194" y="2403002"/>
              <a:ext cx="1739900" cy="1739900"/>
            </a:xfrm>
            <a:custGeom>
              <a:avLst/>
              <a:gdLst/>
              <a:ahLst/>
              <a:cxnLst/>
              <a:rect l="l" t="t" r="r" b="b"/>
              <a:pathLst>
                <a:path w="1739900" h="1739900">
                  <a:moveTo>
                    <a:pt x="0" y="0"/>
                  </a:moveTo>
                  <a:lnTo>
                    <a:pt x="0" y="231813"/>
                  </a:lnTo>
                  <a:lnTo>
                    <a:pt x="47795" y="232559"/>
                  </a:lnTo>
                  <a:lnTo>
                    <a:pt x="95225" y="234785"/>
                  </a:lnTo>
                  <a:lnTo>
                    <a:pt x="142266" y="238467"/>
                  </a:lnTo>
                  <a:lnTo>
                    <a:pt x="188896" y="243584"/>
                  </a:lnTo>
                  <a:lnTo>
                    <a:pt x="235094" y="250112"/>
                  </a:lnTo>
                  <a:lnTo>
                    <a:pt x="280836" y="258031"/>
                  </a:lnTo>
                  <a:lnTo>
                    <a:pt x="326100" y="267317"/>
                  </a:lnTo>
                  <a:lnTo>
                    <a:pt x="370865" y="277948"/>
                  </a:lnTo>
                  <a:lnTo>
                    <a:pt x="415108" y="289902"/>
                  </a:lnTo>
                  <a:lnTo>
                    <a:pt x="458807" y="303157"/>
                  </a:lnTo>
                  <a:lnTo>
                    <a:pt x="501939" y="317691"/>
                  </a:lnTo>
                  <a:lnTo>
                    <a:pt x="544482" y="333481"/>
                  </a:lnTo>
                  <a:lnTo>
                    <a:pt x="586414" y="350505"/>
                  </a:lnTo>
                  <a:lnTo>
                    <a:pt x="627713" y="368741"/>
                  </a:lnTo>
                  <a:lnTo>
                    <a:pt x="668357" y="388166"/>
                  </a:lnTo>
                  <a:lnTo>
                    <a:pt x="708322" y="408759"/>
                  </a:lnTo>
                  <a:lnTo>
                    <a:pt x="747588" y="430496"/>
                  </a:lnTo>
                  <a:lnTo>
                    <a:pt x="786132" y="453357"/>
                  </a:lnTo>
                  <a:lnTo>
                    <a:pt x="823931" y="477318"/>
                  </a:lnTo>
                  <a:lnTo>
                    <a:pt x="860963" y="502357"/>
                  </a:lnTo>
                  <a:lnTo>
                    <a:pt x="897206" y="528453"/>
                  </a:lnTo>
                  <a:lnTo>
                    <a:pt x="932638" y="555582"/>
                  </a:lnTo>
                  <a:lnTo>
                    <a:pt x="967236" y="583723"/>
                  </a:lnTo>
                  <a:lnTo>
                    <a:pt x="1000979" y="612853"/>
                  </a:lnTo>
                  <a:lnTo>
                    <a:pt x="1033843" y="642950"/>
                  </a:lnTo>
                  <a:lnTo>
                    <a:pt x="1065807" y="673992"/>
                  </a:lnTo>
                  <a:lnTo>
                    <a:pt x="1096849" y="705956"/>
                  </a:lnTo>
                  <a:lnTo>
                    <a:pt x="1126946" y="738821"/>
                  </a:lnTo>
                  <a:lnTo>
                    <a:pt x="1156076" y="772564"/>
                  </a:lnTo>
                  <a:lnTo>
                    <a:pt x="1184216" y="807162"/>
                  </a:lnTo>
                  <a:lnTo>
                    <a:pt x="1211346" y="842594"/>
                  </a:lnTo>
                  <a:lnTo>
                    <a:pt x="1237441" y="878838"/>
                  </a:lnTo>
                  <a:lnTo>
                    <a:pt x="1262480" y="915870"/>
                  </a:lnTo>
                  <a:lnTo>
                    <a:pt x="1286441" y="953669"/>
                  </a:lnTo>
                  <a:lnTo>
                    <a:pt x="1309301" y="992213"/>
                  </a:lnTo>
                  <a:lnTo>
                    <a:pt x="1331039" y="1031479"/>
                  </a:lnTo>
                  <a:lnTo>
                    <a:pt x="1351632" y="1071445"/>
                  </a:lnTo>
                  <a:lnTo>
                    <a:pt x="1371057" y="1112089"/>
                  </a:lnTo>
                  <a:lnTo>
                    <a:pt x="1389293" y="1153388"/>
                  </a:lnTo>
                  <a:lnTo>
                    <a:pt x="1406317" y="1195321"/>
                  </a:lnTo>
                  <a:lnTo>
                    <a:pt x="1422107" y="1237865"/>
                  </a:lnTo>
                  <a:lnTo>
                    <a:pt x="1436640" y="1280997"/>
                  </a:lnTo>
                  <a:lnTo>
                    <a:pt x="1449895" y="1324696"/>
                  </a:lnTo>
                  <a:lnTo>
                    <a:pt x="1461850" y="1368940"/>
                  </a:lnTo>
                  <a:lnTo>
                    <a:pt x="1472481" y="1413705"/>
                  </a:lnTo>
                  <a:lnTo>
                    <a:pt x="1481767" y="1458970"/>
                  </a:lnTo>
                  <a:lnTo>
                    <a:pt x="1489685" y="1504713"/>
                  </a:lnTo>
                  <a:lnTo>
                    <a:pt x="1496214" y="1550911"/>
                  </a:lnTo>
                  <a:lnTo>
                    <a:pt x="1501330" y="1597542"/>
                  </a:lnTo>
                  <a:lnTo>
                    <a:pt x="1505012" y="1644584"/>
                  </a:lnTo>
                  <a:lnTo>
                    <a:pt x="1507238" y="1692014"/>
                  </a:lnTo>
                  <a:lnTo>
                    <a:pt x="1507985" y="1739811"/>
                  </a:lnTo>
                  <a:lnTo>
                    <a:pt x="1739798" y="1739811"/>
                  </a:lnTo>
                  <a:lnTo>
                    <a:pt x="1739128" y="1691188"/>
                  </a:lnTo>
                  <a:lnTo>
                    <a:pt x="1737131" y="1642891"/>
                  </a:lnTo>
                  <a:lnTo>
                    <a:pt x="1733823" y="1594938"/>
                  </a:lnTo>
                  <a:lnTo>
                    <a:pt x="1729223" y="1547346"/>
                  </a:lnTo>
                  <a:lnTo>
                    <a:pt x="1723348" y="1500132"/>
                  </a:lnTo>
                  <a:lnTo>
                    <a:pt x="1716216" y="1453315"/>
                  </a:lnTo>
                  <a:lnTo>
                    <a:pt x="1707844" y="1406911"/>
                  </a:lnTo>
                  <a:lnTo>
                    <a:pt x="1698249" y="1360938"/>
                  </a:lnTo>
                  <a:lnTo>
                    <a:pt x="1687450" y="1315415"/>
                  </a:lnTo>
                  <a:lnTo>
                    <a:pt x="1675464" y="1270358"/>
                  </a:lnTo>
                  <a:lnTo>
                    <a:pt x="1662308" y="1225785"/>
                  </a:lnTo>
                  <a:lnTo>
                    <a:pt x="1648001" y="1181713"/>
                  </a:lnTo>
                  <a:lnTo>
                    <a:pt x="1632559" y="1138161"/>
                  </a:lnTo>
                  <a:lnTo>
                    <a:pt x="1616000" y="1095145"/>
                  </a:lnTo>
                  <a:lnTo>
                    <a:pt x="1598342" y="1052684"/>
                  </a:lnTo>
                  <a:lnTo>
                    <a:pt x="1579603" y="1010795"/>
                  </a:lnTo>
                  <a:lnTo>
                    <a:pt x="1559799" y="969495"/>
                  </a:lnTo>
                  <a:lnTo>
                    <a:pt x="1538949" y="928803"/>
                  </a:lnTo>
                  <a:lnTo>
                    <a:pt x="1517070" y="888735"/>
                  </a:lnTo>
                  <a:lnTo>
                    <a:pt x="1494180" y="849309"/>
                  </a:lnTo>
                  <a:lnTo>
                    <a:pt x="1470296" y="810543"/>
                  </a:lnTo>
                  <a:lnTo>
                    <a:pt x="1445436" y="772454"/>
                  </a:lnTo>
                  <a:lnTo>
                    <a:pt x="1419617" y="735061"/>
                  </a:lnTo>
                  <a:lnTo>
                    <a:pt x="1392857" y="698380"/>
                  </a:lnTo>
                  <a:lnTo>
                    <a:pt x="1365174" y="662429"/>
                  </a:lnTo>
                  <a:lnTo>
                    <a:pt x="1336585" y="627225"/>
                  </a:lnTo>
                  <a:lnTo>
                    <a:pt x="1307108" y="592787"/>
                  </a:lnTo>
                  <a:lnTo>
                    <a:pt x="1276760" y="559132"/>
                  </a:lnTo>
                  <a:lnTo>
                    <a:pt x="1245559" y="526277"/>
                  </a:lnTo>
                  <a:lnTo>
                    <a:pt x="1213522" y="494240"/>
                  </a:lnTo>
                  <a:lnTo>
                    <a:pt x="1180667" y="463039"/>
                  </a:lnTo>
                  <a:lnTo>
                    <a:pt x="1147012" y="432691"/>
                  </a:lnTo>
                  <a:lnTo>
                    <a:pt x="1112574" y="403213"/>
                  </a:lnTo>
                  <a:lnTo>
                    <a:pt x="1077371" y="374624"/>
                  </a:lnTo>
                  <a:lnTo>
                    <a:pt x="1041420" y="346941"/>
                  </a:lnTo>
                  <a:lnTo>
                    <a:pt x="1004740" y="320181"/>
                  </a:lnTo>
                  <a:lnTo>
                    <a:pt x="967346" y="294362"/>
                  </a:lnTo>
                  <a:lnTo>
                    <a:pt x="929258" y="269502"/>
                  </a:lnTo>
                  <a:lnTo>
                    <a:pt x="890492" y="245618"/>
                  </a:lnTo>
                  <a:lnTo>
                    <a:pt x="851067" y="222728"/>
                  </a:lnTo>
                  <a:lnTo>
                    <a:pt x="810999" y="200849"/>
                  </a:lnTo>
                  <a:lnTo>
                    <a:pt x="770307" y="179999"/>
                  </a:lnTo>
                  <a:lnTo>
                    <a:pt x="729007" y="160195"/>
                  </a:lnTo>
                  <a:lnTo>
                    <a:pt x="687118" y="141455"/>
                  </a:lnTo>
                  <a:lnTo>
                    <a:pt x="644658" y="123797"/>
                  </a:lnTo>
                  <a:lnTo>
                    <a:pt x="601642" y="107239"/>
                  </a:lnTo>
                  <a:lnTo>
                    <a:pt x="558091" y="91797"/>
                  </a:lnTo>
                  <a:lnTo>
                    <a:pt x="514020" y="77489"/>
                  </a:lnTo>
                  <a:lnTo>
                    <a:pt x="469447" y="64333"/>
                  </a:lnTo>
                  <a:lnTo>
                    <a:pt x="424390" y="52347"/>
                  </a:lnTo>
                  <a:lnTo>
                    <a:pt x="378867" y="41548"/>
                  </a:lnTo>
                  <a:lnTo>
                    <a:pt x="332895" y="31954"/>
                  </a:lnTo>
                  <a:lnTo>
                    <a:pt x="286492" y="23582"/>
                  </a:lnTo>
                  <a:lnTo>
                    <a:pt x="239675" y="16449"/>
                  </a:lnTo>
                  <a:lnTo>
                    <a:pt x="192462" y="10574"/>
                  </a:lnTo>
                  <a:lnTo>
                    <a:pt x="144870" y="5974"/>
                  </a:lnTo>
                  <a:lnTo>
                    <a:pt x="96918" y="2667"/>
                  </a:lnTo>
                  <a:lnTo>
                    <a:pt x="48621" y="669"/>
                  </a:lnTo>
                  <a:lnTo>
                    <a:pt x="0" y="0"/>
                  </a:lnTo>
                  <a:close/>
                </a:path>
              </a:pathLst>
            </a:custGeom>
            <a:solidFill>
              <a:srgbClr val="1D4FA3"/>
            </a:solidFill>
          </p:spPr>
          <p:txBody>
            <a:bodyPr wrap="square" lIns="0" tIns="0" rIns="0" bIns="0" rtlCol="0"/>
            <a:lstStyle/>
            <a:p>
              <a:endParaRPr/>
            </a:p>
          </p:txBody>
        </p:sp>
        <p:sp>
          <p:nvSpPr>
            <p:cNvPr id="19" name="object 31">
              <a:extLst>
                <a:ext uri="{FF2B5EF4-FFF2-40B4-BE49-F238E27FC236}">
                  <a16:creationId xmlns:a16="http://schemas.microsoft.com/office/drawing/2014/main" id="{6DFEF819-1C42-AA4A-9CBF-54DBAAAA0612}"/>
                </a:ext>
              </a:extLst>
            </p:cNvPr>
            <p:cNvSpPr/>
            <p:nvPr/>
          </p:nvSpPr>
          <p:spPr>
            <a:xfrm>
              <a:off x="5424188" y="4148644"/>
              <a:ext cx="1739900" cy="1739900"/>
            </a:xfrm>
            <a:custGeom>
              <a:avLst/>
              <a:gdLst/>
              <a:ahLst/>
              <a:cxnLst/>
              <a:rect l="l" t="t" r="r" b="b"/>
              <a:pathLst>
                <a:path w="1739900" h="1739900">
                  <a:moveTo>
                    <a:pt x="1739811" y="0"/>
                  </a:moveTo>
                  <a:lnTo>
                    <a:pt x="1507998" y="0"/>
                  </a:lnTo>
                  <a:lnTo>
                    <a:pt x="1507251" y="47795"/>
                  </a:lnTo>
                  <a:lnTo>
                    <a:pt x="1505025" y="95225"/>
                  </a:lnTo>
                  <a:lnTo>
                    <a:pt x="1501343" y="142266"/>
                  </a:lnTo>
                  <a:lnTo>
                    <a:pt x="1496226" y="188896"/>
                  </a:lnTo>
                  <a:lnTo>
                    <a:pt x="1489698" y="235094"/>
                  </a:lnTo>
                  <a:lnTo>
                    <a:pt x="1481779" y="280836"/>
                  </a:lnTo>
                  <a:lnTo>
                    <a:pt x="1472493" y="326100"/>
                  </a:lnTo>
                  <a:lnTo>
                    <a:pt x="1461862" y="370865"/>
                  </a:lnTo>
                  <a:lnTo>
                    <a:pt x="1449908" y="415108"/>
                  </a:lnTo>
                  <a:lnTo>
                    <a:pt x="1436653" y="458807"/>
                  </a:lnTo>
                  <a:lnTo>
                    <a:pt x="1422119" y="501939"/>
                  </a:lnTo>
                  <a:lnTo>
                    <a:pt x="1406329" y="544482"/>
                  </a:lnTo>
                  <a:lnTo>
                    <a:pt x="1389305" y="586414"/>
                  </a:lnTo>
                  <a:lnTo>
                    <a:pt x="1371069" y="627713"/>
                  </a:lnTo>
                  <a:lnTo>
                    <a:pt x="1351644" y="668357"/>
                  </a:lnTo>
                  <a:lnTo>
                    <a:pt x="1331051" y="708322"/>
                  </a:lnTo>
                  <a:lnTo>
                    <a:pt x="1309314" y="747588"/>
                  </a:lnTo>
                  <a:lnTo>
                    <a:pt x="1286453" y="786132"/>
                  </a:lnTo>
                  <a:lnTo>
                    <a:pt x="1262492" y="823931"/>
                  </a:lnTo>
                  <a:lnTo>
                    <a:pt x="1237453" y="860963"/>
                  </a:lnTo>
                  <a:lnTo>
                    <a:pt x="1211357" y="897206"/>
                  </a:lnTo>
                  <a:lnTo>
                    <a:pt x="1184228" y="932638"/>
                  </a:lnTo>
                  <a:lnTo>
                    <a:pt x="1156087" y="967236"/>
                  </a:lnTo>
                  <a:lnTo>
                    <a:pt x="1126957" y="1000979"/>
                  </a:lnTo>
                  <a:lnTo>
                    <a:pt x="1096860" y="1033843"/>
                  </a:lnTo>
                  <a:lnTo>
                    <a:pt x="1065818" y="1065807"/>
                  </a:lnTo>
                  <a:lnTo>
                    <a:pt x="1033854" y="1096849"/>
                  </a:lnTo>
                  <a:lnTo>
                    <a:pt x="1000989" y="1126946"/>
                  </a:lnTo>
                  <a:lnTo>
                    <a:pt x="967246" y="1156076"/>
                  </a:lnTo>
                  <a:lnTo>
                    <a:pt x="932648" y="1184216"/>
                  </a:lnTo>
                  <a:lnTo>
                    <a:pt x="897216" y="1211346"/>
                  </a:lnTo>
                  <a:lnTo>
                    <a:pt x="860972" y="1237441"/>
                  </a:lnTo>
                  <a:lnTo>
                    <a:pt x="823940" y="1262480"/>
                  </a:lnTo>
                  <a:lnTo>
                    <a:pt x="786141" y="1286441"/>
                  </a:lnTo>
                  <a:lnTo>
                    <a:pt x="747597" y="1309301"/>
                  </a:lnTo>
                  <a:lnTo>
                    <a:pt x="708331" y="1331039"/>
                  </a:lnTo>
                  <a:lnTo>
                    <a:pt x="668365" y="1351632"/>
                  </a:lnTo>
                  <a:lnTo>
                    <a:pt x="627721" y="1371057"/>
                  </a:lnTo>
                  <a:lnTo>
                    <a:pt x="586422" y="1389293"/>
                  </a:lnTo>
                  <a:lnTo>
                    <a:pt x="544489" y="1406317"/>
                  </a:lnTo>
                  <a:lnTo>
                    <a:pt x="501945" y="1422107"/>
                  </a:lnTo>
                  <a:lnTo>
                    <a:pt x="458813" y="1436640"/>
                  </a:lnTo>
                  <a:lnTo>
                    <a:pt x="415114" y="1449895"/>
                  </a:lnTo>
                  <a:lnTo>
                    <a:pt x="370870" y="1461850"/>
                  </a:lnTo>
                  <a:lnTo>
                    <a:pt x="326105" y="1472481"/>
                  </a:lnTo>
                  <a:lnTo>
                    <a:pt x="280840" y="1481767"/>
                  </a:lnTo>
                  <a:lnTo>
                    <a:pt x="235097" y="1489685"/>
                  </a:lnTo>
                  <a:lnTo>
                    <a:pt x="188899" y="1496214"/>
                  </a:lnTo>
                  <a:lnTo>
                    <a:pt x="142268" y="1501330"/>
                  </a:lnTo>
                  <a:lnTo>
                    <a:pt x="95226" y="1505012"/>
                  </a:lnTo>
                  <a:lnTo>
                    <a:pt x="47796" y="1507238"/>
                  </a:lnTo>
                  <a:lnTo>
                    <a:pt x="0" y="1507985"/>
                  </a:lnTo>
                  <a:lnTo>
                    <a:pt x="0" y="1739798"/>
                  </a:lnTo>
                  <a:lnTo>
                    <a:pt x="48622" y="1739128"/>
                  </a:lnTo>
                  <a:lnTo>
                    <a:pt x="96919" y="1737131"/>
                  </a:lnTo>
                  <a:lnTo>
                    <a:pt x="144872" y="1733823"/>
                  </a:lnTo>
                  <a:lnTo>
                    <a:pt x="192464" y="1729223"/>
                  </a:lnTo>
                  <a:lnTo>
                    <a:pt x="239678" y="1723348"/>
                  </a:lnTo>
                  <a:lnTo>
                    <a:pt x="286495" y="1716216"/>
                  </a:lnTo>
                  <a:lnTo>
                    <a:pt x="332899" y="1707844"/>
                  </a:lnTo>
                  <a:lnTo>
                    <a:pt x="378872" y="1698249"/>
                  </a:lnTo>
                  <a:lnTo>
                    <a:pt x="424395" y="1687450"/>
                  </a:lnTo>
                  <a:lnTo>
                    <a:pt x="469452" y="1675464"/>
                  </a:lnTo>
                  <a:lnTo>
                    <a:pt x="514025" y="1662308"/>
                  </a:lnTo>
                  <a:lnTo>
                    <a:pt x="558097" y="1648001"/>
                  </a:lnTo>
                  <a:lnTo>
                    <a:pt x="601649" y="1632559"/>
                  </a:lnTo>
                  <a:lnTo>
                    <a:pt x="644665" y="1616000"/>
                  </a:lnTo>
                  <a:lnTo>
                    <a:pt x="687126" y="1598342"/>
                  </a:lnTo>
                  <a:lnTo>
                    <a:pt x="729015" y="1579603"/>
                  </a:lnTo>
                  <a:lnTo>
                    <a:pt x="770315" y="1559799"/>
                  </a:lnTo>
                  <a:lnTo>
                    <a:pt x="811007" y="1538949"/>
                  </a:lnTo>
                  <a:lnTo>
                    <a:pt x="851075" y="1517070"/>
                  </a:lnTo>
                  <a:lnTo>
                    <a:pt x="890501" y="1494180"/>
                  </a:lnTo>
                  <a:lnTo>
                    <a:pt x="929267" y="1470296"/>
                  </a:lnTo>
                  <a:lnTo>
                    <a:pt x="967356" y="1445436"/>
                  </a:lnTo>
                  <a:lnTo>
                    <a:pt x="1004749" y="1419617"/>
                  </a:lnTo>
                  <a:lnTo>
                    <a:pt x="1041431" y="1392857"/>
                  </a:lnTo>
                  <a:lnTo>
                    <a:pt x="1077382" y="1365174"/>
                  </a:lnTo>
                  <a:lnTo>
                    <a:pt x="1112585" y="1336585"/>
                  </a:lnTo>
                  <a:lnTo>
                    <a:pt x="1147023" y="1307108"/>
                  </a:lnTo>
                  <a:lnTo>
                    <a:pt x="1180678" y="1276760"/>
                  </a:lnTo>
                  <a:lnTo>
                    <a:pt x="1213533" y="1245559"/>
                  </a:lnTo>
                  <a:lnTo>
                    <a:pt x="1245570" y="1213522"/>
                  </a:lnTo>
                  <a:lnTo>
                    <a:pt x="1276771" y="1180667"/>
                  </a:lnTo>
                  <a:lnTo>
                    <a:pt x="1307119" y="1147012"/>
                  </a:lnTo>
                  <a:lnTo>
                    <a:pt x="1336597" y="1112574"/>
                  </a:lnTo>
                  <a:lnTo>
                    <a:pt x="1365186" y="1077371"/>
                  </a:lnTo>
                  <a:lnTo>
                    <a:pt x="1392869" y="1041420"/>
                  </a:lnTo>
                  <a:lnTo>
                    <a:pt x="1419629" y="1004740"/>
                  </a:lnTo>
                  <a:lnTo>
                    <a:pt x="1445448" y="967346"/>
                  </a:lnTo>
                  <a:lnTo>
                    <a:pt x="1470308" y="929258"/>
                  </a:lnTo>
                  <a:lnTo>
                    <a:pt x="1494192" y="890492"/>
                  </a:lnTo>
                  <a:lnTo>
                    <a:pt x="1517082" y="851067"/>
                  </a:lnTo>
                  <a:lnTo>
                    <a:pt x="1538961" y="810999"/>
                  </a:lnTo>
                  <a:lnTo>
                    <a:pt x="1559811" y="770307"/>
                  </a:lnTo>
                  <a:lnTo>
                    <a:pt x="1579615" y="729007"/>
                  </a:lnTo>
                  <a:lnTo>
                    <a:pt x="1598355" y="687118"/>
                  </a:lnTo>
                  <a:lnTo>
                    <a:pt x="1616013" y="644658"/>
                  </a:lnTo>
                  <a:lnTo>
                    <a:pt x="1632571" y="601642"/>
                  </a:lnTo>
                  <a:lnTo>
                    <a:pt x="1648013" y="558091"/>
                  </a:lnTo>
                  <a:lnTo>
                    <a:pt x="1662321" y="514020"/>
                  </a:lnTo>
                  <a:lnTo>
                    <a:pt x="1675477" y="469447"/>
                  </a:lnTo>
                  <a:lnTo>
                    <a:pt x="1687463" y="424390"/>
                  </a:lnTo>
                  <a:lnTo>
                    <a:pt x="1698262" y="378867"/>
                  </a:lnTo>
                  <a:lnTo>
                    <a:pt x="1707856" y="332895"/>
                  </a:lnTo>
                  <a:lnTo>
                    <a:pt x="1716229" y="286492"/>
                  </a:lnTo>
                  <a:lnTo>
                    <a:pt x="1723361" y="239675"/>
                  </a:lnTo>
                  <a:lnTo>
                    <a:pt x="1729236" y="192462"/>
                  </a:lnTo>
                  <a:lnTo>
                    <a:pt x="1733836" y="144870"/>
                  </a:lnTo>
                  <a:lnTo>
                    <a:pt x="1737144" y="96918"/>
                  </a:lnTo>
                  <a:lnTo>
                    <a:pt x="1739141" y="48621"/>
                  </a:lnTo>
                  <a:lnTo>
                    <a:pt x="1739811" y="0"/>
                  </a:lnTo>
                  <a:close/>
                </a:path>
              </a:pathLst>
            </a:custGeom>
            <a:solidFill>
              <a:srgbClr val="FEBE29"/>
            </a:solidFill>
          </p:spPr>
          <p:txBody>
            <a:bodyPr wrap="square" lIns="0" tIns="0" rIns="0" bIns="0" rtlCol="0"/>
            <a:lstStyle/>
            <a:p>
              <a:endParaRPr/>
            </a:p>
          </p:txBody>
        </p:sp>
      </p:grpSp>
      <p:sp>
        <p:nvSpPr>
          <p:cNvPr id="21" name="object 7">
            <a:extLst>
              <a:ext uri="{FF2B5EF4-FFF2-40B4-BE49-F238E27FC236}">
                <a16:creationId xmlns:a16="http://schemas.microsoft.com/office/drawing/2014/main" id="{7CC94597-AEAB-D34E-86CB-6238E2BC0578}"/>
              </a:ext>
            </a:extLst>
          </p:cNvPr>
          <p:cNvSpPr txBox="1">
            <a:spLocks/>
          </p:cNvSpPr>
          <p:nvPr/>
        </p:nvSpPr>
        <p:spPr>
          <a:xfrm>
            <a:off x="246797" y="9943494"/>
            <a:ext cx="6690074" cy="394980"/>
          </a:xfrm>
          <a:prstGeom prst="rect">
            <a:avLst/>
          </a:prstGeom>
        </p:spPr>
        <p:txBody>
          <a:bodyPr vert="horz" wrap="square" lIns="0" tIns="86360" rIns="0" bIns="0" rtlCol="0">
            <a:spAutoFit/>
          </a:bodyPr>
          <a:lstStyle/>
          <a:p>
            <a:pPr marL="12700" marR="0" lvl="0" indent="0" algn="l" defTabSz="914400" rtl="0" eaLnBrk="1" fontAlgn="auto" latinLnBrk="0" hangingPunct="1">
              <a:lnSpc>
                <a:spcPct val="100000"/>
              </a:lnSpc>
              <a:spcBef>
                <a:spcPts val="68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isby CF" pitchFamily="2" charset="77"/>
                <a:ea typeface="+mn-ea"/>
                <a:cs typeface="VisbyCF-Light"/>
              </a:rPr>
              <a:t>November 2021</a:t>
            </a:r>
            <a:endParaRPr kumimoji="0" lang="en-US" sz="2000" b="0" i="0" u="none" strike="noStrike" kern="1200" cap="none" spc="0" normalizeH="0" baseline="0" noProof="0" dirty="0">
              <a:ln>
                <a:noFill/>
              </a:ln>
              <a:solidFill>
                <a:schemeClr val="tx1"/>
              </a:solidFill>
              <a:effectLst/>
              <a:uLnTx/>
              <a:uFillTx/>
              <a:latin typeface="Visby CF" pitchFamily="2" charset="77"/>
              <a:ea typeface="+mn-ea"/>
              <a:cs typeface="VisbyCF-Light"/>
            </a:endParaRPr>
          </a:p>
        </p:txBody>
      </p:sp>
      <p:pic>
        <p:nvPicPr>
          <p:cNvPr id="24" name="Picture 23" descr="Logo, LEADER programme">
            <a:extLst>
              <a:ext uri="{FF2B5EF4-FFF2-40B4-BE49-F238E27FC236}">
                <a16:creationId xmlns:a16="http://schemas.microsoft.com/office/drawing/2014/main" id="{C4562475-1371-6F47-8542-14AF76ED42FD}"/>
              </a:ext>
            </a:extLst>
          </p:cNvPr>
          <p:cNvPicPr/>
          <p:nvPr/>
        </p:nvPicPr>
        <p:blipFill>
          <a:blip r:embed="rId4" cstate="screen">
            <a:extLst>
              <a:ext uri="{28A0092B-C50C-407E-A947-70E740481C1C}">
                <a14:useLocalDpi xmlns:a14="http://schemas.microsoft.com/office/drawing/2010/main"/>
              </a:ext>
            </a:extLst>
          </a:blip>
          <a:stretch>
            <a:fillRect/>
          </a:stretch>
        </p:blipFill>
        <p:spPr>
          <a:xfrm>
            <a:off x="4307680" y="9807476"/>
            <a:ext cx="1737148" cy="693069"/>
          </a:xfrm>
          <a:prstGeom prst="rect">
            <a:avLst/>
          </a:prstGeom>
        </p:spPr>
      </p:pic>
      <p:pic>
        <p:nvPicPr>
          <p:cNvPr id="26" name="Picture 25" descr="Logo, Carmarthenshire County Council">
            <a:extLst>
              <a:ext uri="{FF2B5EF4-FFF2-40B4-BE49-F238E27FC236}">
                <a16:creationId xmlns:a16="http://schemas.microsoft.com/office/drawing/2014/main" id="{4BF0D4EF-6E57-D342-936A-9452717B7452}"/>
              </a:ext>
            </a:extLst>
          </p:cNvPr>
          <p:cNvPicPr/>
          <p:nvPr/>
        </p:nvPicPr>
        <p:blipFill>
          <a:blip r:embed="rId5" cstate="screen">
            <a:extLst>
              <a:ext uri="{28A0092B-C50C-407E-A947-70E740481C1C}">
                <a14:useLocalDpi xmlns:a14="http://schemas.microsoft.com/office/drawing/2010/main"/>
              </a:ext>
            </a:extLst>
          </a:blip>
          <a:stretch>
            <a:fillRect/>
          </a:stretch>
        </p:blipFill>
        <p:spPr bwMode="auto">
          <a:xfrm>
            <a:off x="6186895" y="9839047"/>
            <a:ext cx="1157301" cy="661498"/>
          </a:xfrm>
          <a:prstGeom prst="rect">
            <a:avLst/>
          </a:prstGeom>
          <a:noFill/>
          <a:ln>
            <a:noFill/>
          </a:ln>
        </p:spPr>
      </p:pic>
      <p:sp>
        <p:nvSpPr>
          <p:cNvPr id="13" name="object 13">
            <a:extLst>
              <a:ext uri="{C183D7F6-B498-43B3-948B-1728B52AA6E4}">
                <adec:decorative xmlns:adec="http://schemas.microsoft.com/office/drawing/2017/decorative" val="1"/>
              </a:ext>
            </a:extLst>
          </p:cNvPr>
          <p:cNvSpPr txBox="1">
            <a:spLocks noGrp="1"/>
          </p:cNvSpPr>
          <p:nvPr>
            <p:ph type="sldNum" sz="quarter" idx="7"/>
          </p:nvPr>
        </p:nvSpPr>
        <p:spPr>
          <a:xfrm>
            <a:off x="3677180" y="10182232"/>
            <a:ext cx="233045" cy="132729"/>
          </a:xfrm>
          <a:prstGeom prst="rect">
            <a:avLst/>
          </a:prstGeom>
        </p:spPr>
        <p:txBody>
          <a:bodyPr vert="horz" wrap="square" lIns="0" tIns="9525" rIns="0" bIns="0" rtlCol="0">
            <a:spAutoFit/>
          </a:bodyPr>
          <a:lstStyle/>
          <a:p>
            <a:pPr marL="38100">
              <a:lnSpc>
                <a:spcPct val="100000"/>
              </a:lnSpc>
              <a:spcBef>
                <a:spcPts val="75"/>
              </a:spcBef>
            </a:pPr>
            <a:r>
              <a:rPr spc="-60" dirty="0"/>
              <a:t> </a:t>
            </a:r>
          </a:p>
        </p:txBody>
      </p:sp>
      <p:sp>
        <p:nvSpPr>
          <p:cNvPr id="3" name="Title 2">
            <a:extLst>
              <a:ext uri="{FF2B5EF4-FFF2-40B4-BE49-F238E27FC236}">
                <a16:creationId xmlns:a16="http://schemas.microsoft.com/office/drawing/2014/main" id="{E81BC5BE-7072-4452-8F4E-3DC29E7E11B2}"/>
              </a:ext>
            </a:extLst>
          </p:cNvPr>
          <p:cNvSpPr>
            <a:spLocks noGrp="1"/>
          </p:cNvSpPr>
          <p:nvPr>
            <p:ph type="title" idx="4294967295"/>
          </p:nvPr>
        </p:nvSpPr>
        <p:spPr>
          <a:xfrm>
            <a:off x="1891999" y="-4616648"/>
            <a:ext cx="3778851" cy="4616648"/>
          </a:xfrm>
        </p:spPr>
        <p:txBody>
          <a:bodyPr wrap="square" lIns="0" tIns="0" rIns="0" bIns="0" anchor="b">
            <a:spAutoFit/>
          </a:bodyPr>
          <a:lstStyle/>
          <a:p>
            <a:pPr marL="12700">
              <a:lnSpc>
                <a:spcPct val="100000"/>
              </a:lnSpc>
              <a:spcBef>
                <a:spcPts val="680"/>
              </a:spcBef>
            </a:pPr>
            <a:r>
              <a:rPr lang="en-US" sz="6000" b="1" dirty="0">
                <a:solidFill>
                  <a:srgbClr val="FFFFFF"/>
                </a:solidFill>
                <a:latin typeface="Visby CF Extra Bold" pitchFamily="2" charset="77"/>
                <a:cs typeface="VisbyCF-Light"/>
              </a:rPr>
              <a:t>Kidwelly</a:t>
            </a:r>
            <a:br>
              <a:rPr lang="en-US" sz="6000" b="1" dirty="0">
                <a:solidFill>
                  <a:srgbClr val="FFFFFF"/>
                </a:solidFill>
                <a:latin typeface="Visby CF Extra Bold" pitchFamily="2" charset="77"/>
                <a:cs typeface="VisbyCF-Light"/>
              </a:rPr>
            </a:br>
            <a:r>
              <a:rPr lang="en-US" sz="6000" b="1" dirty="0">
                <a:solidFill>
                  <a:srgbClr val="FFFFFF"/>
                </a:solidFill>
                <a:latin typeface="Visby CF Extra Bold" pitchFamily="2" charset="77"/>
                <a:cs typeface="VisbyCF-Light"/>
              </a:rPr>
              <a:t>Sustainable Economic </a:t>
            </a:r>
            <a:br>
              <a:rPr lang="en-US" sz="6000" b="1" dirty="0">
                <a:solidFill>
                  <a:srgbClr val="FFFFFF"/>
                </a:solidFill>
                <a:latin typeface="Visby CF Extra Bold" pitchFamily="2" charset="77"/>
                <a:cs typeface="VisbyCF-Light"/>
              </a:rPr>
            </a:br>
            <a:r>
              <a:rPr lang="en-US" sz="6000" b="1" dirty="0">
                <a:solidFill>
                  <a:srgbClr val="FFFFFF"/>
                </a:solidFill>
                <a:latin typeface="Visby CF Extra Bold" pitchFamily="2" charset="77"/>
                <a:cs typeface="VisbyCF-Light"/>
              </a:rPr>
              <a:t>Growth Plan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59F056FA-AFA0-5B44-8655-882E74904F8E}"/>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7" name="object 7"/>
          <p:cNvSpPr txBox="1"/>
          <p:nvPr/>
        </p:nvSpPr>
        <p:spPr>
          <a:xfrm>
            <a:off x="764976" y="1585452"/>
            <a:ext cx="2794000" cy="6303842"/>
          </a:xfrm>
          <a:prstGeom prst="rect">
            <a:avLst/>
          </a:prstGeom>
        </p:spPr>
        <p:txBody>
          <a:bodyPr vert="horz" wrap="square" lIns="0" tIns="12700" rIns="0" bIns="0" rtlCol="0">
            <a:spAutoFit/>
          </a:bodyPr>
          <a:lstStyle/>
          <a:p>
            <a:pPr marL="12700" marR="193675">
              <a:lnSpc>
                <a:spcPct val="137300"/>
              </a:lnSpc>
              <a:spcBef>
                <a:spcPts val="100"/>
              </a:spcBef>
            </a:pPr>
            <a:r>
              <a:rPr lang="en-GB" sz="3000" dirty="0">
                <a:solidFill>
                  <a:srgbClr val="161C19"/>
                </a:solidFill>
                <a:latin typeface="VisbyCF-Medium"/>
                <a:cs typeface="VisbyCF-Medium"/>
              </a:rPr>
              <a:t>Objectives</a:t>
            </a:r>
          </a:p>
          <a:p>
            <a:pPr marL="12700" marR="193675">
              <a:lnSpc>
                <a:spcPct val="137300"/>
              </a:lnSpc>
              <a:spcBef>
                <a:spcPts val="100"/>
              </a:spcBef>
            </a:pPr>
            <a:r>
              <a:rPr lang="en-GB" sz="900" dirty="0">
                <a:solidFill>
                  <a:srgbClr val="161C19"/>
                </a:solidFill>
                <a:latin typeface="VisbyCF-Medium"/>
                <a:cs typeface="VisbyCF-Medium"/>
              </a:rPr>
              <a:t>The following objectives should be supported and delivered through the actions evolving from this Plan.</a:t>
            </a:r>
          </a:p>
          <a:p>
            <a:pPr marL="12700" marR="193675">
              <a:lnSpc>
                <a:spcPct val="137300"/>
              </a:lnSpc>
              <a:spcBef>
                <a:spcPts val="100"/>
              </a:spcBef>
            </a:pPr>
            <a:endParaRPr lang="en-GB" sz="900" dirty="0">
              <a:solidFill>
                <a:srgbClr val="161C19"/>
              </a:solidFill>
              <a:latin typeface="VisbyCF-Medium"/>
              <a:cs typeface="VisbyCF-Medium"/>
            </a:endParaRPr>
          </a:p>
          <a:p>
            <a:pPr marL="12700" marR="5080">
              <a:lnSpc>
                <a:spcPct val="137300"/>
              </a:lnSpc>
            </a:pPr>
            <a:r>
              <a:rPr lang="en-GB" sz="900" b="1" dirty="0">
                <a:solidFill>
                  <a:srgbClr val="161C19"/>
                </a:solidFill>
                <a:latin typeface="VisbyCF-Medium"/>
                <a:cs typeface="VisbyCF-Medium"/>
              </a:rPr>
              <a:t>Business - retain, support, and attract new businesses </a:t>
            </a:r>
          </a:p>
          <a:p>
            <a:pPr marL="241300" marR="5080" indent="-228600">
              <a:lnSpc>
                <a:spcPct val="137300"/>
              </a:lnSpc>
              <a:buFont typeface="+mj-lt"/>
              <a:buAutoNum type="arabicPeriod"/>
            </a:pPr>
            <a:r>
              <a:rPr lang="en-GB" sz="900" dirty="0">
                <a:solidFill>
                  <a:srgbClr val="161C19"/>
                </a:solidFill>
                <a:latin typeface="VisbyCF-Medium"/>
                <a:cs typeface="VisbyCF-Medium"/>
              </a:rPr>
              <a:t>Diversify the economic base and broaden the range of business sectors and employment opportunities available throughout the year. The key growth sectors for the economy include advanced manufacturing and engineering, creative industries, green economy, agriculture, and food production.</a:t>
            </a:r>
          </a:p>
          <a:p>
            <a:pPr marL="241300" marR="5080" indent="-228600">
              <a:lnSpc>
                <a:spcPct val="137300"/>
              </a:lnSpc>
              <a:buFont typeface="+mj-lt"/>
              <a:buAutoNum type="arabicPeriod"/>
            </a:pPr>
            <a:endParaRPr lang="en-GB" sz="500" dirty="0">
              <a:solidFill>
                <a:srgbClr val="161C19"/>
              </a:solidFill>
              <a:latin typeface="VisbyCF-Medium"/>
              <a:cs typeface="VisbyCF-Medium"/>
            </a:endParaRPr>
          </a:p>
          <a:p>
            <a:pPr marL="241300" marR="5080" indent="-228600">
              <a:lnSpc>
                <a:spcPct val="137300"/>
              </a:lnSpc>
              <a:buFont typeface="+mj-lt"/>
              <a:buAutoNum type="arabicPeriod"/>
            </a:pPr>
            <a:r>
              <a:rPr lang="en-GB" sz="900" dirty="0">
                <a:solidFill>
                  <a:srgbClr val="161C19"/>
                </a:solidFill>
                <a:latin typeface="VisbyCF-Medium"/>
                <a:cs typeface="VisbyCF-Medium"/>
              </a:rPr>
              <a:t>Improve the quality and  strengthen the links between hospitality, retail, accommodation, and cultural/leisure business that have the potential to grow and add value by extending the breadth of the town and surrounding areas visitor economy</a:t>
            </a:r>
          </a:p>
          <a:p>
            <a:pPr marL="241300" marR="5080" indent="-228600">
              <a:lnSpc>
                <a:spcPct val="137300"/>
              </a:lnSpc>
              <a:buFont typeface="+mj-lt"/>
              <a:buAutoNum type="arabicPeriod"/>
            </a:pPr>
            <a:endParaRPr lang="en-GB" sz="500" dirty="0">
              <a:solidFill>
                <a:srgbClr val="161C19"/>
              </a:solidFill>
              <a:latin typeface="VisbyCF-Medium"/>
              <a:cs typeface="VisbyCF-Medium"/>
            </a:endParaRPr>
          </a:p>
          <a:p>
            <a:pPr marL="241300" marR="5080" indent="-228600">
              <a:lnSpc>
                <a:spcPct val="137300"/>
              </a:lnSpc>
              <a:buFont typeface="+mj-lt"/>
              <a:buAutoNum type="arabicPeriod"/>
            </a:pPr>
            <a:r>
              <a:rPr lang="en-GB" sz="900" dirty="0">
                <a:solidFill>
                  <a:srgbClr val="161C19"/>
                </a:solidFill>
                <a:latin typeface="VisbyCF-Medium"/>
                <a:cs typeface="VisbyCF-Medium"/>
              </a:rPr>
              <a:t>Create new workspaces and reuse surplus buildings to encourage entrepreneurship, start-up, and grow-on business</a:t>
            </a:r>
          </a:p>
          <a:p>
            <a:pPr marL="241300" marR="5080" indent="-228600">
              <a:lnSpc>
                <a:spcPct val="137300"/>
              </a:lnSpc>
              <a:buFont typeface="+mj-lt"/>
              <a:buAutoNum type="arabicPeriod"/>
            </a:pPr>
            <a:endParaRPr lang="en-GB" sz="500" dirty="0">
              <a:solidFill>
                <a:srgbClr val="161C19"/>
              </a:solidFill>
              <a:latin typeface="VisbyCF-Medium"/>
              <a:cs typeface="VisbyCF-Medium"/>
            </a:endParaRPr>
          </a:p>
          <a:p>
            <a:pPr marL="241300" marR="5080" indent="-228600">
              <a:lnSpc>
                <a:spcPct val="137300"/>
              </a:lnSpc>
              <a:buFont typeface="+mj-lt"/>
              <a:buAutoNum type="arabicPeriod"/>
            </a:pPr>
            <a:r>
              <a:rPr lang="en-GB" sz="900" dirty="0">
                <a:solidFill>
                  <a:srgbClr val="161C19"/>
                </a:solidFill>
                <a:latin typeface="VisbyCF-Medium"/>
                <a:cs typeface="VisbyCF-Medium"/>
              </a:rPr>
              <a:t>Encourage the growth and investment of the major local businesses that are already grounded in the Kidwelly area and help them to provide good quality and skilled local employment. </a:t>
            </a:r>
          </a:p>
          <a:p>
            <a:pPr marL="241300" marR="5080" indent="-228600">
              <a:lnSpc>
                <a:spcPct val="137300"/>
              </a:lnSpc>
              <a:buFont typeface="+mj-lt"/>
              <a:buAutoNum type="arabicPeriod"/>
            </a:pPr>
            <a:endParaRPr lang="en-GB" sz="500" dirty="0">
              <a:solidFill>
                <a:srgbClr val="161C19"/>
              </a:solidFill>
              <a:latin typeface="VisbyCF-Medium"/>
              <a:cs typeface="VisbyCF-Medium"/>
            </a:endParaRPr>
          </a:p>
          <a:p>
            <a:pPr marL="241300" marR="5080" indent="-228600">
              <a:lnSpc>
                <a:spcPct val="137300"/>
              </a:lnSpc>
              <a:buFont typeface="+mj-lt"/>
              <a:buAutoNum type="arabicPeriod"/>
            </a:pPr>
            <a:r>
              <a:rPr lang="en-GB" sz="900" dirty="0">
                <a:solidFill>
                  <a:srgbClr val="161C19"/>
                </a:solidFill>
                <a:latin typeface="VisbyCF-Medium"/>
                <a:cs typeface="VisbyCF-Medium"/>
              </a:rPr>
              <a:t>Promote the local supply and sale of agriculture, food processing and locally manufactured goods </a:t>
            </a:r>
          </a:p>
          <a:p>
            <a:pPr marL="241300" marR="5080" indent="-228600">
              <a:lnSpc>
                <a:spcPct val="137300"/>
              </a:lnSpc>
              <a:buFont typeface="+mj-lt"/>
              <a:buAutoNum type="arabicPeriod"/>
            </a:pPr>
            <a:endParaRPr lang="en-GB" sz="500" dirty="0">
              <a:solidFill>
                <a:srgbClr val="161C19"/>
              </a:solidFill>
              <a:latin typeface="VisbyCF-Medium"/>
              <a:cs typeface="VisbyCF-Medium"/>
            </a:endParaRPr>
          </a:p>
          <a:p>
            <a:pPr marL="241300" marR="5080" indent="-228600">
              <a:lnSpc>
                <a:spcPct val="137300"/>
              </a:lnSpc>
              <a:buFont typeface="+mj-lt"/>
              <a:buAutoNum type="arabicPeriod"/>
            </a:pPr>
            <a:r>
              <a:rPr lang="en-GB" sz="900" dirty="0">
                <a:solidFill>
                  <a:srgbClr val="161C19"/>
                </a:solidFill>
                <a:latin typeface="VisbyCF-Medium"/>
                <a:cs typeface="VisbyCF-Medium"/>
              </a:rPr>
              <a:t>Encourage businesses that grow the circular economy and initiatives that support the transition to a low carbon economy.</a:t>
            </a:r>
          </a:p>
        </p:txBody>
      </p:sp>
      <p:sp>
        <p:nvSpPr>
          <p:cNvPr id="8" name="object 8"/>
          <p:cNvSpPr txBox="1"/>
          <p:nvPr/>
        </p:nvSpPr>
        <p:spPr>
          <a:xfrm>
            <a:off x="3996208" y="1372787"/>
            <a:ext cx="2982441" cy="2362057"/>
          </a:xfrm>
          <a:prstGeom prst="rect">
            <a:avLst/>
          </a:prstGeom>
        </p:spPr>
        <p:txBody>
          <a:bodyPr vert="horz" wrap="square" lIns="0" tIns="12700" rIns="0" bIns="0" rtlCol="0">
            <a:spAutoFit/>
          </a:bodyPr>
          <a:lstStyle/>
          <a:p>
            <a:pPr marL="12700" marR="5080">
              <a:lnSpc>
                <a:spcPct val="137300"/>
              </a:lnSpc>
              <a:spcBef>
                <a:spcPts val="100"/>
              </a:spcBef>
            </a:pPr>
            <a:r>
              <a:rPr lang="en-GB" sz="900" b="1" dirty="0">
                <a:solidFill>
                  <a:srgbClr val="161C19"/>
                </a:solidFill>
                <a:latin typeface="VisbyCF-Medium"/>
                <a:cs typeface="VisbyCF-Medium"/>
              </a:rPr>
              <a:t>People – encourages entrepreneurship, support business skills and training </a:t>
            </a:r>
          </a:p>
          <a:p>
            <a:pPr marL="241300" marR="5080" indent="-228600">
              <a:lnSpc>
                <a:spcPct val="137300"/>
              </a:lnSpc>
              <a:spcBef>
                <a:spcPts val="100"/>
              </a:spcBef>
              <a:buFont typeface="+mj-lt"/>
              <a:buAutoNum type="arabicPeriod"/>
            </a:pPr>
            <a:r>
              <a:rPr lang="en-GB" sz="900" dirty="0">
                <a:solidFill>
                  <a:srgbClr val="161C19"/>
                </a:solidFill>
                <a:latin typeface="VisbyCF-Medium"/>
                <a:cs typeface="VisbyCF-Medium"/>
              </a:rPr>
              <a:t>Support the up-skilling of those in work in target sectors, such as improved digital skills</a:t>
            </a:r>
          </a:p>
          <a:p>
            <a:pPr marL="241300" marR="5080" indent="-228600">
              <a:lnSpc>
                <a:spcPct val="137300"/>
              </a:lnSpc>
              <a:spcBef>
                <a:spcPts val="100"/>
              </a:spcBef>
              <a:buFont typeface="+mj-lt"/>
              <a:buAutoNum type="arabicPeriod"/>
            </a:pPr>
            <a:endParaRPr lang="en-GB" sz="500" dirty="0">
              <a:solidFill>
                <a:srgbClr val="161C19"/>
              </a:solidFill>
              <a:latin typeface="VisbyCF-Medium"/>
              <a:cs typeface="VisbyCF-Medium"/>
            </a:endParaRPr>
          </a:p>
          <a:p>
            <a:pPr marL="241300" marR="5080" indent="-228600">
              <a:lnSpc>
                <a:spcPct val="137300"/>
              </a:lnSpc>
              <a:spcBef>
                <a:spcPts val="100"/>
              </a:spcBef>
              <a:buFont typeface="+mj-lt"/>
              <a:buAutoNum type="arabicPeriod"/>
            </a:pPr>
            <a:r>
              <a:rPr lang="en-GB" sz="900" dirty="0">
                <a:solidFill>
                  <a:srgbClr val="161C19"/>
                </a:solidFill>
                <a:latin typeface="VisbyCF-Medium"/>
                <a:cs typeface="VisbyCF-Medium"/>
              </a:rPr>
              <a:t>Ensure self-employed, traders and micro firms are supported in developing their business skills and the confidence to grow e.g.  support for business planning, digital skills, marketing skills, etc.</a:t>
            </a:r>
          </a:p>
          <a:p>
            <a:pPr marL="241300" marR="5080" indent="-228600">
              <a:lnSpc>
                <a:spcPct val="137300"/>
              </a:lnSpc>
              <a:spcBef>
                <a:spcPts val="100"/>
              </a:spcBef>
              <a:buFont typeface="+mj-lt"/>
              <a:buAutoNum type="arabicPeriod"/>
            </a:pPr>
            <a:endParaRPr lang="en-GB" sz="500" dirty="0">
              <a:solidFill>
                <a:srgbClr val="161C19"/>
              </a:solidFill>
              <a:latin typeface="VisbyCF-Medium"/>
              <a:cs typeface="VisbyCF-Medium"/>
            </a:endParaRPr>
          </a:p>
          <a:p>
            <a:pPr marL="241300" marR="5080" indent="-228600">
              <a:lnSpc>
                <a:spcPct val="137300"/>
              </a:lnSpc>
              <a:spcBef>
                <a:spcPts val="100"/>
              </a:spcBef>
              <a:buFont typeface="+mj-lt"/>
              <a:buAutoNum type="arabicPeriod"/>
            </a:pPr>
            <a:r>
              <a:rPr lang="en-GB" sz="900" dirty="0">
                <a:solidFill>
                  <a:srgbClr val="161C19"/>
                </a:solidFill>
                <a:latin typeface="VisbyCF-Medium"/>
                <a:cs typeface="VisbyCF-Medium"/>
              </a:rPr>
              <a:t>Support the use of Welsh language skills in the workplace and strengthen the links between language and economic development.</a:t>
            </a:r>
          </a:p>
        </p:txBody>
      </p:sp>
      <p:sp>
        <p:nvSpPr>
          <p:cNvPr id="10" name="object 10"/>
          <p:cNvSpPr txBox="1"/>
          <p:nvPr/>
        </p:nvSpPr>
        <p:spPr>
          <a:xfrm>
            <a:off x="4001934" y="4064412"/>
            <a:ext cx="2976715" cy="4711226"/>
          </a:xfrm>
          <a:prstGeom prst="rect">
            <a:avLst/>
          </a:prstGeom>
        </p:spPr>
        <p:txBody>
          <a:bodyPr vert="horz" wrap="square" lIns="0" tIns="12700" rIns="0" bIns="0" rtlCol="0">
            <a:spAutoFit/>
          </a:bodyPr>
          <a:lstStyle/>
          <a:p>
            <a:pPr marL="12700" marR="5080">
              <a:lnSpc>
                <a:spcPct val="137300"/>
              </a:lnSpc>
              <a:spcBef>
                <a:spcPts val="100"/>
              </a:spcBef>
            </a:pPr>
            <a:r>
              <a:rPr lang="en-GB" sz="900" b="1" dirty="0">
                <a:solidFill>
                  <a:srgbClr val="161C19"/>
                </a:solidFill>
                <a:latin typeface="VisbyCF-Medium"/>
                <a:cs typeface="VisbyCF-Medium"/>
              </a:rPr>
              <a:t>Place - invest in improving the public realm, key buildings and infrastructure</a:t>
            </a:r>
          </a:p>
          <a:p>
            <a:pPr marL="241300" marR="5080" indent="-228600">
              <a:lnSpc>
                <a:spcPct val="137300"/>
              </a:lnSpc>
              <a:spcBef>
                <a:spcPts val="100"/>
              </a:spcBef>
              <a:buFont typeface="+mj-lt"/>
              <a:buAutoNum type="arabicPeriod"/>
            </a:pPr>
            <a:r>
              <a:rPr lang="en-GB" sz="900" dirty="0">
                <a:solidFill>
                  <a:srgbClr val="161C19"/>
                </a:solidFill>
                <a:latin typeface="VisbyCF-Medium"/>
                <a:cs typeface="VisbyCF-Medium"/>
              </a:rPr>
              <a:t>Improve the town’s public realm to make it feel more integrated, welcoming, pedestrian friendly and create the conditions to encourage existing businesses to grow and for new business to start-up</a:t>
            </a:r>
          </a:p>
          <a:p>
            <a:pPr marL="241300" marR="5080" indent="-228600">
              <a:lnSpc>
                <a:spcPct val="137300"/>
              </a:lnSpc>
              <a:spcBef>
                <a:spcPts val="100"/>
              </a:spcBef>
              <a:buFont typeface="+mj-lt"/>
              <a:buAutoNum type="arabicPeriod"/>
            </a:pPr>
            <a:endParaRPr lang="en-GB" sz="500" dirty="0">
              <a:solidFill>
                <a:srgbClr val="161C19"/>
              </a:solidFill>
              <a:latin typeface="VisbyCF-Medium"/>
              <a:cs typeface="VisbyCF-Medium"/>
            </a:endParaRPr>
          </a:p>
          <a:p>
            <a:pPr marL="241300" marR="5080" indent="-228600">
              <a:lnSpc>
                <a:spcPct val="137300"/>
              </a:lnSpc>
              <a:spcBef>
                <a:spcPts val="100"/>
              </a:spcBef>
              <a:buFont typeface="+mj-lt"/>
              <a:buAutoNum type="arabicPeriod"/>
            </a:pPr>
            <a:r>
              <a:rPr lang="en-GB" sz="900" dirty="0">
                <a:solidFill>
                  <a:srgbClr val="161C19"/>
                </a:solidFill>
                <a:latin typeface="VisbyCF-Medium"/>
                <a:cs typeface="VisbyCF-Medium"/>
              </a:rPr>
              <a:t>Find new uses for prominent unoccupied buildings that strengthen the economy</a:t>
            </a:r>
          </a:p>
          <a:p>
            <a:pPr marL="241300" marR="5080" indent="-228600">
              <a:lnSpc>
                <a:spcPct val="137300"/>
              </a:lnSpc>
              <a:spcBef>
                <a:spcPts val="100"/>
              </a:spcBef>
              <a:buFont typeface="+mj-lt"/>
              <a:buAutoNum type="arabicPeriod"/>
            </a:pPr>
            <a:endParaRPr lang="en-GB" sz="500" dirty="0">
              <a:solidFill>
                <a:srgbClr val="161C19"/>
              </a:solidFill>
              <a:latin typeface="VisbyCF-Medium"/>
              <a:cs typeface="VisbyCF-Medium"/>
            </a:endParaRPr>
          </a:p>
          <a:p>
            <a:pPr marL="241300" marR="5080" indent="-228600">
              <a:lnSpc>
                <a:spcPct val="137300"/>
              </a:lnSpc>
              <a:spcBef>
                <a:spcPts val="100"/>
              </a:spcBef>
              <a:buFont typeface="+mj-lt"/>
              <a:buAutoNum type="arabicPeriod"/>
            </a:pPr>
            <a:r>
              <a:rPr lang="en-GB" sz="900" dirty="0">
                <a:solidFill>
                  <a:srgbClr val="161C19"/>
                </a:solidFill>
                <a:latin typeface="VisbyCF-Medium"/>
                <a:cs typeface="VisbyCF-Medium"/>
              </a:rPr>
              <a:t>Improve the quality, consistency and location of visitor signage and information to intercept more visitors and encourage them to experience the whole town</a:t>
            </a:r>
          </a:p>
          <a:p>
            <a:pPr marL="241300" marR="5080" indent="-228600">
              <a:lnSpc>
                <a:spcPct val="137300"/>
              </a:lnSpc>
              <a:spcBef>
                <a:spcPts val="100"/>
              </a:spcBef>
              <a:buFont typeface="+mj-lt"/>
              <a:buAutoNum type="arabicPeriod"/>
            </a:pPr>
            <a:endParaRPr lang="en-GB" sz="500" dirty="0">
              <a:solidFill>
                <a:srgbClr val="161C19"/>
              </a:solidFill>
              <a:latin typeface="VisbyCF-Medium"/>
              <a:cs typeface="VisbyCF-Medium"/>
            </a:endParaRPr>
          </a:p>
          <a:p>
            <a:pPr marL="241300" marR="5080" indent="-228600">
              <a:lnSpc>
                <a:spcPct val="137300"/>
              </a:lnSpc>
              <a:spcBef>
                <a:spcPts val="100"/>
              </a:spcBef>
              <a:buFont typeface="+mj-lt"/>
              <a:buAutoNum type="arabicPeriod"/>
            </a:pPr>
            <a:r>
              <a:rPr lang="en-GB" sz="900" dirty="0">
                <a:solidFill>
                  <a:srgbClr val="161C19"/>
                </a:solidFill>
                <a:latin typeface="VisbyCF-Medium"/>
                <a:cs typeface="VisbyCF-Medium"/>
              </a:rPr>
              <a:t>Invest in a dedicated branding and marketing of Kidwelly to counter the effects of Covid-19 ,  to promote  the towns strength as a heritage destination and to encourage higher quality and value activities</a:t>
            </a:r>
          </a:p>
          <a:p>
            <a:pPr marL="241300" marR="5080" indent="-228600">
              <a:lnSpc>
                <a:spcPct val="137300"/>
              </a:lnSpc>
              <a:spcBef>
                <a:spcPts val="100"/>
              </a:spcBef>
              <a:buFont typeface="+mj-lt"/>
              <a:buAutoNum type="arabicPeriod"/>
            </a:pPr>
            <a:endParaRPr lang="en-GB" sz="500" dirty="0">
              <a:solidFill>
                <a:srgbClr val="161C19"/>
              </a:solidFill>
              <a:latin typeface="VisbyCF-Medium"/>
              <a:cs typeface="VisbyCF-Medium"/>
            </a:endParaRPr>
          </a:p>
          <a:p>
            <a:pPr marL="241300" marR="5080" indent="-228600">
              <a:lnSpc>
                <a:spcPct val="137300"/>
              </a:lnSpc>
              <a:spcBef>
                <a:spcPts val="100"/>
              </a:spcBef>
              <a:buFont typeface="+mj-lt"/>
              <a:buAutoNum type="arabicPeriod"/>
            </a:pPr>
            <a:r>
              <a:rPr lang="en-GB" sz="900" dirty="0">
                <a:solidFill>
                  <a:srgbClr val="161C19"/>
                </a:solidFill>
                <a:latin typeface="VisbyCF-Medium"/>
                <a:cs typeface="VisbyCF-Medium"/>
              </a:rPr>
              <a:t>Support investment in a Smart Town initiative that equips the town with digital infrastructure  whilst encouraging the use of digital technology to manage the visitor economy, deliver services and support local businesses.</a:t>
            </a:r>
          </a:p>
        </p:txBody>
      </p:sp>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10</a:t>
            </a:fld>
            <a:r>
              <a:rPr spc="-6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E391026D-4560-034D-B196-548F59A33034}"/>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2" name="object 2"/>
          <p:cNvSpPr txBox="1"/>
          <p:nvPr/>
        </p:nvSpPr>
        <p:spPr>
          <a:xfrm>
            <a:off x="743299" y="2524246"/>
            <a:ext cx="6144035" cy="1250342"/>
          </a:xfrm>
          <a:prstGeom prst="rect">
            <a:avLst/>
          </a:prstGeom>
        </p:spPr>
        <p:txBody>
          <a:bodyPr vert="horz" wrap="square" lIns="0" tIns="400050" rIns="0" bIns="0" rtlCol="0">
            <a:spAutoFit/>
          </a:bodyPr>
          <a:lstStyle/>
          <a:p>
            <a:pPr marL="12700">
              <a:lnSpc>
                <a:spcPct val="100000"/>
              </a:lnSpc>
              <a:spcBef>
                <a:spcPts val="3150"/>
              </a:spcBef>
            </a:pPr>
            <a:r>
              <a:rPr lang="en-GB" sz="5500" spc="-55" dirty="0">
                <a:solidFill>
                  <a:srgbClr val="161C19"/>
                </a:solidFill>
                <a:latin typeface="VisbyCF-Medium"/>
                <a:cs typeface="VisbyCF-Medium"/>
              </a:rPr>
              <a:t>6 – Priority actions</a:t>
            </a:r>
            <a:endParaRPr sz="5500" dirty="0">
              <a:latin typeface="VisbyCF-Medium"/>
              <a:cs typeface="VisbyCF-Medium"/>
            </a:endParaRPr>
          </a:p>
        </p:txBody>
      </p:sp>
      <p:sp>
        <p:nvSpPr>
          <p:cNvPr id="8" name="object 8"/>
          <p:cNvSpPr txBox="1"/>
          <p:nvPr/>
        </p:nvSpPr>
        <p:spPr>
          <a:xfrm>
            <a:off x="757897" y="4197498"/>
            <a:ext cx="6129437" cy="948721"/>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The plan for Kidwelly includes both physical and non-physical projects. This section outlines the priority actions drawn from the vision and objectives. These projects will be reliant on capital and revenue funds and partnership working across multiple agencies and groups.  However, recent funding successes with the award of Coastal Communities Funding for Kidwelly, the support already ringfenced through the Ten Towns Initiative and ongoing feasibility studies means there will be potential for the delivery of many of the actions set out in this plan. </a:t>
            </a:r>
          </a:p>
        </p:txBody>
      </p:sp>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7" name="object 27"/>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11</a:t>
            </a:fld>
            <a:r>
              <a:rPr spc="-60" dirty="0"/>
              <a:t> </a:t>
            </a:r>
          </a:p>
        </p:txBody>
      </p:sp>
    </p:spTree>
    <p:extLst>
      <p:ext uri="{BB962C8B-B14F-4D97-AF65-F5344CB8AC3E}">
        <p14:creationId xmlns:p14="http://schemas.microsoft.com/office/powerpoint/2010/main" val="1511425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96DB6DA1-5EAE-4040-8BBA-A8698D85DBB1}"/>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12" name="Rectangle 11">
            <a:extLst>
              <a:ext uri="{FF2B5EF4-FFF2-40B4-BE49-F238E27FC236}">
                <a16:creationId xmlns:a16="http://schemas.microsoft.com/office/drawing/2014/main" id="{7EC3C68C-183F-E943-BD79-B130D8F42E1C}"/>
              </a:ext>
            </a:extLst>
          </p:cNvPr>
          <p:cNvSpPr/>
          <p:nvPr/>
        </p:nvSpPr>
        <p:spPr>
          <a:xfrm>
            <a:off x="754684" y="1160123"/>
            <a:ext cx="2337767" cy="328294"/>
          </a:xfrm>
          <a:prstGeom prst="rect">
            <a:avLst/>
          </a:prstGeom>
        </p:spPr>
        <p:txBody>
          <a:bodyPr wrap="square">
            <a:spAutoFit/>
          </a:bodyPr>
          <a:lstStyle/>
          <a:p>
            <a:pPr marL="12700" marR="193675">
              <a:lnSpc>
                <a:spcPct val="137300"/>
              </a:lnSpc>
              <a:spcBef>
                <a:spcPts val="100"/>
              </a:spcBef>
            </a:pPr>
            <a:r>
              <a:rPr lang="en-GB" sz="1200" b="1" dirty="0">
                <a:solidFill>
                  <a:srgbClr val="161C19"/>
                </a:solidFill>
                <a:latin typeface="VisbyCF-Medium"/>
                <a:cs typeface="VisbyCF-Medium"/>
              </a:rPr>
              <a:t>Figure 6 Priority projects</a:t>
            </a:r>
            <a:endParaRPr lang="en-GB" sz="1200" dirty="0">
              <a:solidFill>
                <a:srgbClr val="161C19"/>
              </a:solidFill>
              <a:latin typeface="VisbyCF-Medium"/>
              <a:cs typeface="VisbyCF-Medium"/>
            </a:endParaRPr>
          </a:p>
        </p:txBody>
      </p:sp>
      <p:pic>
        <p:nvPicPr>
          <p:cNvPr id="4" name="Picture 3" descr="Diagram outlining the locations of the priority projects in Kidwelly">
            <a:extLst>
              <a:ext uri="{FF2B5EF4-FFF2-40B4-BE49-F238E27FC236}">
                <a16:creationId xmlns:a16="http://schemas.microsoft.com/office/drawing/2014/main" id="{12E1637F-B4C9-FB49-9206-EEDF7C02C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 y="1488416"/>
            <a:ext cx="7010399" cy="6622165"/>
          </a:xfrm>
          <a:prstGeom prst="rect">
            <a:avLst/>
          </a:prstGeom>
        </p:spPr>
      </p:pic>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7" name="object 27"/>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12</a:t>
            </a:fld>
            <a:r>
              <a:rPr spc="-60" dirty="0"/>
              <a:t> </a:t>
            </a:r>
          </a:p>
        </p:txBody>
      </p:sp>
    </p:spTree>
    <p:extLst>
      <p:ext uri="{BB962C8B-B14F-4D97-AF65-F5344CB8AC3E}">
        <p14:creationId xmlns:p14="http://schemas.microsoft.com/office/powerpoint/2010/main" val="2613558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0CA1FB2E-2125-5744-8826-0EBC68E7E65A}"/>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7" name="object 7"/>
          <p:cNvSpPr txBox="1"/>
          <p:nvPr/>
        </p:nvSpPr>
        <p:spPr>
          <a:xfrm>
            <a:off x="764976" y="1585452"/>
            <a:ext cx="2794000" cy="7105663"/>
          </a:xfrm>
          <a:prstGeom prst="rect">
            <a:avLst/>
          </a:prstGeom>
        </p:spPr>
        <p:txBody>
          <a:bodyPr vert="horz" wrap="square" lIns="0" tIns="12700" rIns="0" bIns="0" rtlCol="0">
            <a:spAutoFit/>
          </a:bodyPr>
          <a:lstStyle/>
          <a:p>
            <a:pPr marL="12700" marR="193675">
              <a:lnSpc>
                <a:spcPct val="137300"/>
              </a:lnSpc>
              <a:spcBef>
                <a:spcPts val="100"/>
              </a:spcBef>
            </a:pPr>
            <a:r>
              <a:rPr lang="en-GB" sz="3000" dirty="0">
                <a:solidFill>
                  <a:srgbClr val="161C19"/>
                </a:solidFill>
                <a:latin typeface="VisbyCF-Medium"/>
                <a:cs typeface="VisbyCF-Medium"/>
              </a:rPr>
              <a:t>A) Create a more attractive and thriving town centre</a:t>
            </a:r>
          </a:p>
          <a:p>
            <a:pPr marL="12700" marR="193675">
              <a:lnSpc>
                <a:spcPct val="137300"/>
              </a:lnSpc>
              <a:spcBef>
                <a:spcPts val="100"/>
              </a:spcBef>
            </a:pPr>
            <a:endParaRPr lang="en-GB" sz="2500" dirty="0">
              <a:solidFill>
                <a:srgbClr val="161C19"/>
              </a:solidFill>
              <a:latin typeface="VisbyCF-Medium"/>
              <a:cs typeface="VisbyCF-Medium"/>
            </a:endParaRPr>
          </a:p>
          <a:p>
            <a:pPr marL="12700" marR="193675">
              <a:lnSpc>
                <a:spcPct val="137300"/>
              </a:lnSpc>
              <a:spcBef>
                <a:spcPts val="100"/>
              </a:spcBef>
            </a:pPr>
            <a:r>
              <a:rPr lang="en-GB" sz="1200" b="1" dirty="0">
                <a:solidFill>
                  <a:srgbClr val="161C19"/>
                </a:solidFill>
                <a:latin typeface="VisbyCF-Medium"/>
                <a:cs typeface="VisbyCF-Medium"/>
              </a:rPr>
              <a:t>A1) - Castle to Bridge Street environment</a:t>
            </a:r>
          </a:p>
          <a:p>
            <a:pPr marL="12700" marR="193675">
              <a:lnSpc>
                <a:spcPct val="137300"/>
              </a:lnSpc>
              <a:spcBef>
                <a:spcPts val="100"/>
              </a:spcBef>
            </a:pPr>
            <a:r>
              <a:rPr lang="en-GB" sz="900" dirty="0">
                <a:solidFill>
                  <a:srgbClr val="161C19"/>
                </a:solidFill>
                <a:latin typeface="VisbyCF-Medium"/>
                <a:cs typeface="VisbyCF-Medium"/>
              </a:rPr>
              <a:t>The redesign of the existing public space and street environment would help to create an attractive, inviting, integrated and safe connection between the Castle, the town centre and beyond. A design study should explore options to widen pavements and create shared spaces, improve crossing points, enhance legibility, manage the flow of traffic, and improve the overall appearance.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This would enhance the setting of the businesses and attractions located along Bridge Street to improve walking and cycling links and circulation that encourage visitor movement through the town centre. </a:t>
            </a:r>
          </a:p>
        </p:txBody>
      </p:sp>
      <p:pic>
        <p:nvPicPr>
          <p:cNvPr id="12" name="Picture 11" descr="A picture of the roads in Kidwelly town centre">
            <a:extLst>
              <a:ext uri="{FF2B5EF4-FFF2-40B4-BE49-F238E27FC236}">
                <a16:creationId xmlns:a16="http://schemas.microsoft.com/office/drawing/2014/main" id="{A3DA6E1C-EF6C-AB40-B1F9-F012D08FB6A6}"/>
              </a:ext>
            </a:extLst>
          </p:cNvPr>
          <p:cNvPicPr/>
          <p:nvPr/>
        </p:nvPicPr>
        <p:blipFill>
          <a:blip r:embed="rId2">
            <a:extLst>
              <a:ext uri="{28A0092B-C50C-407E-A947-70E740481C1C}">
                <a14:useLocalDpi xmlns:a14="http://schemas.microsoft.com/office/drawing/2010/main" val="0"/>
              </a:ext>
            </a:extLst>
          </a:blip>
          <a:stretch>
            <a:fillRect/>
          </a:stretch>
        </p:blipFill>
        <p:spPr>
          <a:xfrm>
            <a:off x="3677180" y="1679837"/>
            <a:ext cx="3544841" cy="4019243"/>
          </a:xfrm>
          <a:prstGeom prst="rect">
            <a:avLst/>
          </a:prstGeom>
        </p:spPr>
      </p:pic>
      <p:sp>
        <p:nvSpPr>
          <p:cNvPr id="10" name="object 10"/>
          <p:cNvSpPr txBox="1"/>
          <p:nvPr/>
        </p:nvSpPr>
        <p:spPr>
          <a:xfrm>
            <a:off x="3814809" y="6004373"/>
            <a:ext cx="2976715" cy="2681953"/>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It would also ensure the town centre functions more effectively as a whole and support the Wales Coast Path and National Cycle Route that passes along this route.</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 Improvements would help counter the long-term decline in the range and quality of town centre shops and services as well as encourage existing businesses to invest and create opportunities for new businesses to open.  Grant support for businesses to invest in their own premises (particularly shop fronts and front elevations) in line with the public realm improvements should also be considered.</a:t>
            </a:r>
          </a:p>
        </p:txBody>
      </p:sp>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13</a:t>
            </a:fld>
            <a:r>
              <a:rPr spc="-60" dirty="0"/>
              <a:t> </a:t>
            </a:r>
          </a:p>
        </p:txBody>
      </p:sp>
    </p:spTree>
    <p:extLst>
      <p:ext uri="{BB962C8B-B14F-4D97-AF65-F5344CB8AC3E}">
        <p14:creationId xmlns:p14="http://schemas.microsoft.com/office/powerpoint/2010/main" val="779513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6EE6DBCF-970D-A04E-A932-812D1DBDF7DC}"/>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7" name="object 7"/>
          <p:cNvSpPr txBox="1"/>
          <p:nvPr/>
        </p:nvSpPr>
        <p:spPr>
          <a:xfrm>
            <a:off x="764976" y="1585452"/>
            <a:ext cx="2794000" cy="4470198"/>
          </a:xfrm>
          <a:prstGeom prst="rect">
            <a:avLst/>
          </a:prstGeom>
        </p:spPr>
        <p:txBody>
          <a:bodyPr vert="horz" wrap="square" lIns="0" tIns="12700" rIns="0" bIns="0" rtlCol="0">
            <a:spAutoFit/>
          </a:bodyPr>
          <a:lstStyle/>
          <a:p>
            <a:pPr marL="12700" marR="193675">
              <a:lnSpc>
                <a:spcPct val="137300"/>
              </a:lnSpc>
              <a:spcBef>
                <a:spcPts val="100"/>
              </a:spcBef>
            </a:pPr>
            <a:r>
              <a:rPr lang="en-GB" sz="1200" b="1" dirty="0">
                <a:solidFill>
                  <a:srgbClr val="161C19"/>
                </a:solidFill>
                <a:latin typeface="VisbyCF-Medium"/>
                <a:cs typeface="VisbyCF-Medium"/>
              </a:rPr>
              <a:t>A2) – The Square</a:t>
            </a:r>
          </a:p>
          <a:p>
            <a:pPr marL="12700" marR="193675">
              <a:lnSpc>
                <a:spcPct val="137300"/>
              </a:lnSpc>
              <a:spcBef>
                <a:spcPts val="100"/>
              </a:spcBef>
            </a:pPr>
            <a:r>
              <a:rPr lang="en-GB" sz="900" dirty="0">
                <a:solidFill>
                  <a:srgbClr val="161C19"/>
                </a:solidFill>
                <a:latin typeface="VisbyCF-Medium"/>
                <a:cs typeface="VisbyCF-Medium"/>
              </a:rPr>
              <a:t>Prepare options for the re-design of the existing public space to create a significantly enhanced ‘market square’. This reimagined space should function as a focus for the town’s civic activities, informal leisure, business uses and improved location for the growing outdoor market.</a:t>
            </a:r>
          </a:p>
          <a:p>
            <a:pPr marL="12700" marR="193675">
              <a:lnSpc>
                <a:spcPct val="137300"/>
              </a:lnSpc>
              <a:spcBef>
                <a:spcPts val="100"/>
              </a:spcBef>
            </a:pPr>
            <a:endParaRPr lang="en-GB" sz="4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However, the space is hindered by its layout and other features including the extent of road carriageway space. Improvements include decluttering the space, relocating the bus stop, and repositioning street furniture to open up the existing space. </a:t>
            </a:r>
          </a:p>
          <a:p>
            <a:pPr marL="12700" marR="193675">
              <a:lnSpc>
                <a:spcPct val="137300"/>
              </a:lnSpc>
              <a:spcBef>
                <a:spcPts val="100"/>
              </a:spcBef>
            </a:pPr>
            <a:endParaRPr lang="en-GB" sz="4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Through reviewing this space, the feasibility of a temporary closure of the road to through traffic on market days should also be explored. Previous studies (</a:t>
            </a:r>
            <a:r>
              <a:rPr lang="en-GB" sz="900" dirty="0" err="1">
                <a:solidFill>
                  <a:srgbClr val="161C19"/>
                </a:solidFill>
                <a:latin typeface="VisbyCF-Medium"/>
                <a:cs typeface="VisbyCF-Medium"/>
              </a:rPr>
              <a:t>Mackley</a:t>
            </a:r>
            <a:r>
              <a:rPr lang="en-GB" sz="900" dirty="0">
                <a:solidFill>
                  <a:srgbClr val="161C19"/>
                </a:solidFill>
                <a:latin typeface="VisbyCF-Medium"/>
                <a:cs typeface="VisbyCF-Medium"/>
              </a:rPr>
              <a:t> Davies 2004) provide a useful starting point for the reimagining the Square but need to be reconsidered in light of the current requirements of improving this space and opening up pedestrian circulation as well as creating space for the market stalls.</a:t>
            </a:r>
          </a:p>
        </p:txBody>
      </p:sp>
      <p:pic>
        <p:nvPicPr>
          <p:cNvPr id="15" name="Picture 14" descr="A picture of the former Town Hall in Kidwelly">
            <a:extLst>
              <a:ext uri="{FF2B5EF4-FFF2-40B4-BE49-F238E27FC236}">
                <a16:creationId xmlns:a16="http://schemas.microsoft.com/office/drawing/2014/main" id="{9BE5B7A4-DB0B-B346-8ABE-A787F33454AF}"/>
              </a:ext>
            </a:extLst>
          </p:cNvPr>
          <p:cNvPicPr/>
          <p:nvPr/>
        </p:nvPicPr>
        <p:blipFill>
          <a:blip r:embed="rId2">
            <a:extLst>
              <a:ext uri="{28A0092B-C50C-407E-A947-70E740481C1C}">
                <a14:useLocalDpi xmlns:a14="http://schemas.microsoft.com/office/drawing/2010/main" val="0"/>
              </a:ext>
            </a:extLst>
          </a:blip>
          <a:stretch>
            <a:fillRect/>
          </a:stretch>
        </p:blipFill>
        <p:spPr>
          <a:xfrm>
            <a:off x="229449" y="6193641"/>
            <a:ext cx="3416827" cy="2681930"/>
          </a:xfrm>
          <a:prstGeom prst="rect">
            <a:avLst/>
          </a:prstGeom>
        </p:spPr>
      </p:pic>
      <p:pic>
        <p:nvPicPr>
          <p:cNvPr id="11" name="Picture 10" descr="A picture of Kidwelly town square">
            <a:extLst>
              <a:ext uri="{FF2B5EF4-FFF2-40B4-BE49-F238E27FC236}">
                <a16:creationId xmlns:a16="http://schemas.microsoft.com/office/drawing/2014/main" id="{ECBA04E9-7497-434A-BB03-876EE54BC6DB}"/>
              </a:ext>
            </a:extLst>
          </p:cNvPr>
          <p:cNvPicPr/>
          <p:nvPr/>
        </p:nvPicPr>
        <p:blipFill rotWithShape="1">
          <a:blip r:embed="rId3">
            <a:extLst>
              <a:ext uri="{28A0092B-C50C-407E-A947-70E740481C1C}">
                <a14:useLocalDpi xmlns:a14="http://schemas.microsoft.com/office/drawing/2010/main" val="0"/>
              </a:ext>
            </a:extLst>
          </a:blip>
          <a:srcRect t="7708" r="4992"/>
          <a:stretch/>
        </p:blipFill>
        <p:spPr bwMode="auto">
          <a:xfrm>
            <a:off x="3613677" y="1480701"/>
            <a:ext cx="3745973" cy="2681930"/>
          </a:xfrm>
          <a:prstGeom prst="rect">
            <a:avLst/>
          </a:prstGeom>
          <a:ln>
            <a:noFill/>
          </a:ln>
          <a:extLst>
            <a:ext uri="{53640926-AAD7-44D8-BBD7-CCE9431645EC}">
              <a14:shadowObscured xmlns:a14="http://schemas.microsoft.com/office/drawing/2010/main"/>
            </a:ext>
          </a:extLst>
        </p:spPr>
      </p:pic>
      <p:sp>
        <p:nvSpPr>
          <p:cNvPr id="14" name="object 7">
            <a:extLst>
              <a:ext uri="{FF2B5EF4-FFF2-40B4-BE49-F238E27FC236}">
                <a16:creationId xmlns:a16="http://schemas.microsoft.com/office/drawing/2014/main" id="{E3837ACB-E195-414F-B06F-5B2827259729}"/>
              </a:ext>
            </a:extLst>
          </p:cNvPr>
          <p:cNvSpPr txBox="1"/>
          <p:nvPr/>
        </p:nvSpPr>
        <p:spPr>
          <a:xfrm>
            <a:off x="3910225" y="4416453"/>
            <a:ext cx="2991318" cy="4470198"/>
          </a:xfrm>
          <a:prstGeom prst="rect">
            <a:avLst/>
          </a:prstGeom>
        </p:spPr>
        <p:txBody>
          <a:bodyPr vert="horz" wrap="square" lIns="0" tIns="12700" rIns="0" bIns="0" rtlCol="0">
            <a:spAutoFit/>
          </a:bodyPr>
          <a:lstStyle/>
          <a:p>
            <a:pPr marL="12700" marR="193675">
              <a:lnSpc>
                <a:spcPct val="137300"/>
              </a:lnSpc>
              <a:spcBef>
                <a:spcPts val="100"/>
              </a:spcBef>
            </a:pPr>
            <a:r>
              <a:rPr lang="en-GB" sz="1200" b="1" dirty="0">
                <a:solidFill>
                  <a:srgbClr val="161C19"/>
                </a:solidFill>
                <a:latin typeface="VisbyCF-Medium"/>
                <a:cs typeface="VisbyCF-Medium"/>
              </a:rPr>
              <a:t>A3) – Former Town Hall</a:t>
            </a:r>
          </a:p>
          <a:p>
            <a:pPr marL="12700" marR="193675">
              <a:lnSpc>
                <a:spcPct val="137300"/>
              </a:lnSpc>
              <a:spcBef>
                <a:spcPts val="100"/>
              </a:spcBef>
            </a:pPr>
            <a:r>
              <a:rPr lang="en-GB" sz="900" dirty="0">
                <a:solidFill>
                  <a:srgbClr val="161C19"/>
                </a:solidFill>
                <a:latin typeface="VisbyCF-Medium"/>
                <a:cs typeface="VisbyCF-Medium"/>
              </a:rPr>
              <a:t>The former town hall has stood empty for several years and is a highly prominent historic listed building that influences the setting and perception of the town centre.  Owned by Carmarthenshire County Council, the property is for sale and several private investors have shown interest although the cost of restoring the listed building is likely to be a barrier to its redevelopment.</a:t>
            </a:r>
          </a:p>
          <a:p>
            <a:pPr marL="12700" marR="193675">
              <a:lnSpc>
                <a:spcPct val="137300"/>
              </a:lnSpc>
              <a:spcBef>
                <a:spcPts val="100"/>
              </a:spcBef>
            </a:pPr>
            <a:endParaRPr lang="en-GB" sz="4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 building is ideally placed to be used to create an additional destination and increase footfall in the town centre through imaginative reuse of an impressive and historic landmark building. The role of the local authority will be key to help kick-start improvements either through light touch adaptive reuse, or more substantial redevelopment.  </a:t>
            </a:r>
          </a:p>
          <a:p>
            <a:pPr marL="12700" marR="193675">
              <a:lnSpc>
                <a:spcPct val="137300"/>
              </a:lnSpc>
              <a:spcBef>
                <a:spcPts val="100"/>
              </a:spcBef>
            </a:pPr>
            <a:endParaRPr lang="en-GB" sz="4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An options appraisal study to explore the reuse should be undertaken and could consider a range of levels of intervention including commercial use; employment workspace; creative attractions such as indoor adventure play, climbing walls etc.; tourist information, community and events space.</a:t>
            </a:r>
          </a:p>
        </p:txBody>
      </p:sp>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14</a:t>
            </a:fld>
            <a:r>
              <a:rPr spc="-60" dirty="0"/>
              <a:t> </a:t>
            </a:r>
          </a:p>
        </p:txBody>
      </p:sp>
    </p:spTree>
    <p:extLst>
      <p:ext uri="{BB962C8B-B14F-4D97-AF65-F5344CB8AC3E}">
        <p14:creationId xmlns:p14="http://schemas.microsoft.com/office/powerpoint/2010/main" val="250692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532721F4-AB90-024B-9FF0-1BAF9C772185}"/>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7" name="object 7"/>
          <p:cNvSpPr txBox="1"/>
          <p:nvPr/>
        </p:nvSpPr>
        <p:spPr>
          <a:xfrm>
            <a:off x="764976" y="1585452"/>
            <a:ext cx="2794000" cy="6009146"/>
          </a:xfrm>
          <a:prstGeom prst="rect">
            <a:avLst/>
          </a:prstGeom>
        </p:spPr>
        <p:txBody>
          <a:bodyPr vert="horz" wrap="square" lIns="0" tIns="12700" rIns="0" bIns="0" rtlCol="0">
            <a:spAutoFit/>
          </a:bodyPr>
          <a:lstStyle/>
          <a:p>
            <a:pPr marL="12700" marR="193675">
              <a:lnSpc>
                <a:spcPct val="137300"/>
              </a:lnSpc>
              <a:spcBef>
                <a:spcPts val="100"/>
              </a:spcBef>
            </a:pPr>
            <a:r>
              <a:rPr lang="en-GB" sz="1200" b="1" dirty="0">
                <a:solidFill>
                  <a:srgbClr val="161C19"/>
                </a:solidFill>
                <a:latin typeface="VisbyCF-Medium"/>
                <a:cs typeface="VisbyCF-Medium"/>
              </a:rPr>
              <a:t>A4) – SMART Town</a:t>
            </a:r>
          </a:p>
          <a:p>
            <a:pPr marL="12700" marR="193675">
              <a:lnSpc>
                <a:spcPct val="137300"/>
              </a:lnSpc>
              <a:spcBef>
                <a:spcPts val="100"/>
              </a:spcBef>
            </a:pPr>
            <a:r>
              <a:rPr lang="en-GB" sz="900" dirty="0">
                <a:solidFill>
                  <a:srgbClr val="161C19"/>
                </a:solidFill>
                <a:latin typeface="VisbyCF-Medium"/>
                <a:cs typeface="VisbyCF-Medium"/>
              </a:rPr>
              <a:t>Kidwelly has an opportunity to become a SMART town that collects data through electronic methods and sensors to gain insights on how people use the town and to support its economic development. Many different types of data can be collected by a SMART town network, such as footfall and dwell time or the number of new visitors to the town and the origin of their journey.</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 data collected through a smart town network is often provided to local businesses free of charge in a visual and accessible manner. Cardigan is an exemplar town with a smart town network up and running, where business owners regularly receive data collected (including footfall, dwell time and the number of new visitors to the town) as well as any key trends identified.</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A smart town network would allow businesses, the Town Council, and local organisations to gain detailed insights on how people are using the town and what it means for their business. Using this data can inform staffing and hiring decisions, increase the impact of promotions as well as help to identify new markets and capture customer spend. This could provide a significant boost, potentially driving more footfall and spend as well as forming part of package that also attracts new businesses to set up in the town.</a:t>
            </a:r>
          </a:p>
        </p:txBody>
      </p:sp>
      <p:sp>
        <p:nvSpPr>
          <p:cNvPr id="14" name="object 7">
            <a:extLst>
              <a:ext uri="{FF2B5EF4-FFF2-40B4-BE49-F238E27FC236}">
                <a16:creationId xmlns:a16="http://schemas.microsoft.com/office/drawing/2014/main" id="{E3837ACB-E195-414F-B06F-5B2827259729}"/>
              </a:ext>
            </a:extLst>
          </p:cNvPr>
          <p:cNvSpPr txBox="1"/>
          <p:nvPr/>
        </p:nvSpPr>
        <p:spPr>
          <a:xfrm>
            <a:off x="779806" y="7748198"/>
            <a:ext cx="2794000" cy="1138453"/>
          </a:xfrm>
          <a:prstGeom prst="rect">
            <a:avLst/>
          </a:prstGeom>
        </p:spPr>
        <p:txBody>
          <a:bodyPr vert="horz" wrap="square" lIns="0" tIns="12700" rIns="0" bIns="0" rtlCol="0">
            <a:spAutoFit/>
          </a:bodyPr>
          <a:lstStyle/>
          <a:p>
            <a:pPr marL="12700" marR="193675" lvl="0">
              <a:lnSpc>
                <a:spcPct val="137300"/>
              </a:lnSpc>
              <a:spcBef>
                <a:spcPts val="100"/>
              </a:spcBef>
            </a:pPr>
            <a:r>
              <a:rPr lang="en-GB" sz="900" dirty="0">
                <a:solidFill>
                  <a:srgbClr val="161C19"/>
                </a:solidFill>
                <a:latin typeface="VisbyCF-Medium"/>
                <a:cs typeface="VisbyCF-Medium"/>
              </a:rPr>
              <a:t>There are already proposals to prepare a digital action plan for Kidwelly through a SMART town imitative led by Carmarthenshire County Council’s Digital Connectivity Officer and the proposals set out in this plan should inform this work.</a:t>
            </a:r>
          </a:p>
        </p:txBody>
      </p:sp>
      <p:pic>
        <p:nvPicPr>
          <p:cNvPr id="2050" name="Picture 2" descr="Smart Towns — Enterprise Hub">
            <a:extLst>
              <a:ext uri="{FF2B5EF4-FFF2-40B4-BE49-F238E27FC236}">
                <a16:creationId xmlns:a16="http://schemas.microsoft.com/office/drawing/2014/main" id="{7538B5A6-08B7-5A44-B0A5-1E8EE09576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70"/>
          <a:stretch/>
        </p:blipFill>
        <p:spPr bwMode="auto">
          <a:xfrm>
            <a:off x="3550365" y="4404506"/>
            <a:ext cx="3957543" cy="188438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15</a:t>
            </a:fld>
            <a:r>
              <a:rPr spc="-60" dirty="0"/>
              <a:t> </a:t>
            </a:r>
          </a:p>
        </p:txBody>
      </p:sp>
    </p:spTree>
    <p:extLst>
      <p:ext uri="{BB962C8B-B14F-4D97-AF65-F5344CB8AC3E}">
        <p14:creationId xmlns:p14="http://schemas.microsoft.com/office/powerpoint/2010/main" val="2284236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2252FA4B-39D4-AC48-9B87-5BC668B886B3}"/>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7" name="object 7"/>
          <p:cNvSpPr txBox="1"/>
          <p:nvPr/>
        </p:nvSpPr>
        <p:spPr>
          <a:xfrm>
            <a:off x="764976" y="1585452"/>
            <a:ext cx="2794000" cy="7295395"/>
          </a:xfrm>
          <a:prstGeom prst="rect">
            <a:avLst/>
          </a:prstGeom>
        </p:spPr>
        <p:txBody>
          <a:bodyPr vert="horz" wrap="square" lIns="0" tIns="12700" rIns="0" bIns="0" rtlCol="0">
            <a:spAutoFit/>
          </a:bodyPr>
          <a:lstStyle/>
          <a:p>
            <a:pPr marL="12700" marR="193675">
              <a:lnSpc>
                <a:spcPct val="137300"/>
              </a:lnSpc>
              <a:spcBef>
                <a:spcPts val="100"/>
              </a:spcBef>
            </a:pPr>
            <a:r>
              <a:rPr lang="en-GB" sz="3000" dirty="0">
                <a:solidFill>
                  <a:srgbClr val="161C19"/>
                </a:solidFill>
                <a:latin typeface="VisbyCF-Medium"/>
                <a:cs typeface="VisbyCF-Medium"/>
              </a:rPr>
              <a:t>B) Growing </a:t>
            </a:r>
            <a:r>
              <a:rPr lang="en-GB" sz="3000" dirty="0" err="1">
                <a:solidFill>
                  <a:srgbClr val="161C19"/>
                </a:solidFill>
                <a:latin typeface="VisbyCF-Medium"/>
                <a:cs typeface="VisbyCF-Medium"/>
              </a:rPr>
              <a:t>Kidwelly’s</a:t>
            </a:r>
            <a:r>
              <a:rPr lang="en-GB" sz="3000" dirty="0">
                <a:solidFill>
                  <a:srgbClr val="161C19"/>
                </a:solidFill>
                <a:latin typeface="VisbyCF-Medium"/>
                <a:cs typeface="VisbyCF-Medium"/>
              </a:rPr>
              <a:t> profile and the attraction of the visitor economy</a:t>
            </a:r>
          </a:p>
          <a:p>
            <a:pPr marL="12700" marR="193675">
              <a:lnSpc>
                <a:spcPct val="137300"/>
              </a:lnSpc>
              <a:spcBef>
                <a:spcPts val="100"/>
              </a:spcBef>
            </a:pPr>
            <a:endParaRPr lang="en-GB" sz="2500" dirty="0">
              <a:solidFill>
                <a:srgbClr val="161C19"/>
              </a:solidFill>
              <a:latin typeface="VisbyCF-Medium"/>
              <a:cs typeface="VisbyCF-Medium"/>
            </a:endParaRPr>
          </a:p>
          <a:p>
            <a:pPr marL="12700" marR="193675">
              <a:lnSpc>
                <a:spcPct val="137300"/>
              </a:lnSpc>
              <a:spcBef>
                <a:spcPts val="100"/>
              </a:spcBef>
            </a:pPr>
            <a:r>
              <a:rPr lang="en-GB" sz="1200" b="1" dirty="0">
                <a:solidFill>
                  <a:srgbClr val="161C19"/>
                </a:solidFill>
                <a:latin typeface="VisbyCF-Medium"/>
                <a:cs typeface="VisbyCF-Medium"/>
              </a:rPr>
              <a:t>B1) 15-minute heritage</a:t>
            </a:r>
          </a:p>
          <a:p>
            <a:pPr marL="12700" marR="193675">
              <a:lnSpc>
                <a:spcPct val="137300"/>
              </a:lnSpc>
              <a:spcBef>
                <a:spcPts val="100"/>
              </a:spcBef>
            </a:pPr>
            <a:r>
              <a:rPr lang="en-GB" sz="900" dirty="0">
                <a:solidFill>
                  <a:srgbClr val="161C19"/>
                </a:solidFill>
                <a:latin typeface="VisbyCF-Medium"/>
                <a:cs typeface="VisbyCF-Medium"/>
              </a:rPr>
              <a:t>15-minute heritage is an initiative that promotes the idea of easily connecting the local history of an area to develop interconnected and accessible experiences of local historic buildings, monuments, and landscapes. The message is easy for visitors to understand and is currently being promoted by </a:t>
            </a:r>
            <a:r>
              <a:rPr lang="en-GB" sz="900" dirty="0" err="1">
                <a:solidFill>
                  <a:srgbClr val="161C19"/>
                </a:solidFill>
                <a:latin typeface="VisbyCF-Medium"/>
                <a:cs typeface="VisbyCF-Medium"/>
              </a:rPr>
              <a:t>Cadw</a:t>
            </a:r>
            <a:r>
              <a:rPr lang="en-GB" sz="900" dirty="0">
                <a:solidFill>
                  <a:srgbClr val="161C19"/>
                </a:solidFill>
                <a:latin typeface="VisbyCF-Medium"/>
                <a:cs typeface="VisbyCF-Medium"/>
              </a:rPr>
              <a:t> as a way of highlighting the importance and abundance of heritage close to town centres.</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Kidwelly is well-suited to adopting the 15-minutre heritage approach to improve the visitor awareness and package the existing attractions within easy walking distance of the town centre</a:t>
            </a:r>
          </a:p>
        </p:txBody>
      </p:sp>
      <p:sp>
        <p:nvSpPr>
          <p:cNvPr id="11" name="Rectangle 10">
            <a:extLst>
              <a:ext uri="{FF2B5EF4-FFF2-40B4-BE49-F238E27FC236}">
                <a16:creationId xmlns:a16="http://schemas.microsoft.com/office/drawing/2014/main" id="{F2162025-D109-6243-BD60-3D5CEA17CAA4}"/>
              </a:ext>
            </a:extLst>
          </p:cNvPr>
          <p:cNvSpPr/>
          <p:nvPr/>
        </p:nvSpPr>
        <p:spPr>
          <a:xfrm>
            <a:off x="3333636" y="1983700"/>
            <a:ext cx="4358155" cy="328295"/>
          </a:xfrm>
          <a:prstGeom prst="rect">
            <a:avLst/>
          </a:prstGeom>
        </p:spPr>
        <p:txBody>
          <a:bodyPr wrap="square">
            <a:spAutoFit/>
          </a:bodyPr>
          <a:lstStyle/>
          <a:p>
            <a:pPr marL="12700" marR="193675">
              <a:lnSpc>
                <a:spcPct val="137300"/>
              </a:lnSpc>
              <a:spcBef>
                <a:spcPts val="100"/>
              </a:spcBef>
            </a:pPr>
            <a:r>
              <a:rPr lang="en-GB" sz="1200" b="1" dirty="0">
                <a:solidFill>
                  <a:srgbClr val="161C19"/>
                </a:solidFill>
                <a:latin typeface="VisbyCF-Medium"/>
                <a:cs typeface="VisbyCF-Medium"/>
              </a:rPr>
              <a:t>Figure 7 – 15-minute heritage in Kidwelly</a:t>
            </a:r>
            <a:endParaRPr lang="en-GB" sz="1200" dirty="0">
              <a:solidFill>
                <a:srgbClr val="161C19"/>
              </a:solidFill>
              <a:latin typeface="VisbyCF-Medium"/>
              <a:cs typeface="VisbyCF-Medium"/>
            </a:endParaRPr>
          </a:p>
        </p:txBody>
      </p:sp>
      <p:pic>
        <p:nvPicPr>
          <p:cNvPr id="12" name="Picture 11" descr="Map outlining the 15-minute heritage in Kidwelly">
            <a:extLst>
              <a:ext uri="{FF2B5EF4-FFF2-40B4-BE49-F238E27FC236}">
                <a16:creationId xmlns:a16="http://schemas.microsoft.com/office/drawing/2014/main" id="{A3DA6E1C-EF6C-AB40-B1F9-F012D08FB6A6}"/>
              </a:ext>
            </a:extLst>
          </p:cNvPr>
          <p:cNvPicPr/>
          <p:nvPr/>
        </p:nvPicPr>
        <p:blipFill>
          <a:blip r:embed="rId2">
            <a:extLst>
              <a:ext uri="{28A0092B-C50C-407E-A947-70E740481C1C}">
                <a14:useLocalDpi xmlns:a14="http://schemas.microsoft.com/office/drawing/2010/main" val="0"/>
              </a:ext>
            </a:extLst>
          </a:blip>
          <a:srcRect/>
          <a:stretch/>
        </p:blipFill>
        <p:spPr>
          <a:xfrm>
            <a:off x="3402107" y="2307858"/>
            <a:ext cx="3981642" cy="3016422"/>
          </a:xfrm>
          <a:prstGeom prst="rect">
            <a:avLst/>
          </a:prstGeom>
        </p:spPr>
      </p:pic>
      <p:sp>
        <p:nvSpPr>
          <p:cNvPr id="10" name="object 10"/>
          <p:cNvSpPr txBox="1"/>
          <p:nvPr/>
        </p:nvSpPr>
        <p:spPr>
          <a:xfrm>
            <a:off x="3814809" y="6108700"/>
            <a:ext cx="2976715" cy="2492221"/>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Kidwelly Castle (1), St Mary’s Church (2), Town Hall (3), </a:t>
            </a:r>
            <a:r>
              <a:rPr lang="en-GB" sz="900" dirty="0" err="1">
                <a:solidFill>
                  <a:srgbClr val="161C19"/>
                </a:solidFill>
                <a:latin typeface="VisbyCF-Medium"/>
                <a:cs typeface="VisbyCF-Medium"/>
              </a:rPr>
              <a:t>Kymer’s</a:t>
            </a:r>
            <a:r>
              <a:rPr lang="en-GB" sz="900" dirty="0">
                <a:solidFill>
                  <a:srgbClr val="161C19"/>
                </a:solidFill>
                <a:latin typeface="VisbyCF-Medium"/>
                <a:cs typeface="VisbyCF-Medium"/>
              </a:rPr>
              <a:t> Canal and Quay (4). The potential of tying these assets together includes promoting those that are not often noticed by visitors such as the 19th century Slaughterhouse, canal and quay, and linking them with attractions further away at Parc y </a:t>
            </a:r>
            <a:r>
              <a:rPr lang="en-GB" sz="900" dirty="0" err="1">
                <a:solidFill>
                  <a:srgbClr val="161C19"/>
                </a:solidFill>
                <a:latin typeface="VisbyCF-Medium"/>
                <a:cs typeface="VisbyCF-Medium"/>
              </a:rPr>
              <a:t>Bocs</a:t>
            </a:r>
            <a:r>
              <a:rPr lang="en-GB" sz="900" dirty="0">
                <a:solidFill>
                  <a:srgbClr val="161C19"/>
                </a:solidFill>
                <a:latin typeface="VisbyCF-Medium"/>
                <a:cs typeface="VisbyCF-Medium"/>
              </a:rPr>
              <a:t> (6) and the Industrial Museum site (5).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 proposed Black Cat Trail (Coastal Communities Fund) is a series of commissioned cat statues placed around local landmarks and attractions and could provide a distinctive branded element for the 15-minute heritage initiative.</a:t>
            </a:r>
          </a:p>
        </p:txBody>
      </p:sp>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16</a:t>
            </a:fld>
            <a:r>
              <a:rPr spc="-60" dirty="0"/>
              <a:t> </a:t>
            </a:r>
          </a:p>
        </p:txBody>
      </p:sp>
    </p:spTree>
    <p:extLst>
      <p:ext uri="{BB962C8B-B14F-4D97-AF65-F5344CB8AC3E}">
        <p14:creationId xmlns:p14="http://schemas.microsoft.com/office/powerpoint/2010/main" val="411216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7" name="object 7"/>
          <p:cNvSpPr txBox="1"/>
          <p:nvPr/>
        </p:nvSpPr>
        <p:spPr>
          <a:xfrm>
            <a:off x="764976" y="1585452"/>
            <a:ext cx="2794000" cy="6308843"/>
          </a:xfrm>
          <a:prstGeom prst="rect">
            <a:avLst/>
          </a:prstGeom>
        </p:spPr>
        <p:txBody>
          <a:bodyPr vert="horz" wrap="square" lIns="0" tIns="12700" rIns="0" bIns="0" rtlCol="0">
            <a:spAutoFit/>
          </a:bodyPr>
          <a:lstStyle/>
          <a:p>
            <a:pPr marL="12700" marR="193675">
              <a:lnSpc>
                <a:spcPct val="137300"/>
              </a:lnSpc>
              <a:spcBef>
                <a:spcPts val="100"/>
              </a:spcBef>
            </a:pPr>
            <a:r>
              <a:rPr lang="en-GB" sz="1200" b="1" dirty="0">
                <a:solidFill>
                  <a:srgbClr val="161C19"/>
                </a:solidFill>
                <a:latin typeface="VisbyCF-Medium"/>
                <a:cs typeface="VisbyCF-Medium"/>
              </a:rPr>
              <a:t>B2) - Kidwelly Castle</a:t>
            </a:r>
          </a:p>
          <a:p>
            <a:pPr marL="12700" marR="193675">
              <a:lnSpc>
                <a:spcPct val="137300"/>
              </a:lnSpc>
              <a:spcBef>
                <a:spcPts val="100"/>
              </a:spcBef>
            </a:pPr>
            <a:r>
              <a:rPr lang="en-GB" sz="900" dirty="0">
                <a:solidFill>
                  <a:srgbClr val="161C19"/>
                </a:solidFill>
                <a:latin typeface="VisbyCF-Medium"/>
                <a:cs typeface="VisbyCF-Medium"/>
              </a:rPr>
              <a:t>Kidwelly Castle is considered a match for the greatest castles of Wales and attracts some 30,000 visitors a year. It famously appears in the very first scene of ‘Monty Python and the Holy Grail’ and is the main heritage attraction in the Gwendraeth Valley.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err="1">
                <a:solidFill>
                  <a:srgbClr val="161C19"/>
                </a:solidFill>
                <a:latin typeface="VisbyCF-Medium"/>
                <a:cs typeface="VisbyCF-Medium"/>
              </a:rPr>
              <a:t>Cadw</a:t>
            </a:r>
            <a:r>
              <a:rPr lang="en-GB" sz="900" dirty="0">
                <a:solidFill>
                  <a:srgbClr val="161C19"/>
                </a:solidFill>
                <a:latin typeface="VisbyCF-Medium"/>
                <a:cs typeface="VisbyCF-Medium"/>
              </a:rPr>
              <a:t> are responsible for the castle and recognise the opportunities for Kidwelly Castle to become a stronger economic driver for the local economy in terms of visitor number and local spend.</a:t>
            </a:r>
          </a:p>
          <a:p>
            <a:pPr marL="12700" marR="193675">
              <a:lnSpc>
                <a:spcPct val="137300"/>
              </a:lnSpc>
              <a:spcBef>
                <a:spcPts val="100"/>
              </a:spcBef>
            </a:pPr>
            <a:endParaRPr lang="en-GB" sz="4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There is a need for a mutually supportive strategy that ensures the town and Castle are working together to grow the level of visitors and to support longer duration trips to Kidwelly which take in more than one attraction as well as town centre facilities.  Only through improving the overall Kidwelly experience, including the attractiveness and vitality of the town centre and wider attractions, will the number of visitors and their expenditure grow.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This Plan proposes a new model including the ideas for promoting 15-Minute Heritage with the Castle as the cornerstone. Such initiatives need </a:t>
            </a:r>
            <a:r>
              <a:rPr lang="en-GB" sz="900" dirty="0" err="1">
                <a:solidFill>
                  <a:srgbClr val="161C19"/>
                </a:solidFill>
                <a:latin typeface="VisbyCF-Medium"/>
                <a:cs typeface="VisbyCF-Medium"/>
              </a:rPr>
              <a:t>Cadw</a:t>
            </a:r>
            <a:r>
              <a:rPr lang="en-GB" sz="900" dirty="0">
                <a:solidFill>
                  <a:srgbClr val="161C19"/>
                </a:solidFill>
                <a:latin typeface="VisbyCF-Medium"/>
                <a:cs typeface="VisbyCF-Medium"/>
              </a:rPr>
              <a:t>, the Town Council, the Coastal Communities Fund initiative and local businesses to work as closely together as possible to improve the local visitor marketing, infrastructure and events.</a:t>
            </a: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17</a:t>
            </a:fld>
            <a:r>
              <a:rPr spc="-60" dirty="0"/>
              <a:t> </a:t>
            </a:r>
          </a:p>
        </p:txBody>
      </p:sp>
      <p:pic>
        <p:nvPicPr>
          <p:cNvPr id="11" name="Picture 10" descr="Picture of Kidwelly Castle">
            <a:extLst>
              <a:ext uri="{FF2B5EF4-FFF2-40B4-BE49-F238E27FC236}">
                <a16:creationId xmlns:a16="http://schemas.microsoft.com/office/drawing/2014/main" id="{ECBA04E9-7497-434A-BB03-876EE54BC6DB}"/>
              </a:ext>
              <a:ext uri="{C183D7F6-B498-43B3-948B-1728B52AA6E4}">
                <adec:decorative xmlns:adec="http://schemas.microsoft.com/office/drawing/2017/decorative" val="0"/>
              </a:ext>
            </a:extLst>
          </p:cNvPr>
          <p:cNvPicPr/>
          <p:nvPr/>
        </p:nvPicPr>
        <p:blipFill rotWithShape="1">
          <a:blip r:embed="rId2">
            <a:extLst>
              <a:ext uri="{28A0092B-C50C-407E-A947-70E740481C1C}">
                <a14:useLocalDpi xmlns:a14="http://schemas.microsoft.com/office/drawing/2010/main" val="0"/>
              </a:ext>
            </a:extLst>
          </a:blip>
          <a:srcRect t="2318" b="2318"/>
          <a:stretch/>
        </p:blipFill>
        <p:spPr bwMode="auto">
          <a:xfrm>
            <a:off x="3613677" y="1480701"/>
            <a:ext cx="3745973" cy="2681930"/>
          </a:xfrm>
          <a:prstGeom prst="rect">
            <a:avLst/>
          </a:prstGeom>
          <a:ln>
            <a:noFill/>
          </a:ln>
          <a:extLst>
            <a:ext uri="{53640926-AAD7-44D8-BBD7-CCE9431645EC}">
              <a14:shadowObscured xmlns:a14="http://schemas.microsoft.com/office/drawing/2010/main"/>
            </a:ext>
          </a:extLst>
        </p:spPr>
      </p:pic>
      <p:sp>
        <p:nvSpPr>
          <p:cNvPr id="8" name="object 5">
            <a:extLst>
              <a:ext uri="{FF2B5EF4-FFF2-40B4-BE49-F238E27FC236}">
                <a16:creationId xmlns:a16="http://schemas.microsoft.com/office/drawing/2014/main" id="{37B8F5BB-F38A-7F42-9E17-97A047D24F11}"/>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Tree>
    <p:extLst>
      <p:ext uri="{BB962C8B-B14F-4D97-AF65-F5344CB8AC3E}">
        <p14:creationId xmlns:p14="http://schemas.microsoft.com/office/powerpoint/2010/main" val="1523282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5EAEABEA-65FB-F640-8B7C-92A121E769D5}"/>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7" name="object 7"/>
          <p:cNvSpPr txBox="1"/>
          <p:nvPr/>
        </p:nvSpPr>
        <p:spPr>
          <a:xfrm>
            <a:off x="764976" y="1585452"/>
            <a:ext cx="2794000" cy="7040004"/>
          </a:xfrm>
          <a:prstGeom prst="rect">
            <a:avLst/>
          </a:prstGeom>
        </p:spPr>
        <p:txBody>
          <a:bodyPr vert="horz" wrap="square" lIns="0" tIns="12700" rIns="0" bIns="0" rtlCol="0">
            <a:spAutoFit/>
          </a:bodyPr>
          <a:lstStyle/>
          <a:p>
            <a:pPr marL="12700" marR="193675">
              <a:lnSpc>
                <a:spcPct val="137300"/>
              </a:lnSpc>
              <a:spcBef>
                <a:spcPts val="100"/>
              </a:spcBef>
            </a:pPr>
            <a:r>
              <a:rPr lang="en-GB" sz="1200" b="1" dirty="0">
                <a:solidFill>
                  <a:srgbClr val="161C19"/>
                </a:solidFill>
                <a:latin typeface="VisbyCF-Medium"/>
                <a:cs typeface="VisbyCF-Medium"/>
              </a:rPr>
              <a:t>B3) - Destination signage and Information</a:t>
            </a:r>
          </a:p>
          <a:p>
            <a:pPr marL="12700" marR="193675">
              <a:lnSpc>
                <a:spcPct val="137300"/>
              </a:lnSpc>
              <a:spcBef>
                <a:spcPts val="100"/>
              </a:spcBef>
            </a:pPr>
            <a:r>
              <a:rPr lang="en-GB" sz="900" dirty="0">
                <a:solidFill>
                  <a:srgbClr val="161C19"/>
                </a:solidFill>
                <a:latin typeface="VisbyCF-Medium"/>
                <a:cs typeface="VisbyCF-Medium"/>
              </a:rPr>
              <a:t>The town and its hinterland needs to improve the way in which visitors are informed, orient themselves and navigate from place to place in search of the hospitality and attractions. Improvements should be made to replace existing signage with a coherent, well sited, consistent high quality destination signage. This should include:</a:t>
            </a:r>
          </a:p>
          <a:p>
            <a:pPr marL="12700" marR="193675">
              <a:lnSpc>
                <a:spcPct val="137300"/>
              </a:lnSpc>
              <a:spcBef>
                <a:spcPts val="100"/>
              </a:spcBef>
            </a:pPr>
            <a:endParaRPr lang="en-GB" sz="700" dirty="0">
              <a:solidFill>
                <a:srgbClr val="161C19"/>
              </a:solidFill>
              <a:latin typeface="VisbyCF-Medium"/>
              <a:cs typeface="VisbyCF-Medium"/>
            </a:endParaRPr>
          </a:p>
          <a:p>
            <a:pPr marL="184150" marR="193675"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improved ‘brown’ visitor information signs promoting the full range of facilities and attractions located prominently at the principal gateways into the town along the A484 and also at Kidwelly Train Station</a:t>
            </a:r>
          </a:p>
          <a:p>
            <a:pPr marL="184150" marR="193675" indent="-171450">
              <a:lnSpc>
                <a:spcPct val="137300"/>
              </a:lnSpc>
              <a:spcBef>
                <a:spcPts val="100"/>
              </a:spcBef>
              <a:buFont typeface="Arial" panose="020B0604020202020204" pitchFamily="34" charset="0"/>
              <a:buChar char="•"/>
            </a:pPr>
            <a:endParaRPr lang="en-GB" sz="700" dirty="0">
              <a:solidFill>
                <a:srgbClr val="161C19"/>
              </a:solidFill>
              <a:latin typeface="VisbyCF-Medium"/>
              <a:cs typeface="VisbyCF-Medium"/>
            </a:endParaRPr>
          </a:p>
          <a:p>
            <a:pPr marL="184150" marR="193675"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integration of the redeveloped ‘black cat’ brand (Coastal Communities Fund initiative) </a:t>
            </a:r>
          </a:p>
          <a:p>
            <a:pPr marL="184150" marR="193675" indent="-171450">
              <a:lnSpc>
                <a:spcPct val="137300"/>
              </a:lnSpc>
              <a:spcBef>
                <a:spcPts val="100"/>
              </a:spcBef>
              <a:buFont typeface="Arial" panose="020B0604020202020204" pitchFamily="34" charset="0"/>
              <a:buChar char="•"/>
            </a:pPr>
            <a:endParaRPr lang="en-GB" sz="700" dirty="0">
              <a:solidFill>
                <a:srgbClr val="161C19"/>
              </a:solidFill>
              <a:latin typeface="VisbyCF-Medium"/>
              <a:cs typeface="VisbyCF-Medium"/>
            </a:endParaRPr>
          </a:p>
          <a:p>
            <a:pPr marL="184150" marR="193675"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walking distance/journey time markers to encourage walking and exploration – including 15-minute heritage</a:t>
            </a:r>
          </a:p>
          <a:p>
            <a:pPr marL="12700" marR="193675">
              <a:lnSpc>
                <a:spcPct val="137300"/>
              </a:lnSpc>
              <a:spcBef>
                <a:spcPts val="100"/>
              </a:spcBef>
            </a:pPr>
            <a:endParaRPr lang="en-GB" sz="700" dirty="0">
              <a:solidFill>
                <a:srgbClr val="161C19"/>
              </a:solidFill>
              <a:latin typeface="VisbyCF-Medium"/>
              <a:cs typeface="VisbyCF-Medium"/>
            </a:endParaRPr>
          </a:p>
          <a:p>
            <a:pPr marL="184150" marR="193675"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more prominent  signage for the National Cycle Route 4 including  the traffic free section of the route connecting the town centre with Carmarthen Bay Holiday Park </a:t>
            </a:r>
          </a:p>
          <a:p>
            <a:pPr marL="184150" marR="193675" indent="-171450">
              <a:lnSpc>
                <a:spcPct val="137300"/>
              </a:lnSpc>
              <a:spcBef>
                <a:spcPts val="100"/>
              </a:spcBef>
              <a:buFont typeface="Arial" panose="020B0604020202020204" pitchFamily="34" charset="0"/>
              <a:buChar char="•"/>
            </a:pPr>
            <a:endParaRPr lang="en-GB" sz="700" dirty="0">
              <a:solidFill>
                <a:srgbClr val="161C19"/>
              </a:solidFill>
              <a:latin typeface="VisbyCF-Medium"/>
              <a:cs typeface="VisbyCF-Medium"/>
            </a:endParaRPr>
          </a:p>
          <a:p>
            <a:pPr marL="184150" marR="193675"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consistent use of bilingual and potentially overseas visitor signage</a:t>
            </a:r>
          </a:p>
          <a:p>
            <a:pPr marL="184150" marR="193675" indent="-171450">
              <a:lnSpc>
                <a:spcPct val="137300"/>
              </a:lnSpc>
              <a:spcBef>
                <a:spcPts val="100"/>
              </a:spcBef>
              <a:buFont typeface="Arial" panose="020B0604020202020204" pitchFamily="34" charset="0"/>
              <a:buChar char="•"/>
            </a:pPr>
            <a:endParaRPr lang="en-GB" sz="700" dirty="0">
              <a:solidFill>
                <a:srgbClr val="161C19"/>
              </a:solidFill>
              <a:latin typeface="VisbyCF-Medium"/>
              <a:cs typeface="VisbyCF-Medium"/>
            </a:endParaRPr>
          </a:p>
          <a:p>
            <a:pPr marL="184150" marR="193675"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work with the proposed ‘Visit Kidwelly’ integrated website, dedicated to improving awareness of attractions around Kidwelly (Coastal Communities Fund) </a:t>
            </a:r>
          </a:p>
          <a:p>
            <a:pPr marL="184150" marR="193675" indent="-171450">
              <a:lnSpc>
                <a:spcPct val="137300"/>
              </a:lnSpc>
              <a:spcBef>
                <a:spcPts val="100"/>
              </a:spcBef>
              <a:buFont typeface="Arial" panose="020B0604020202020204" pitchFamily="34" charset="0"/>
              <a:buChar char="•"/>
            </a:pPr>
            <a:endParaRPr lang="en-GB" sz="700" dirty="0">
              <a:solidFill>
                <a:srgbClr val="161C19"/>
              </a:solidFill>
              <a:latin typeface="VisbyCF-Medium"/>
              <a:cs typeface="VisbyCF-Medium"/>
            </a:endParaRPr>
          </a:p>
          <a:p>
            <a:pPr marL="184150" marR="193675"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Smart Town digital visitor information (see below)</a:t>
            </a:r>
          </a:p>
        </p:txBody>
      </p:sp>
      <p:sp>
        <p:nvSpPr>
          <p:cNvPr id="15" name="Rectangle 14">
            <a:extLst>
              <a:ext uri="{FF2B5EF4-FFF2-40B4-BE49-F238E27FC236}">
                <a16:creationId xmlns:a16="http://schemas.microsoft.com/office/drawing/2014/main" id="{DEB08B6B-21F7-4841-808C-17EF86D4CEC4}"/>
              </a:ext>
            </a:extLst>
          </p:cNvPr>
          <p:cNvSpPr/>
          <p:nvPr/>
        </p:nvSpPr>
        <p:spPr>
          <a:xfrm>
            <a:off x="3889361" y="1515689"/>
            <a:ext cx="4358155" cy="328295"/>
          </a:xfrm>
          <a:prstGeom prst="rect">
            <a:avLst/>
          </a:prstGeom>
        </p:spPr>
        <p:txBody>
          <a:bodyPr wrap="square">
            <a:spAutoFit/>
          </a:bodyPr>
          <a:lstStyle/>
          <a:p>
            <a:pPr marL="12700" marR="193675">
              <a:lnSpc>
                <a:spcPct val="137300"/>
              </a:lnSpc>
              <a:spcBef>
                <a:spcPts val="100"/>
              </a:spcBef>
            </a:pPr>
            <a:r>
              <a:rPr lang="en-GB" sz="1200" b="1" dirty="0">
                <a:solidFill>
                  <a:srgbClr val="161C19"/>
                </a:solidFill>
                <a:latin typeface="VisbyCF-Medium"/>
                <a:cs typeface="VisbyCF-Medium"/>
              </a:rPr>
              <a:t>Figure 8 </a:t>
            </a:r>
            <a:r>
              <a:rPr lang="en-GB" sz="1200" b="1">
                <a:solidFill>
                  <a:srgbClr val="161C19"/>
                </a:solidFill>
                <a:latin typeface="VisbyCF-Medium"/>
                <a:cs typeface="VisbyCF-Medium"/>
              </a:rPr>
              <a:t>Visitor symbols </a:t>
            </a:r>
            <a:r>
              <a:rPr lang="en-GB" sz="1200" b="1" dirty="0">
                <a:solidFill>
                  <a:srgbClr val="161C19"/>
                </a:solidFill>
                <a:latin typeface="VisbyCF-Medium"/>
                <a:cs typeface="VisbyCF-Medium"/>
              </a:rPr>
              <a:t>sign redesign</a:t>
            </a:r>
            <a:endParaRPr lang="en-GB" sz="1200" dirty="0">
              <a:solidFill>
                <a:srgbClr val="161C19"/>
              </a:solidFill>
              <a:latin typeface="VisbyCF-Medium"/>
              <a:cs typeface="VisbyCF-Medium"/>
            </a:endParaRPr>
          </a:p>
        </p:txBody>
      </p:sp>
      <p:pic>
        <p:nvPicPr>
          <p:cNvPr id="4" name="Picture 3" descr="A picture of tourist attraction signs">
            <a:extLst>
              <a:ext uri="{FF2B5EF4-FFF2-40B4-BE49-F238E27FC236}">
                <a16:creationId xmlns:a16="http://schemas.microsoft.com/office/drawing/2014/main" id="{E15FFECD-DBE9-6547-B11B-B2D9760C8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526" y="2097806"/>
            <a:ext cx="2910961" cy="5268429"/>
          </a:xfrm>
          <a:prstGeom prst="rect">
            <a:avLst/>
          </a:prstGeom>
        </p:spPr>
      </p:pic>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18</a:t>
            </a:fld>
            <a:r>
              <a:rPr spc="-60" dirty="0"/>
              <a:t> </a:t>
            </a:r>
          </a:p>
        </p:txBody>
      </p:sp>
    </p:spTree>
    <p:extLst>
      <p:ext uri="{BB962C8B-B14F-4D97-AF65-F5344CB8AC3E}">
        <p14:creationId xmlns:p14="http://schemas.microsoft.com/office/powerpoint/2010/main" val="65208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7" name="object 7"/>
          <p:cNvSpPr txBox="1"/>
          <p:nvPr/>
        </p:nvSpPr>
        <p:spPr>
          <a:xfrm>
            <a:off x="764976" y="1585452"/>
            <a:ext cx="2794000" cy="7362913"/>
          </a:xfrm>
          <a:prstGeom prst="rect">
            <a:avLst/>
          </a:prstGeom>
        </p:spPr>
        <p:txBody>
          <a:bodyPr vert="horz" wrap="square" lIns="0" tIns="12700" rIns="0" bIns="0" rtlCol="0">
            <a:spAutoFit/>
          </a:bodyPr>
          <a:lstStyle/>
          <a:p>
            <a:pPr marL="12700" marR="193675">
              <a:lnSpc>
                <a:spcPct val="137300"/>
              </a:lnSpc>
              <a:spcBef>
                <a:spcPts val="100"/>
              </a:spcBef>
            </a:pPr>
            <a:r>
              <a:rPr lang="en-GB" sz="1200" b="1" dirty="0">
                <a:solidFill>
                  <a:srgbClr val="161C19"/>
                </a:solidFill>
                <a:latin typeface="VisbyCF-Medium"/>
                <a:cs typeface="VisbyCF-Medium"/>
              </a:rPr>
              <a:t>B4) – New visitor attractions</a:t>
            </a:r>
          </a:p>
          <a:p>
            <a:pPr marL="12700" marR="193675">
              <a:lnSpc>
                <a:spcPct val="137300"/>
              </a:lnSpc>
              <a:spcBef>
                <a:spcPts val="100"/>
              </a:spcBef>
            </a:pPr>
            <a:r>
              <a:rPr lang="en-GB" sz="900" dirty="0">
                <a:solidFill>
                  <a:srgbClr val="161C19"/>
                </a:solidFill>
                <a:latin typeface="VisbyCF-Medium"/>
                <a:cs typeface="VisbyCF-Medium"/>
              </a:rPr>
              <a:t>The Plan supports investment from business and stakeholder organisations that strengthen the diversity and quality of the town’s visitor attractions and extends the length of stay and potential for increased visitor spend.  It includes the breadth of businesses located in the town centre, new activities and visitor attractions including potential reuse of the Town Hall, strengthening of the use of the town square, new accommodation, and emerging proposals for a new heritage attraction.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Small scale improvements to ‘animate’ existing attractions should be explored including for example opportunities for a local business to operate a seasonal ‘pop-up’ mobile coffee/tea outlet at the </a:t>
            </a:r>
            <a:r>
              <a:rPr lang="en-GB" sz="900" dirty="0" err="1">
                <a:solidFill>
                  <a:srgbClr val="161C19"/>
                </a:solidFill>
                <a:latin typeface="VisbyCF-Medium"/>
                <a:cs typeface="VisbyCF-Medium"/>
              </a:rPr>
              <a:t>Kymer’s</a:t>
            </a:r>
            <a:r>
              <a:rPr lang="en-GB" sz="900" dirty="0">
                <a:solidFill>
                  <a:srgbClr val="161C19"/>
                </a:solidFill>
                <a:latin typeface="VisbyCF-Medium"/>
                <a:cs typeface="VisbyCF-Medium"/>
              </a:rPr>
              <a:t> Canal and Quay. New attractions include the potential reopening of the Industrial Museum (subject to ongoing feasibility) and emerging proposals for a History Shed Experience. A feasibility study is already taking place exploring the possible renovation and extension of the full 5km length of </a:t>
            </a:r>
            <a:r>
              <a:rPr lang="en-GB" sz="900" dirty="0" err="1">
                <a:solidFill>
                  <a:srgbClr val="161C19"/>
                </a:solidFill>
                <a:latin typeface="VisbyCF-Medium"/>
                <a:cs typeface="VisbyCF-Medium"/>
              </a:rPr>
              <a:t>Kymer’s</a:t>
            </a:r>
            <a:r>
              <a:rPr lang="en-GB" sz="900" dirty="0">
                <a:solidFill>
                  <a:srgbClr val="161C19"/>
                </a:solidFill>
                <a:latin typeface="VisbyCF-Medium"/>
                <a:cs typeface="VisbyCF-Medium"/>
              </a:rPr>
              <a:t> Canal alongside a parallel study exploring a shared use cycle/footpath along the Gwendraeth Railway route (Kidwelly to Tumble).</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 Valleys Regional Park includes the Gwendraeth Valley and whilst there are no direct plans for Kidwelly under this initiative opportunities to gain more prominence should be supported.</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 Coastal Communities Fund support for new festivals and events  including two / three key ideas should be supported and reflect the town brand identity.</a:t>
            </a: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19</a:t>
            </a:fld>
            <a:r>
              <a:rPr spc="-60" dirty="0"/>
              <a:t> </a:t>
            </a:r>
          </a:p>
        </p:txBody>
      </p:sp>
      <p:sp>
        <p:nvSpPr>
          <p:cNvPr id="14" name="object 7">
            <a:extLst>
              <a:ext uri="{FF2B5EF4-FFF2-40B4-BE49-F238E27FC236}">
                <a16:creationId xmlns:a16="http://schemas.microsoft.com/office/drawing/2014/main" id="{E3837ACB-E195-414F-B06F-5B2827259729}"/>
              </a:ext>
            </a:extLst>
          </p:cNvPr>
          <p:cNvSpPr txBox="1"/>
          <p:nvPr/>
        </p:nvSpPr>
        <p:spPr>
          <a:xfrm>
            <a:off x="3789280" y="1585452"/>
            <a:ext cx="2991318" cy="7426200"/>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The proposals are subject to individual feasibility assessments and development but collectively highlight the significant potential for further strengthening the critical mass and profile of Kidwelly as a heritage visitor destination.</a:t>
            </a:r>
          </a:p>
          <a:p>
            <a:pPr marL="12700" marR="193675">
              <a:lnSpc>
                <a:spcPct val="137300"/>
              </a:lnSpc>
              <a:spcBef>
                <a:spcPts val="100"/>
              </a:spcBef>
            </a:pPr>
            <a:endParaRPr lang="en-GB" sz="1200" b="1" dirty="0">
              <a:solidFill>
                <a:srgbClr val="161C19"/>
              </a:solidFill>
              <a:latin typeface="VisbyCF-Medium"/>
              <a:cs typeface="VisbyCF-Medium"/>
            </a:endParaRPr>
          </a:p>
          <a:p>
            <a:pPr marL="12700" marR="193675">
              <a:lnSpc>
                <a:spcPct val="137300"/>
              </a:lnSpc>
              <a:spcBef>
                <a:spcPts val="100"/>
              </a:spcBef>
            </a:pPr>
            <a:r>
              <a:rPr lang="en-GB" sz="1200" b="1" dirty="0">
                <a:solidFill>
                  <a:srgbClr val="161C19"/>
                </a:solidFill>
                <a:latin typeface="VisbyCF-Medium"/>
                <a:cs typeface="VisbyCF-Medium"/>
              </a:rPr>
              <a:t>B5) - SMART Tourism </a:t>
            </a:r>
          </a:p>
          <a:p>
            <a:pPr marL="12700" marR="193675">
              <a:lnSpc>
                <a:spcPct val="137300"/>
              </a:lnSpc>
              <a:spcBef>
                <a:spcPts val="100"/>
              </a:spcBef>
            </a:pPr>
            <a:r>
              <a:rPr lang="en-GB" sz="900" dirty="0">
                <a:solidFill>
                  <a:srgbClr val="161C19"/>
                </a:solidFill>
                <a:latin typeface="VisbyCF-Medium"/>
                <a:cs typeface="VisbyCF-Medium"/>
              </a:rPr>
              <a:t>The above-mentioned smart town network, particularly one that includes a town-wide Wi-Fi network, can be a massive asset for understanding in detail the nature of a town’s visitor economy, developing performance indicators for the Kidwelly visitor brand and to create a stronger and more economically sustainable visitor economy.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Through a town Wi-Fi network alone the number of visitors, visits, origin of visitors, dwell time and hotspots where people concentrate in a town can be identified. This alongside other valuable data can be collected and communicated to local businesses to help them develop and adjust their marketing campaigns, identify potential new markets and customers as well as improve their operational efficiency, through optimising staffing decisions for instance. The data collected helps build a detailed and up-to-date picture of how visitors use the town.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In Kidwelly this could inform an initiative within the digital action plan and connect the Castle with the Town Centre. Understanding the number and proportion of visitors that visit the town centre out of the total number of visitors to the town itself helps to develop an understanding of the scale of the opportunity there is to capture additional spend. Collecting this data also provides a baseline from which smart targets can be set by key stakeholders such as Carmarthenshire County Council, </a:t>
            </a:r>
            <a:r>
              <a:rPr lang="en-GB" sz="900" dirty="0" err="1">
                <a:solidFill>
                  <a:srgbClr val="161C19"/>
                </a:solidFill>
                <a:latin typeface="VisbyCF-Medium"/>
                <a:cs typeface="VisbyCF-Medium"/>
              </a:rPr>
              <a:t>Cadw</a:t>
            </a:r>
            <a:r>
              <a:rPr lang="en-GB" sz="900" dirty="0">
                <a:solidFill>
                  <a:srgbClr val="161C19"/>
                </a:solidFill>
                <a:latin typeface="VisbyCF-Medium"/>
                <a:cs typeface="VisbyCF-Medium"/>
              </a:rPr>
              <a:t> and the Town Council, for instance. </a:t>
            </a:r>
          </a:p>
        </p:txBody>
      </p:sp>
      <p:sp>
        <p:nvSpPr>
          <p:cNvPr id="8" name="object 5">
            <a:extLst>
              <a:ext uri="{FF2B5EF4-FFF2-40B4-BE49-F238E27FC236}">
                <a16:creationId xmlns:a16="http://schemas.microsoft.com/office/drawing/2014/main" id="{90AD1A66-52A5-D04E-84C1-098506B852BA}"/>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Tree>
    <p:extLst>
      <p:ext uri="{BB962C8B-B14F-4D97-AF65-F5344CB8AC3E}">
        <p14:creationId xmlns:p14="http://schemas.microsoft.com/office/powerpoint/2010/main" val="231817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5">
            <a:extLst>
              <a:ext uri="{FF2B5EF4-FFF2-40B4-BE49-F238E27FC236}">
                <a16:creationId xmlns:a16="http://schemas.microsoft.com/office/drawing/2014/main" id="{E63042B7-3A11-E747-9B30-0A64DF8A0336}"/>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pic>
        <p:nvPicPr>
          <p:cNvPr id="10" name="object 10" descr="Logo, Owen Davies Consulting"/>
          <p:cNvPicPr/>
          <p:nvPr/>
        </p:nvPicPr>
        <p:blipFill>
          <a:blip r:embed="rId2" cstate="print"/>
          <a:stretch>
            <a:fillRect/>
          </a:stretch>
        </p:blipFill>
        <p:spPr>
          <a:xfrm>
            <a:off x="792262" y="1747414"/>
            <a:ext cx="1837022" cy="1694407"/>
          </a:xfrm>
          <a:prstGeom prst="rect">
            <a:avLst/>
          </a:prstGeom>
        </p:spPr>
      </p:pic>
      <p:pic>
        <p:nvPicPr>
          <p:cNvPr id="1026" name="Picture 2" descr=" Logo, Chilmark Consulting">
            <a:extLst>
              <a:ext uri="{FF2B5EF4-FFF2-40B4-BE49-F238E27FC236}">
                <a16:creationId xmlns:a16="http://schemas.microsoft.com/office/drawing/2014/main" id="{50033C27-7B90-E942-9CAC-5CF6B00A7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920" y="1939147"/>
            <a:ext cx="3619500" cy="10414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743300" y="3838016"/>
            <a:ext cx="5913120" cy="2510431"/>
          </a:xfrm>
          <a:prstGeom prst="rect">
            <a:avLst/>
          </a:prstGeom>
        </p:spPr>
        <p:txBody>
          <a:bodyPr vert="horz" wrap="square" lIns="0" tIns="45720" rIns="0" bIns="0" rtlCol="0">
            <a:spAutoFit/>
          </a:bodyPr>
          <a:lstStyle/>
          <a:p>
            <a:pPr marL="12700" marR="325120">
              <a:lnSpc>
                <a:spcPts val="6550"/>
              </a:lnSpc>
              <a:spcBef>
                <a:spcPts val="360"/>
              </a:spcBef>
            </a:pPr>
            <a:r>
              <a:rPr lang="en-GB" sz="4000" spc="-55" dirty="0">
                <a:solidFill>
                  <a:srgbClr val="161C19"/>
                </a:solidFill>
                <a:latin typeface="VisbyCF-Medium"/>
                <a:cs typeface="VisbyCF-Medium"/>
              </a:rPr>
              <a:t>Kidwelly – Sustainable Economic Growth Plan</a:t>
            </a:r>
            <a:endParaRPr sz="4000" dirty="0">
              <a:latin typeface="VisbyCF-Medium"/>
              <a:cs typeface="VisbyCF-Medium"/>
            </a:endParaRPr>
          </a:p>
          <a:p>
            <a:pPr marL="39370" marR="5080">
              <a:lnSpc>
                <a:spcPct val="105600"/>
              </a:lnSpc>
              <a:spcBef>
                <a:spcPts val="2215"/>
              </a:spcBef>
            </a:pPr>
            <a:r>
              <a:rPr lang="en-GB" sz="3000" spc="5" dirty="0">
                <a:solidFill>
                  <a:srgbClr val="161C19"/>
                </a:solidFill>
                <a:latin typeface="VisbyCF-Light"/>
                <a:cs typeface="VisbyCF-Light"/>
              </a:rPr>
              <a:t>Final</a:t>
            </a:r>
            <a:endParaRPr sz="3000" dirty="0">
              <a:latin typeface="VisbyCF-Light"/>
              <a:cs typeface="VisbyCF-Light"/>
            </a:endParaRPr>
          </a:p>
        </p:txBody>
      </p:sp>
      <p:sp>
        <p:nvSpPr>
          <p:cNvPr id="6" name="object 6"/>
          <p:cNvSpPr txBox="1"/>
          <p:nvPr/>
        </p:nvSpPr>
        <p:spPr>
          <a:xfrm>
            <a:off x="779299" y="7515361"/>
            <a:ext cx="2698115" cy="453970"/>
          </a:xfrm>
          <a:prstGeom prst="rect">
            <a:avLst/>
          </a:prstGeom>
        </p:spPr>
        <p:txBody>
          <a:bodyPr vert="horz" wrap="square" lIns="0" tIns="60960" rIns="0" bIns="0" rtlCol="0">
            <a:spAutoFit/>
          </a:bodyPr>
          <a:lstStyle/>
          <a:p>
            <a:pPr marL="12700">
              <a:lnSpc>
                <a:spcPct val="100000"/>
              </a:lnSpc>
              <a:spcBef>
                <a:spcPts val="480"/>
              </a:spcBef>
            </a:pPr>
            <a:r>
              <a:rPr lang="en-GB" sz="850" dirty="0">
                <a:solidFill>
                  <a:srgbClr val="161C19"/>
                </a:solidFill>
                <a:latin typeface="VisbyCF-Light"/>
                <a:cs typeface="VisbyCF-Light"/>
              </a:rPr>
              <a:t>THIS</a:t>
            </a:r>
            <a:r>
              <a:rPr lang="en-GB" sz="850" spc="10" dirty="0">
                <a:solidFill>
                  <a:srgbClr val="161C19"/>
                </a:solidFill>
                <a:latin typeface="VisbyCF-Light"/>
                <a:cs typeface="VisbyCF-Light"/>
              </a:rPr>
              <a:t> </a:t>
            </a:r>
            <a:r>
              <a:rPr lang="en-GB" sz="850" dirty="0">
                <a:solidFill>
                  <a:srgbClr val="161C19"/>
                </a:solidFill>
                <a:latin typeface="VisbyCF-Light"/>
                <a:cs typeface="VisbyCF-Light"/>
              </a:rPr>
              <a:t>DOCUMENT</a:t>
            </a:r>
            <a:r>
              <a:rPr lang="en-GB" sz="850" spc="15" dirty="0">
                <a:solidFill>
                  <a:srgbClr val="161C19"/>
                </a:solidFill>
                <a:latin typeface="VisbyCF-Light"/>
                <a:cs typeface="VisbyCF-Light"/>
              </a:rPr>
              <a:t> </a:t>
            </a:r>
            <a:r>
              <a:rPr lang="en-GB" sz="850" dirty="0">
                <a:solidFill>
                  <a:srgbClr val="161C19"/>
                </a:solidFill>
                <a:latin typeface="VisbyCF-Light"/>
                <a:cs typeface="VisbyCF-Light"/>
              </a:rPr>
              <a:t>HAS</a:t>
            </a:r>
            <a:r>
              <a:rPr lang="en-GB" sz="850" spc="15" dirty="0">
                <a:solidFill>
                  <a:srgbClr val="161C19"/>
                </a:solidFill>
                <a:latin typeface="VisbyCF-Light"/>
                <a:cs typeface="VisbyCF-Light"/>
              </a:rPr>
              <a:t> </a:t>
            </a:r>
            <a:r>
              <a:rPr lang="en-GB" sz="850" dirty="0">
                <a:solidFill>
                  <a:srgbClr val="161C19"/>
                </a:solidFill>
                <a:latin typeface="VisbyCF-Light"/>
                <a:cs typeface="VisbyCF-Light"/>
              </a:rPr>
              <a:t>BEEN</a:t>
            </a:r>
            <a:r>
              <a:rPr lang="en-GB" sz="850" spc="15" dirty="0">
                <a:solidFill>
                  <a:srgbClr val="161C19"/>
                </a:solidFill>
                <a:latin typeface="VisbyCF-Light"/>
                <a:cs typeface="VisbyCF-Light"/>
              </a:rPr>
              <a:t> </a:t>
            </a:r>
            <a:r>
              <a:rPr lang="en-GB" sz="850" spc="-10" dirty="0">
                <a:solidFill>
                  <a:srgbClr val="161C19"/>
                </a:solidFill>
                <a:latin typeface="VisbyCF-Light"/>
                <a:cs typeface="VisbyCF-Light"/>
              </a:rPr>
              <a:t>PREPARED</a:t>
            </a:r>
            <a:r>
              <a:rPr lang="en-GB" sz="850" spc="10" dirty="0">
                <a:solidFill>
                  <a:srgbClr val="161C19"/>
                </a:solidFill>
                <a:latin typeface="VisbyCF-Light"/>
                <a:cs typeface="VisbyCF-Light"/>
              </a:rPr>
              <a:t> </a:t>
            </a:r>
            <a:r>
              <a:rPr lang="en-GB" sz="850" spc="-30" dirty="0">
                <a:solidFill>
                  <a:srgbClr val="161C19"/>
                </a:solidFill>
                <a:latin typeface="VisbyCF-Light"/>
                <a:cs typeface="VisbyCF-Light"/>
              </a:rPr>
              <a:t>BY</a:t>
            </a:r>
            <a:r>
              <a:rPr lang="en-GB" sz="850" spc="15" dirty="0">
                <a:solidFill>
                  <a:srgbClr val="161C19"/>
                </a:solidFill>
                <a:latin typeface="VisbyCF-Light"/>
                <a:cs typeface="VisbyCF-Light"/>
              </a:rPr>
              <a:t> </a:t>
            </a:r>
            <a:r>
              <a:rPr lang="en-GB" sz="850" spc="-5" dirty="0">
                <a:solidFill>
                  <a:srgbClr val="161C19"/>
                </a:solidFill>
                <a:latin typeface="VisbyCF-Light"/>
                <a:cs typeface="VisbyCF-Light"/>
              </a:rPr>
              <a:t>OWEN</a:t>
            </a:r>
            <a:r>
              <a:rPr lang="en-GB" sz="850" spc="15" dirty="0">
                <a:solidFill>
                  <a:srgbClr val="161C19"/>
                </a:solidFill>
                <a:latin typeface="VisbyCF-Light"/>
                <a:cs typeface="VisbyCF-Light"/>
              </a:rPr>
              <a:t> </a:t>
            </a:r>
            <a:r>
              <a:rPr lang="en-GB" sz="850" spc="-25" dirty="0">
                <a:solidFill>
                  <a:srgbClr val="161C19"/>
                </a:solidFill>
                <a:latin typeface="VisbyCF-Light"/>
                <a:cs typeface="VisbyCF-Light"/>
              </a:rPr>
              <a:t>DAVIES CONSULTING &amp; CHILMARK CONSULTING ON BEHALF OF CARMARTHENSHIRE COUNTY COUNCIL</a:t>
            </a:r>
            <a:endParaRPr lang="en-GB" sz="850" dirty="0">
              <a:latin typeface="VisbyCF-Light"/>
              <a:cs typeface="VisbyCF-Light"/>
            </a:endParaRPr>
          </a:p>
        </p:txBody>
      </p:sp>
      <p:sp>
        <p:nvSpPr>
          <p:cNvPr id="8" name="object 8"/>
          <p:cNvSpPr txBox="1"/>
          <p:nvPr/>
        </p:nvSpPr>
        <p:spPr>
          <a:xfrm>
            <a:off x="3910226" y="7480300"/>
            <a:ext cx="2784428" cy="1111586"/>
          </a:xfrm>
          <a:prstGeom prst="rect">
            <a:avLst/>
          </a:prstGeom>
        </p:spPr>
        <p:txBody>
          <a:bodyPr vert="horz" wrap="square" lIns="0" tIns="60960" rIns="0" bIns="0" rtlCol="0">
            <a:spAutoFit/>
          </a:bodyPr>
          <a:lstStyle/>
          <a:p>
            <a:pPr marL="12700" algn="just">
              <a:lnSpc>
                <a:spcPct val="100000"/>
              </a:lnSpc>
              <a:spcBef>
                <a:spcPts val="480"/>
              </a:spcBef>
            </a:pPr>
            <a:r>
              <a:rPr sz="750" dirty="0">
                <a:solidFill>
                  <a:srgbClr val="161C19"/>
                </a:solidFill>
                <a:latin typeface="VisbyCF-Light"/>
                <a:cs typeface="VisbyCF-Light"/>
              </a:rPr>
              <a:t>All</a:t>
            </a:r>
            <a:r>
              <a:rPr sz="750" spc="10" dirty="0">
                <a:solidFill>
                  <a:srgbClr val="161C19"/>
                </a:solidFill>
                <a:latin typeface="VisbyCF-Light"/>
                <a:cs typeface="VisbyCF-Light"/>
              </a:rPr>
              <a:t> </a:t>
            </a:r>
            <a:r>
              <a:rPr sz="750" dirty="0">
                <a:solidFill>
                  <a:srgbClr val="161C19"/>
                </a:solidFill>
                <a:latin typeface="VisbyCF-Light"/>
                <a:cs typeface="VisbyCF-Light"/>
              </a:rPr>
              <a:t>maps</a:t>
            </a:r>
            <a:r>
              <a:rPr sz="750" spc="15" dirty="0">
                <a:solidFill>
                  <a:srgbClr val="161C19"/>
                </a:solidFill>
                <a:latin typeface="VisbyCF-Light"/>
                <a:cs typeface="VisbyCF-Light"/>
              </a:rPr>
              <a:t> </a:t>
            </a:r>
            <a:r>
              <a:rPr sz="750" dirty="0">
                <a:solidFill>
                  <a:srgbClr val="161C19"/>
                </a:solidFill>
                <a:latin typeface="VisbyCF-Light"/>
                <a:cs typeface="VisbyCF-Light"/>
              </a:rPr>
              <a:t>within</a:t>
            </a:r>
            <a:r>
              <a:rPr sz="750" spc="10" dirty="0">
                <a:solidFill>
                  <a:srgbClr val="161C19"/>
                </a:solidFill>
                <a:latin typeface="VisbyCF-Light"/>
                <a:cs typeface="VisbyCF-Light"/>
              </a:rPr>
              <a:t> </a:t>
            </a:r>
            <a:r>
              <a:rPr sz="750" dirty="0">
                <a:solidFill>
                  <a:srgbClr val="161C19"/>
                </a:solidFill>
                <a:latin typeface="VisbyCF-Light"/>
                <a:cs typeface="VisbyCF-Light"/>
              </a:rPr>
              <a:t>this</a:t>
            </a:r>
            <a:r>
              <a:rPr sz="750" spc="15" dirty="0">
                <a:solidFill>
                  <a:srgbClr val="161C19"/>
                </a:solidFill>
                <a:latin typeface="VisbyCF-Light"/>
                <a:cs typeface="VisbyCF-Light"/>
              </a:rPr>
              <a:t> </a:t>
            </a:r>
            <a:r>
              <a:rPr sz="750" dirty="0">
                <a:solidFill>
                  <a:srgbClr val="161C19"/>
                </a:solidFill>
                <a:latin typeface="VisbyCF-Light"/>
                <a:cs typeface="VisbyCF-Light"/>
              </a:rPr>
              <a:t>document</a:t>
            </a:r>
            <a:r>
              <a:rPr sz="750" spc="15" dirty="0">
                <a:solidFill>
                  <a:srgbClr val="161C19"/>
                </a:solidFill>
                <a:latin typeface="VisbyCF-Light"/>
                <a:cs typeface="VisbyCF-Light"/>
              </a:rPr>
              <a:t> </a:t>
            </a:r>
            <a:r>
              <a:rPr sz="750" dirty="0">
                <a:solidFill>
                  <a:srgbClr val="161C19"/>
                </a:solidFill>
                <a:latin typeface="VisbyCF-Light"/>
                <a:cs typeface="VisbyCF-Light"/>
              </a:rPr>
              <a:t>are:</a:t>
            </a:r>
            <a:endParaRPr sz="750" dirty="0">
              <a:latin typeface="VisbyCF-Light"/>
              <a:cs typeface="VisbyCF-Light"/>
            </a:endParaRPr>
          </a:p>
          <a:p>
            <a:pPr marL="12700" marR="5080" algn="just">
              <a:lnSpc>
                <a:spcPct val="137300"/>
              </a:lnSpc>
            </a:pPr>
            <a:r>
              <a:rPr sz="750" dirty="0">
                <a:solidFill>
                  <a:srgbClr val="161C19"/>
                </a:solidFill>
                <a:latin typeface="VisbyCF-Light"/>
                <a:cs typeface="VisbyCF-Light"/>
              </a:rPr>
              <a:t>Reproduced </a:t>
            </a:r>
            <a:r>
              <a:rPr sz="750" spc="-5" dirty="0">
                <a:solidFill>
                  <a:srgbClr val="161C19"/>
                </a:solidFill>
                <a:latin typeface="VisbyCF-Light"/>
                <a:cs typeface="VisbyCF-Light"/>
              </a:rPr>
              <a:t>from </a:t>
            </a:r>
            <a:r>
              <a:rPr sz="750" dirty="0">
                <a:solidFill>
                  <a:srgbClr val="161C19"/>
                </a:solidFill>
                <a:latin typeface="VisbyCF-Light"/>
                <a:cs typeface="VisbyCF-Light"/>
              </a:rPr>
              <a:t>Ordnance </a:t>
            </a:r>
            <a:r>
              <a:rPr sz="750" spc="-5" dirty="0">
                <a:solidFill>
                  <a:srgbClr val="161C19"/>
                </a:solidFill>
                <a:latin typeface="VisbyCF-Light"/>
                <a:cs typeface="VisbyCF-Light"/>
              </a:rPr>
              <a:t>Survey </a:t>
            </a:r>
            <a:r>
              <a:rPr sz="750" dirty="0">
                <a:solidFill>
                  <a:srgbClr val="161C19"/>
                </a:solidFill>
                <a:latin typeface="VisbyCF-Light"/>
                <a:cs typeface="VisbyCF-Light"/>
              </a:rPr>
              <a:t>with </a:t>
            </a:r>
            <a:r>
              <a:rPr sz="750" spc="5" dirty="0">
                <a:solidFill>
                  <a:srgbClr val="161C19"/>
                </a:solidFill>
                <a:latin typeface="VisbyCF-Light"/>
                <a:cs typeface="VisbyCF-Light"/>
              </a:rPr>
              <a:t>permission </a:t>
            </a:r>
            <a:r>
              <a:rPr sz="750" spc="10" dirty="0">
                <a:solidFill>
                  <a:srgbClr val="161C19"/>
                </a:solidFill>
                <a:latin typeface="VisbyCF-Light"/>
                <a:cs typeface="VisbyCF-Light"/>
              </a:rPr>
              <a:t> </a:t>
            </a:r>
            <a:r>
              <a:rPr sz="750" dirty="0">
                <a:solidFill>
                  <a:srgbClr val="161C19"/>
                </a:solidFill>
                <a:latin typeface="VisbyCF-Light"/>
                <a:cs typeface="VisbyCF-Light"/>
              </a:rPr>
              <a:t>of the controller of Her </a:t>
            </a:r>
            <a:r>
              <a:rPr sz="750" spc="-5" dirty="0">
                <a:solidFill>
                  <a:srgbClr val="161C19"/>
                </a:solidFill>
                <a:latin typeface="VisbyCF-Light"/>
                <a:cs typeface="VisbyCF-Light"/>
              </a:rPr>
              <a:t>Majesty’s </a:t>
            </a:r>
            <a:r>
              <a:rPr sz="750" dirty="0">
                <a:solidFill>
                  <a:srgbClr val="161C19"/>
                </a:solidFill>
                <a:latin typeface="VisbyCF-Light"/>
                <a:cs typeface="VisbyCF-Light"/>
              </a:rPr>
              <a:t>Stationary </a:t>
            </a:r>
            <a:r>
              <a:rPr sz="750" spc="-10" dirty="0">
                <a:solidFill>
                  <a:srgbClr val="161C19"/>
                </a:solidFill>
                <a:latin typeface="VisbyCF-Light"/>
                <a:cs typeface="VisbyCF-Light"/>
              </a:rPr>
              <a:t>Office </a:t>
            </a:r>
            <a:r>
              <a:rPr sz="750" spc="5" dirty="0">
                <a:solidFill>
                  <a:srgbClr val="161C19"/>
                </a:solidFill>
                <a:latin typeface="VisbyCF-Light"/>
                <a:cs typeface="VisbyCF-Light"/>
              </a:rPr>
              <a:t>(C) </a:t>
            </a:r>
            <a:endParaRPr lang="en-GB" sz="750" spc="5" dirty="0">
              <a:solidFill>
                <a:srgbClr val="161C19"/>
              </a:solidFill>
              <a:latin typeface="VisbyCF-Light"/>
              <a:cs typeface="VisbyCF-Light"/>
            </a:endParaRPr>
          </a:p>
          <a:p>
            <a:pPr marL="12700" marR="5080" algn="just">
              <a:lnSpc>
                <a:spcPct val="137300"/>
              </a:lnSpc>
            </a:pPr>
            <a:r>
              <a:rPr lang="en-GB" sz="750" dirty="0">
                <a:latin typeface="VisbyCF-Light"/>
                <a:cs typeface="VisbyCF-Light"/>
              </a:rPr>
              <a:t>© Crown copyright and database rights [2020] Ordnance Survey 100023377</a:t>
            </a:r>
          </a:p>
          <a:p>
            <a:pPr marL="12700" marR="427990" algn="just">
              <a:lnSpc>
                <a:spcPct val="137300"/>
              </a:lnSpc>
            </a:pPr>
            <a:r>
              <a:rPr sz="750" dirty="0">
                <a:solidFill>
                  <a:srgbClr val="161C19"/>
                </a:solidFill>
                <a:latin typeface="VisbyCF-Light"/>
                <a:cs typeface="VisbyCF-Light"/>
              </a:rPr>
              <a:t>Unauthorised reproduction infringes </a:t>
            </a:r>
            <a:r>
              <a:rPr sz="750" spc="-5" dirty="0">
                <a:solidFill>
                  <a:srgbClr val="161C19"/>
                </a:solidFill>
                <a:latin typeface="VisbyCF-Light"/>
                <a:cs typeface="VisbyCF-Light"/>
              </a:rPr>
              <a:t>Crown </a:t>
            </a:r>
            <a:r>
              <a:rPr sz="750" dirty="0">
                <a:solidFill>
                  <a:srgbClr val="161C19"/>
                </a:solidFill>
                <a:latin typeface="VisbyCF-Light"/>
                <a:cs typeface="VisbyCF-Light"/>
              </a:rPr>
              <a:t> </a:t>
            </a:r>
            <a:r>
              <a:rPr sz="750" spc="-5" dirty="0">
                <a:solidFill>
                  <a:srgbClr val="161C19"/>
                </a:solidFill>
                <a:latin typeface="VisbyCF-Light"/>
                <a:cs typeface="VisbyCF-Light"/>
              </a:rPr>
              <a:t>copyright </a:t>
            </a:r>
            <a:r>
              <a:rPr sz="750" dirty="0">
                <a:solidFill>
                  <a:srgbClr val="161C19"/>
                </a:solidFill>
                <a:latin typeface="VisbyCF-Light"/>
                <a:cs typeface="VisbyCF-Light"/>
              </a:rPr>
              <a:t>and may lead to prosecution/civil </a:t>
            </a:r>
            <a:r>
              <a:rPr sz="750" spc="5" dirty="0">
                <a:solidFill>
                  <a:srgbClr val="161C19"/>
                </a:solidFill>
                <a:latin typeface="VisbyCF-Light"/>
                <a:cs typeface="VisbyCF-Light"/>
              </a:rPr>
              <a:t> </a:t>
            </a:r>
            <a:r>
              <a:rPr sz="750" dirty="0">
                <a:solidFill>
                  <a:srgbClr val="161C19"/>
                </a:solidFill>
                <a:latin typeface="VisbyCF-Light"/>
                <a:cs typeface="VisbyCF-Light"/>
              </a:rPr>
              <a:t>proceedings.</a:t>
            </a:r>
            <a:endParaRPr sz="750" dirty="0">
              <a:latin typeface="VisbyCF-Light"/>
              <a:cs typeface="VisbyCF-Light"/>
            </a:endParaRPr>
          </a:p>
        </p:txBody>
      </p:sp>
      <p:sp>
        <p:nvSpPr>
          <p:cNvPr id="11" name="object 11">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6350">
            <a:solidFill>
              <a:srgbClr val="020302"/>
            </a:solidFill>
          </a:ln>
        </p:spPr>
        <p:txBody>
          <a:bodyPr wrap="square" lIns="0" tIns="0" rIns="0" bIns="0" rtlCol="0"/>
          <a:lstStyle/>
          <a:p>
            <a:endParaRPr/>
          </a:p>
        </p:txBody>
      </p:sp>
      <p:sp>
        <p:nvSpPr>
          <p:cNvPr id="7" name="object 7"/>
          <p:cNvSpPr txBox="1"/>
          <p:nvPr/>
        </p:nvSpPr>
        <p:spPr>
          <a:xfrm>
            <a:off x="779299" y="9325451"/>
            <a:ext cx="1733550" cy="560153"/>
          </a:xfrm>
          <a:prstGeom prst="rect">
            <a:avLst/>
          </a:prstGeom>
        </p:spPr>
        <p:txBody>
          <a:bodyPr vert="horz" wrap="square" lIns="0" tIns="12700" rIns="0" bIns="0" rtlCol="0">
            <a:spAutoFit/>
          </a:bodyPr>
          <a:lstStyle/>
          <a:p>
            <a:pPr marL="12700" marR="5080">
              <a:lnSpc>
                <a:spcPct val="137300"/>
              </a:lnSpc>
              <a:spcBef>
                <a:spcPts val="100"/>
              </a:spcBef>
            </a:pPr>
            <a:r>
              <a:rPr lang="en-GB" sz="850" spc="-5" dirty="0">
                <a:solidFill>
                  <a:srgbClr val="161C19"/>
                </a:solidFill>
                <a:latin typeface="VisbyCF-Light"/>
                <a:cs typeface="VisbyCF-Light"/>
              </a:rPr>
              <a:t>OWEN</a:t>
            </a:r>
            <a:r>
              <a:rPr lang="en-GB" sz="850" spc="5" dirty="0">
                <a:solidFill>
                  <a:srgbClr val="161C19"/>
                </a:solidFill>
                <a:latin typeface="VisbyCF-Light"/>
                <a:cs typeface="VisbyCF-Light"/>
              </a:rPr>
              <a:t> </a:t>
            </a:r>
            <a:r>
              <a:rPr lang="en-GB" sz="850" spc="-25" dirty="0">
                <a:solidFill>
                  <a:srgbClr val="161C19"/>
                </a:solidFill>
                <a:latin typeface="VisbyCF-Light"/>
                <a:cs typeface="VisbyCF-Light"/>
              </a:rPr>
              <a:t>DAVIES</a:t>
            </a:r>
            <a:r>
              <a:rPr lang="en-GB" sz="850" spc="5" dirty="0">
                <a:solidFill>
                  <a:srgbClr val="161C19"/>
                </a:solidFill>
                <a:latin typeface="VisbyCF-Light"/>
                <a:cs typeface="VisbyCF-Light"/>
              </a:rPr>
              <a:t> </a:t>
            </a:r>
            <a:r>
              <a:rPr lang="en-GB" sz="850" spc="-5" dirty="0">
                <a:solidFill>
                  <a:srgbClr val="161C19"/>
                </a:solidFill>
                <a:latin typeface="VisbyCF-Light"/>
                <a:cs typeface="VisbyCF-Light"/>
              </a:rPr>
              <a:t>CONSULTING</a:t>
            </a:r>
            <a:r>
              <a:rPr lang="en-GB" sz="850" spc="10" dirty="0">
                <a:solidFill>
                  <a:srgbClr val="161C19"/>
                </a:solidFill>
                <a:latin typeface="VisbyCF-Light"/>
                <a:cs typeface="VisbyCF-Light"/>
              </a:rPr>
              <a:t> </a:t>
            </a:r>
            <a:r>
              <a:rPr lang="en-GB" sz="850" spc="-20" dirty="0">
                <a:solidFill>
                  <a:srgbClr val="161C19"/>
                </a:solidFill>
                <a:latin typeface="VisbyCF-Light"/>
                <a:cs typeface="VisbyCF-Light"/>
              </a:rPr>
              <a:t>LTD </a:t>
            </a:r>
          </a:p>
          <a:p>
            <a:pPr marL="12700" marR="5080">
              <a:lnSpc>
                <a:spcPct val="137300"/>
              </a:lnSpc>
              <a:spcBef>
                <a:spcPts val="100"/>
              </a:spcBef>
            </a:pPr>
            <a:r>
              <a:rPr lang="en-GB" sz="850" spc="-15" dirty="0">
                <a:solidFill>
                  <a:srgbClr val="161C19"/>
                </a:solidFill>
                <a:latin typeface="VisbyCF-Light"/>
                <a:cs typeface="VisbyCF-Light"/>
              </a:rPr>
              <a:t>7A NEVILL STREET </a:t>
            </a:r>
            <a:r>
              <a:rPr lang="en-GB" sz="850" spc="-175" dirty="0">
                <a:solidFill>
                  <a:srgbClr val="161C19"/>
                </a:solidFill>
                <a:latin typeface="VisbyCF-Light"/>
                <a:cs typeface="VisbyCF-Light"/>
              </a:rPr>
              <a:t> </a:t>
            </a:r>
            <a:r>
              <a:rPr lang="en-GB" sz="850" spc="-20" dirty="0">
                <a:solidFill>
                  <a:srgbClr val="161C19"/>
                </a:solidFill>
                <a:latin typeface="VisbyCF-Light"/>
                <a:cs typeface="VisbyCF-Light"/>
              </a:rPr>
              <a:t>ABERGAVENNY,</a:t>
            </a:r>
          </a:p>
          <a:p>
            <a:pPr marL="12700" marR="5080">
              <a:lnSpc>
                <a:spcPct val="137300"/>
              </a:lnSpc>
              <a:spcBef>
                <a:spcPts val="100"/>
              </a:spcBef>
            </a:pPr>
            <a:r>
              <a:rPr lang="en-GB" sz="850" dirty="0">
                <a:solidFill>
                  <a:srgbClr val="161C19"/>
                </a:solidFill>
                <a:latin typeface="VisbyCF-Light"/>
                <a:cs typeface="VisbyCF-Light"/>
              </a:rPr>
              <a:t>NP7</a:t>
            </a:r>
            <a:r>
              <a:rPr lang="en-GB" sz="850" spc="15" dirty="0">
                <a:solidFill>
                  <a:srgbClr val="161C19"/>
                </a:solidFill>
                <a:latin typeface="VisbyCF-Light"/>
                <a:cs typeface="VisbyCF-Light"/>
              </a:rPr>
              <a:t> </a:t>
            </a:r>
            <a:r>
              <a:rPr lang="en-GB" sz="850" spc="5" dirty="0">
                <a:solidFill>
                  <a:srgbClr val="161C19"/>
                </a:solidFill>
                <a:latin typeface="VisbyCF-Light"/>
                <a:cs typeface="VisbyCF-Light"/>
              </a:rPr>
              <a:t>5AA</a:t>
            </a:r>
            <a:endParaRPr lang="en-GB" sz="850" dirty="0">
              <a:latin typeface="VisbyCF-Light"/>
              <a:cs typeface="VisbyCF-Light"/>
            </a:endParaRPr>
          </a:p>
        </p:txBody>
      </p:sp>
      <p:sp>
        <p:nvSpPr>
          <p:cNvPr id="12" name="object 12"/>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lang="en-GB" smtClean="0"/>
              <a:t>2</a:t>
            </a:fld>
            <a:r>
              <a:rPr lang="en-GB" spc="-60" dirty="0"/>
              <a:t> </a:t>
            </a:r>
            <a:endParaRPr spc="-6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88CD17E3-FBBC-DC45-A18C-BC560A48F5F3}"/>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7" name="object 7"/>
          <p:cNvSpPr txBox="1"/>
          <p:nvPr/>
        </p:nvSpPr>
        <p:spPr>
          <a:xfrm>
            <a:off x="764976" y="1585452"/>
            <a:ext cx="2794000" cy="4604915"/>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These could include increasing the average visitor dwell time by 30 minutes or increasing the number of visitors that walk from the castle to the town centre by 50%. SMART tourism enables these opportunities to be identified and targets to be set and ultimately evaluated.</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Beyond providing valuable insights on the town centre, smart town networks, can directly enhance the visitor experience of the town. An exemplar from Cardigan is to provide the option to sign up to a newsletter when joining the town Wi-Fi network, which has visitors actively engaging with the town and provides the town and promotes upcoming events and business promotions. In addition, a location-based push notification can be installed, as in Cardigan, which triggers a notification on a visitor’s phone when they are near a specific location to encourage them to visit a particular location, such as St Mary’s Church or a shop in the town centre.</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endParaRPr lang="en-GB" sz="900" dirty="0">
              <a:solidFill>
                <a:srgbClr val="161C19"/>
              </a:solidFill>
              <a:latin typeface="VisbyCF-Medium"/>
              <a:cs typeface="VisbyCF-Medium"/>
            </a:endParaRPr>
          </a:p>
        </p:txBody>
      </p:sp>
      <p:sp>
        <p:nvSpPr>
          <p:cNvPr id="13" name="Rectangle 12">
            <a:extLst>
              <a:ext uri="{FF2B5EF4-FFF2-40B4-BE49-F238E27FC236}">
                <a16:creationId xmlns:a16="http://schemas.microsoft.com/office/drawing/2014/main" id="{9ED68B44-D52F-2F42-B0DE-06E2C8B0A6EC}"/>
              </a:ext>
            </a:extLst>
          </p:cNvPr>
          <p:cNvSpPr/>
          <p:nvPr/>
        </p:nvSpPr>
        <p:spPr>
          <a:xfrm>
            <a:off x="3793702" y="1581587"/>
            <a:ext cx="3276865" cy="2432461"/>
          </a:xfrm>
          <a:prstGeom prst="rect">
            <a:avLst/>
          </a:prstGeom>
        </p:spPr>
        <p:txBody>
          <a:bodyPr wrap="square">
            <a:spAutoFit/>
          </a:bodyPr>
          <a:lstStyle/>
          <a:p>
            <a:pPr marL="12700" marR="193675" lvl="0">
              <a:lnSpc>
                <a:spcPct val="137300"/>
              </a:lnSpc>
              <a:spcBef>
                <a:spcPts val="100"/>
              </a:spcBef>
            </a:pPr>
            <a:r>
              <a:rPr lang="en-GB" sz="1200" b="1" dirty="0">
                <a:solidFill>
                  <a:srgbClr val="161C19"/>
                </a:solidFill>
                <a:latin typeface="VisbyCF-Medium"/>
                <a:cs typeface="VisbyCF-Medium"/>
              </a:rPr>
              <a:t>B6) - Electric Vehicle Charging</a:t>
            </a:r>
          </a:p>
          <a:p>
            <a:pPr marL="12700" marR="193675" lvl="0">
              <a:lnSpc>
                <a:spcPct val="137300"/>
              </a:lnSpc>
              <a:spcBef>
                <a:spcPts val="100"/>
              </a:spcBef>
            </a:pPr>
            <a:r>
              <a:rPr lang="en-GB" sz="900" dirty="0">
                <a:solidFill>
                  <a:srgbClr val="161C19"/>
                </a:solidFill>
                <a:latin typeface="VisbyCF-Medium"/>
                <a:cs typeface="VisbyCF-Medium"/>
              </a:rPr>
              <a:t>Growing the attraction of the Kidwelly economy, especially through attracting new visitors, includes the need for new supporting infrastructure. Electric vehicle (EV) charging points are already at the Princess Gwenllian Centre and Gravells however, positioning EV charging points in the main town centre car parks, should support the growth in town centre visits by those who need to spend more time in the town. Improvements would also support the uptake of electric vehicles within the local community, supporting a low carbon economy.</a:t>
            </a:r>
          </a:p>
        </p:txBody>
      </p:sp>
      <p:sp>
        <p:nvSpPr>
          <p:cNvPr id="12" name="Rectangle 11">
            <a:extLst>
              <a:ext uri="{FF2B5EF4-FFF2-40B4-BE49-F238E27FC236}">
                <a16:creationId xmlns:a16="http://schemas.microsoft.com/office/drawing/2014/main" id="{89996A48-3DC7-AE45-9890-B1A08AA0F09A}"/>
              </a:ext>
            </a:extLst>
          </p:cNvPr>
          <p:cNvSpPr/>
          <p:nvPr/>
        </p:nvSpPr>
        <p:spPr>
          <a:xfrm>
            <a:off x="3778250" y="5686569"/>
            <a:ext cx="4953000" cy="318421"/>
          </a:xfrm>
          <a:prstGeom prst="rect">
            <a:avLst/>
          </a:prstGeom>
        </p:spPr>
        <p:txBody>
          <a:bodyPr wrap="square">
            <a:spAutoFit/>
          </a:bodyPr>
          <a:lstStyle/>
          <a:p>
            <a:pPr marL="12700" marR="193675">
              <a:lnSpc>
                <a:spcPct val="137300"/>
              </a:lnSpc>
              <a:spcBef>
                <a:spcPts val="100"/>
              </a:spcBef>
            </a:pPr>
            <a:r>
              <a:rPr lang="en-GB" sz="1150" b="1" dirty="0">
                <a:solidFill>
                  <a:srgbClr val="161C19"/>
                </a:solidFill>
                <a:latin typeface="VisbyCF-Medium"/>
                <a:cs typeface="VisbyCF-Medium"/>
              </a:rPr>
              <a:t>Figure 9 Map of EV charging points in the area</a:t>
            </a:r>
            <a:endParaRPr lang="en-GB" sz="1150" dirty="0">
              <a:solidFill>
                <a:srgbClr val="161C19"/>
              </a:solidFill>
              <a:latin typeface="VisbyCF-Medium"/>
              <a:cs typeface="VisbyCF-Medium"/>
            </a:endParaRPr>
          </a:p>
        </p:txBody>
      </p:sp>
      <p:pic>
        <p:nvPicPr>
          <p:cNvPr id="10" name="Picture 9" descr="An aerial picture of Kidwelly, highlighting the EV charging points in the area.">
            <a:extLst>
              <a:ext uri="{FF2B5EF4-FFF2-40B4-BE49-F238E27FC236}">
                <a16:creationId xmlns:a16="http://schemas.microsoft.com/office/drawing/2014/main" id="{AE6EA8A2-17FA-F24B-ADDE-7F09FB338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774" y="5976945"/>
            <a:ext cx="5841855" cy="2991377"/>
          </a:xfrm>
          <a:prstGeom prst="rect">
            <a:avLst/>
          </a:prstGeom>
        </p:spPr>
      </p:pic>
      <p:sp>
        <p:nvSpPr>
          <p:cNvPr id="14" name="TextBox 13">
            <a:extLst>
              <a:ext uri="{FF2B5EF4-FFF2-40B4-BE49-F238E27FC236}">
                <a16:creationId xmlns:a16="http://schemas.microsoft.com/office/drawing/2014/main" id="{3A80EF40-688A-8448-972D-8344E043525B}"/>
              </a:ext>
            </a:extLst>
          </p:cNvPr>
          <p:cNvSpPr txBox="1"/>
          <p:nvPr/>
        </p:nvSpPr>
        <p:spPr>
          <a:xfrm>
            <a:off x="3854449" y="6136787"/>
            <a:ext cx="2286001" cy="230832"/>
          </a:xfrm>
          <a:prstGeom prst="rect">
            <a:avLst/>
          </a:prstGeom>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900" dirty="0">
                <a:latin typeface="Visby CF" pitchFamily="2" charset="77"/>
              </a:rPr>
              <a:t>Potential location for a new charging station</a:t>
            </a:r>
          </a:p>
        </p:txBody>
      </p:sp>
      <p:cxnSp>
        <p:nvCxnSpPr>
          <p:cNvPr id="18" name="Straight Connector 17">
            <a:extLst>
              <a:ext uri="{FF2B5EF4-FFF2-40B4-BE49-F238E27FC236}">
                <a16:creationId xmlns:a16="http://schemas.microsoft.com/office/drawing/2014/main" id="{D7102D1A-18CD-2642-926A-DB482885D0B9}"/>
              </a:ext>
              <a:ext uri="{C183D7F6-B498-43B3-948B-1728B52AA6E4}">
                <adec:decorative xmlns:adec="http://schemas.microsoft.com/office/drawing/2017/decorative" val="1"/>
              </a:ext>
            </a:extLst>
          </p:cNvPr>
          <p:cNvCxnSpPr>
            <a:stCxn id="23" idx="6"/>
          </p:cNvCxnSpPr>
          <p:nvPr/>
        </p:nvCxnSpPr>
        <p:spPr>
          <a:xfrm>
            <a:off x="3321050" y="6235607"/>
            <a:ext cx="533400" cy="25493"/>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7F3C4CF-2911-8041-84CF-B3A9279A2DB4}"/>
              </a:ext>
              <a:ext uri="{C183D7F6-B498-43B3-948B-1728B52AA6E4}">
                <adec:decorative xmlns:adec="http://schemas.microsoft.com/office/drawing/2017/decorative" val="1"/>
              </a:ext>
            </a:extLst>
          </p:cNvPr>
          <p:cNvSpPr/>
          <p:nvPr/>
        </p:nvSpPr>
        <p:spPr>
          <a:xfrm>
            <a:off x="3168650" y="6159407"/>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A3B35A4-9113-E24A-B32B-C34455337234}"/>
              </a:ext>
              <a:ext uri="{C183D7F6-B498-43B3-948B-1728B52AA6E4}">
                <adec:decorative xmlns:adec="http://schemas.microsoft.com/office/drawing/2017/decorative" val="1"/>
              </a:ext>
            </a:extLst>
          </p:cNvPr>
          <p:cNvSpPr/>
          <p:nvPr/>
        </p:nvSpPr>
        <p:spPr>
          <a:xfrm>
            <a:off x="2635250" y="6717118"/>
            <a:ext cx="152400" cy="152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C2863A5-ACEE-354F-92FF-97CE2B695400}"/>
              </a:ext>
              <a:ext uri="{C183D7F6-B498-43B3-948B-1728B52AA6E4}">
                <adec:decorative xmlns:adec="http://schemas.microsoft.com/office/drawing/2017/decorative" val="1"/>
              </a:ext>
            </a:extLst>
          </p:cNvPr>
          <p:cNvSpPr/>
          <p:nvPr/>
        </p:nvSpPr>
        <p:spPr>
          <a:xfrm>
            <a:off x="4168180" y="8547100"/>
            <a:ext cx="152400" cy="152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20</a:t>
            </a:fld>
            <a:r>
              <a:rPr spc="-60" dirty="0"/>
              <a:t> </a:t>
            </a:r>
          </a:p>
        </p:txBody>
      </p:sp>
    </p:spTree>
    <p:extLst>
      <p:ext uri="{BB962C8B-B14F-4D97-AF65-F5344CB8AC3E}">
        <p14:creationId xmlns:p14="http://schemas.microsoft.com/office/powerpoint/2010/main" val="184080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09148E4B-E8EF-4848-967A-DA0002ECA4DB}"/>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7" name="object 7"/>
          <p:cNvSpPr txBox="1"/>
          <p:nvPr/>
        </p:nvSpPr>
        <p:spPr>
          <a:xfrm>
            <a:off x="764976" y="1585452"/>
            <a:ext cx="2794000" cy="7354386"/>
          </a:xfrm>
          <a:prstGeom prst="rect">
            <a:avLst/>
          </a:prstGeom>
        </p:spPr>
        <p:txBody>
          <a:bodyPr vert="horz" wrap="square" lIns="0" tIns="12700" rIns="0" bIns="0" rtlCol="0">
            <a:spAutoFit/>
          </a:bodyPr>
          <a:lstStyle/>
          <a:p>
            <a:pPr marL="12700" marR="193675">
              <a:lnSpc>
                <a:spcPct val="137300"/>
              </a:lnSpc>
              <a:spcBef>
                <a:spcPts val="100"/>
              </a:spcBef>
            </a:pPr>
            <a:r>
              <a:rPr lang="en-GB" sz="3000" dirty="0">
                <a:solidFill>
                  <a:srgbClr val="161C19"/>
                </a:solidFill>
                <a:latin typeface="VisbyCF-Medium"/>
                <a:cs typeface="VisbyCF-Medium"/>
              </a:rPr>
              <a:t>C) Create opportunities for new business growth and expansion</a:t>
            </a:r>
          </a:p>
          <a:p>
            <a:pPr marL="12700" marR="193675">
              <a:lnSpc>
                <a:spcPct val="137300"/>
              </a:lnSpc>
              <a:spcBef>
                <a:spcPts val="100"/>
              </a:spcBef>
            </a:pPr>
            <a:endParaRPr lang="en-GB" sz="2500" dirty="0">
              <a:solidFill>
                <a:srgbClr val="161C19"/>
              </a:solidFill>
              <a:latin typeface="VisbyCF-Medium"/>
              <a:cs typeface="VisbyCF-Medium"/>
            </a:endParaRPr>
          </a:p>
          <a:p>
            <a:pPr marL="12700" marR="193675">
              <a:lnSpc>
                <a:spcPct val="137300"/>
              </a:lnSpc>
              <a:spcBef>
                <a:spcPts val="100"/>
              </a:spcBef>
            </a:pPr>
            <a:r>
              <a:rPr lang="en-GB" sz="1200" b="1" dirty="0">
                <a:solidFill>
                  <a:srgbClr val="161C19"/>
                </a:solidFill>
                <a:latin typeface="VisbyCF-Medium"/>
                <a:cs typeface="VisbyCF-Medium"/>
              </a:rPr>
              <a:t>C1) Business workspaces</a:t>
            </a:r>
          </a:p>
          <a:p>
            <a:pPr marL="12700" marR="193675">
              <a:lnSpc>
                <a:spcPct val="137300"/>
              </a:lnSpc>
              <a:spcBef>
                <a:spcPts val="100"/>
              </a:spcBef>
            </a:pPr>
            <a:r>
              <a:rPr lang="en-GB" sz="900" dirty="0">
                <a:latin typeface="Visby CF" pitchFamily="2" charset="77"/>
              </a:rPr>
              <a:t>Several options exist to address the shortage and types of available workspaces and create opportunities to encourage new enterprises and business growth in the Kidwelly area. These include the reuse of surplus and vacant town centre buildings, creating spaces within existing public and community buildings and new build.  In rural areas the public sector also has an important role to play working with a range of smaller local developers and landowners to address the hurdles to development. </a:t>
            </a:r>
          </a:p>
          <a:p>
            <a:pPr marL="12700" marR="193675">
              <a:lnSpc>
                <a:spcPct val="137300"/>
              </a:lnSpc>
              <a:spcBef>
                <a:spcPts val="100"/>
              </a:spcBef>
            </a:pPr>
            <a:endParaRPr lang="en-GB" sz="900" dirty="0">
              <a:latin typeface="Visby CF" pitchFamily="2" charset="77"/>
            </a:endParaRPr>
          </a:p>
          <a:p>
            <a:pPr marL="12700" marR="193675">
              <a:lnSpc>
                <a:spcPct val="137300"/>
              </a:lnSpc>
              <a:spcBef>
                <a:spcPts val="100"/>
              </a:spcBef>
            </a:pPr>
            <a:endParaRPr lang="en-GB" sz="1200" b="1" dirty="0">
              <a:solidFill>
                <a:srgbClr val="161C19"/>
              </a:solidFill>
              <a:latin typeface="VisbyCF-Medium"/>
              <a:cs typeface="VisbyCF-Medium"/>
            </a:endParaRPr>
          </a:p>
        </p:txBody>
      </p:sp>
      <p:sp>
        <p:nvSpPr>
          <p:cNvPr id="10" name="object 10"/>
          <p:cNvSpPr txBox="1"/>
          <p:nvPr/>
        </p:nvSpPr>
        <p:spPr>
          <a:xfrm>
            <a:off x="3803883" y="1679837"/>
            <a:ext cx="2976715" cy="5263877"/>
          </a:xfrm>
          <a:prstGeom prst="rect">
            <a:avLst/>
          </a:prstGeom>
        </p:spPr>
        <p:txBody>
          <a:bodyPr vert="horz" wrap="square" lIns="0" tIns="12700" rIns="0" bIns="0" rtlCol="0">
            <a:spAutoFit/>
          </a:bodyPr>
          <a:lstStyle/>
          <a:p>
            <a:pPr marL="12700" marR="193675">
              <a:lnSpc>
                <a:spcPct val="137300"/>
              </a:lnSpc>
              <a:spcBef>
                <a:spcPts val="100"/>
              </a:spcBef>
            </a:pPr>
            <a:r>
              <a:rPr lang="en-GB" sz="900" dirty="0">
                <a:latin typeface="Visby CF" pitchFamily="2" charset="77"/>
              </a:rPr>
              <a:t>These include addressing the viability gap between the cost of building and modernising new employment spaces and the rental income; and an important economic development role in guiding small developers through the planning process.</a:t>
            </a:r>
          </a:p>
          <a:p>
            <a:pPr marL="12700" marR="193675">
              <a:lnSpc>
                <a:spcPct val="137300"/>
              </a:lnSpc>
              <a:spcBef>
                <a:spcPts val="100"/>
              </a:spcBef>
            </a:pPr>
            <a:endParaRPr lang="en-GB" sz="900" dirty="0">
              <a:latin typeface="Visby CF" pitchFamily="2" charset="77"/>
            </a:endParaRPr>
          </a:p>
          <a:p>
            <a:pPr marL="12700" marR="193675">
              <a:lnSpc>
                <a:spcPct val="137300"/>
              </a:lnSpc>
              <a:spcBef>
                <a:spcPts val="100"/>
              </a:spcBef>
            </a:pPr>
            <a:r>
              <a:rPr lang="en-GB" sz="900" dirty="0">
                <a:latin typeface="Visby CF" pitchFamily="2" charset="77"/>
              </a:rPr>
              <a:t>Option for creating new employment and workspaces include:</a:t>
            </a:r>
          </a:p>
          <a:p>
            <a:pPr marL="12700" marR="193675">
              <a:lnSpc>
                <a:spcPct val="137300"/>
              </a:lnSpc>
              <a:spcBef>
                <a:spcPts val="100"/>
              </a:spcBef>
            </a:pPr>
            <a:endParaRPr lang="en-GB" sz="900" dirty="0">
              <a:latin typeface="Visby CF" pitchFamily="2" charset="77"/>
            </a:endParaRPr>
          </a:p>
          <a:p>
            <a:pPr marL="184150" marR="193675" indent="-171450">
              <a:lnSpc>
                <a:spcPct val="137300"/>
              </a:lnSpc>
              <a:spcBef>
                <a:spcPts val="100"/>
              </a:spcBef>
              <a:buSzPct val="120000"/>
              <a:buFont typeface="Arial" panose="020B0604020202020204" pitchFamily="34" charset="0"/>
              <a:buChar char="•"/>
            </a:pPr>
            <a:r>
              <a:rPr lang="en-GB" sz="900" dirty="0">
                <a:latin typeface="Visby CF" pitchFamily="2" charset="77"/>
              </a:rPr>
              <a:t>Reuse of surplus publicly owned buildings such as the Town Hall and redundant school buildings</a:t>
            </a:r>
          </a:p>
          <a:p>
            <a:pPr marL="184150" marR="193675" indent="-171450">
              <a:lnSpc>
                <a:spcPct val="137300"/>
              </a:lnSpc>
              <a:spcBef>
                <a:spcPts val="100"/>
              </a:spcBef>
              <a:buSzPct val="120000"/>
              <a:buFont typeface="Arial" panose="020B0604020202020204" pitchFamily="34" charset="0"/>
              <a:buChar char="•"/>
            </a:pPr>
            <a:endParaRPr lang="en-GB" sz="900" dirty="0">
              <a:latin typeface="Visby CF" pitchFamily="2" charset="77"/>
            </a:endParaRPr>
          </a:p>
          <a:p>
            <a:pPr marL="184150" marR="193675" indent="-171450">
              <a:lnSpc>
                <a:spcPct val="137300"/>
              </a:lnSpc>
              <a:spcBef>
                <a:spcPts val="100"/>
              </a:spcBef>
              <a:buSzPct val="120000"/>
              <a:buFont typeface="Arial" panose="020B0604020202020204" pitchFamily="34" charset="0"/>
              <a:buChar char="•"/>
            </a:pPr>
            <a:r>
              <a:rPr lang="en-GB" sz="900" dirty="0">
                <a:latin typeface="Visby CF" pitchFamily="2" charset="77"/>
              </a:rPr>
              <a:t>Working with owners to support adapting vacant commercial buildings e.g. vacant premises along Banc </a:t>
            </a:r>
            <a:r>
              <a:rPr lang="en-GB" sz="900" dirty="0" err="1">
                <a:latin typeface="Visby CF" pitchFamily="2" charset="77"/>
              </a:rPr>
              <a:t>Pendre</a:t>
            </a:r>
            <a:endParaRPr lang="en-GB" sz="900" dirty="0">
              <a:latin typeface="Visby CF" pitchFamily="2" charset="77"/>
            </a:endParaRPr>
          </a:p>
          <a:p>
            <a:pPr marL="184150" marR="193675" indent="-171450">
              <a:lnSpc>
                <a:spcPct val="137300"/>
              </a:lnSpc>
              <a:spcBef>
                <a:spcPts val="100"/>
              </a:spcBef>
              <a:buSzPct val="120000"/>
              <a:buFont typeface="Arial" panose="020B0604020202020204" pitchFamily="34" charset="0"/>
              <a:buChar char="•"/>
            </a:pPr>
            <a:endParaRPr lang="en-GB" sz="900" dirty="0">
              <a:latin typeface="Visby CF" pitchFamily="2" charset="77"/>
            </a:endParaRPr>
          </a:p>
          <a:p>
            <a:pPr marL="184150" marR="193675" indent="-171450">
              <a:lnSpc>
                <a:spcPct val="137300"/>
              </a:lnSpc>
              <a:spcBef>
                <a:spcPts val="100"/>
              </a:spcBef>
              <a:buSzPct val="120000"/>
              <a:buFont typeface="Arial" panose="020B0604020202020204" pitchFamily="34" charset="0"/>
              <a:buChar char="•"/>
            </a:pPr>
            <a:r>
              <a:rPr lang="en-GB" sz="900" dirty="0">
                <a:latin typeface="Visby CF" pitchFamily="2" charset="77"/>
              </a:rPr>
              <a:t>Working with community organisations such as The Princess Gwenllian Centre and Kidwelly Community Hub to create office/shared workspace options using existing meeting spaces </a:t>
            </a:r>
          </a:p>
          <a:p>
            <a:pPr marL="184150" marR="193675" indent="-171450">
              <a:lnSpc>
                <a:spcPct val="137300"/>
              </a:lnSpc>
              <a:spcBef>
                <a:spcPts val="100"/>
              </a:spcBef>
              <a:buSzPct val="120000"/>
              <a:buFont typeface="Arial" panose="020B0604020202020204" pitchFamily="34" charset="0"/>
              <a:buChar char="•"/>
            </a:pPr>
            <a:endParaRPr lang="en-GB" sz="900" dirty="0">
              <a:latin typeface="Visby CF" pitchFamily="2" charset="77"/>
            </a:endParaRPr>
          </a:p>
          <a:p>
            <a:pPr marL="184150" marR="193675" indent="-171450">
              <a:lnSpc>
                <a:spcPct val="137300"/>
              </a:lnSpc>
              <a:spcBef>
                <a:spcPts val="100"/>
              </a:spcBef>
              <a:buSzPct val="120000"/>
              <a:buFont typeface="Arial" panose="020B0604020202020204" pitchFamily="34" charset="0"/>
              <a:buChar char="•"/>
            </a:pPr>
            <a:r>
              <a:rPr lang="en-GB" sz="900" dirty="0">
                <a:latin typeface="Visby CF" pitchFamily="2" charset="77"/>
              </a:rPr>
              <a:t>Supporting the viability of creating new employment/business space through new site development and mixed use re-development of existing sites, including underutilised sites on Banc </a:t>
            </a:r>
            <a:r>
              <a:rPr lang="en-GB" sz="900" dirty="0" err="1">
                <a:latin typeface="Visby CF" pitchFamily="2" charset="77"/>
              </a:rPr>
              <a:t>Pendre</a:t>
            </a:r>
            <a:r>
              <a:rPr lang="en-GB" sz="900" dirty="0">
                <a:latin typeface="Visby CF" pitchFamily="2" charset="77"/>
              </a:rPr>
              <a:t> and </a:t>
            </a:r>
            <a:r>
              <a:rPr lang="en-GB" sz="900" dirty="0" err="1">
                <a:latin typeface="Visby CF" pitchFamily="2" charset="77"/>
              </a:rPr>
              <a:t>Pembrey</a:t>
            </a:r>
            <a:r>
              <a:rPr lang="en-GB" sz="900" dirty="0">
                <a:latin typeface="Visby CF" pitchFamily="2" charset="77"/>
              </a:rPr>
              <a:t> Airport.</a:t>
            </a:r>
          </a:p>
          <a:p>
            <a:pPr marL="12700" marR="193675">
              <a:lnSpc>
                <a:spcPct val="137300"/>
              </a:lnSpc>
              <a:spcBef>
                <a:spcPts val="100"/>
              </a:spcBef>
            </a:pPr>
            <a:endParaRPr lang="en-GB" sz="900" dirty="0">
              <a:latin typeface="Visby CF" pitchFamily="2" charset="77"/>
            </a:endParaRPr>
          </a:p>
        </p:txBody>
      </p:sp>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21</a:t>
            </a:fld>
            <a:r>
              <a:rPr spc="-60" dirty="0"/>
              <a:t> </a:t>
            </a:r>
          </a:p>
        </p:txBody>
      </p:sp>
    </p:spTree>
    <p:extLst>
      <p:ext uri="{BB962C8B-B14F-4D97-AF65-F5344CB8AC3E}">
        <p14:creationId xmlns:p14="http://schemas.microsoft.com/office/powerpoint/2010/main" val="3498765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7" name="object 7"/>
          <p:cNvSpPr txBox="1"/>
          <p:nvPr/>
        </p:nvSpPr>
        <p:spPr>
          <a:xfrm>
            <a:off x="764976" y="1585452"/>
            <a:ext cx="2794000" cy="5136599"/>
          </a:xfrm>
          <a:prstGeom prst="rect">
            <a:avLst/>
          </a:prstGeom>
        </p:spPr>
        <p:txBody>
          <a:bodyPr vert="horz" wrap="square" lIns="0" tIns="12700" rIns="0" bIns="0" rtlCol="0">
            <a:spAutoFit/>
          </a:bodyPr>
          <a:lstStyle/>
          <a:p>
            <a:pPr marL="12700" marR="193675">
              <a:lnSpc>
                <a:spcPct val="137300"/>
              </a:lnSpc>
              <a:spcBef>
                <a:spcPts val="100"/>
              </a:spcBef>
            </a:pPr>
            <a:r>
              <a:rPr lang="en-GB" sz="1200" b="1" dirty="0">
                <a:solidFill>
                  <a:srgbClr val="161C19"/>
                </a:solidFill>
                <a:latin typeface="VisbyCF-Medium"/>
                <a:cs typeface="VisbyCF-Medium"/>
              </a:rPr>
              <a:t>C2) - Welsh speaking economy in Kidwelly</a:t>
            </a:r>
          </a:p>
          <a:p>
            <a:pPr marL="12700" marR="193675">
              <a:lnSpc>
                <a:spcPct val="137300"/>
              </a:lnSpc>
              <a:spcBef>
                <a:spcPts val="100"/>
              </a:spcBef>
            </a:pPr>
            <a:r>
              <a:rPr lang="en-GB" sz="900" dirty="0">
                <a:solidFill>
                  <a:srgbClr val="161C19"/>
                </a:solidFill>
                <a:latin typeface="VisbyCF-Medium"/>
                <a:cs typeface="VisbyCF-Medium"/>
              </a:rPr>
              <a:t>With 43% of the population able to speak Welsh in Kidwelly it remains an important aspect of the local economy and there is an opportunity to support the growth of local businesses, through the language. Menter Iaith have been assessing the support and use of Welsh in the area and working with local organisations to help grow the language at a grassroots level.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err="1">
                <a:solidFill>
                  <a:srgbClr val="161C19"/>
                </a:solidFill>
                <a:latin typeface="VisbyCF-Medium"/>
                <a:cs typeface="VisbyCF-Medium"/>
              </a:rPr>
              <a:t>Helo</a:t>
            </a:r>
            <a:r>
              <a:rPr lang="en-GB" sz="900" dirty="0">
                <a:solidFill>
                  <a:srgbClr val="161C19"/>
                </a:solidFill>
                <a:latin typeface="VisbyCF-Medium"/>
                <a:cs typeface="VisbyCF-Medium"/>
              </a:rPr>
              <a:t> </a:t>
            </a:r>
            <a:r>
              <a:rPr lang="en-GB" sz="900" dirty="0" err="1">
                <a:solidFill>
                  <a:srgbClr val="161C19"/>
                </a:solidFill>
                <a:latin typeface="VisbyCF-Medium"/>
                <a:cs typeface="VisbyCF-Medium"/>
              </a:rPr>
              <a:t>Blod</a:t>
            </a:r>
            <a:r>
              <a:rPr lang="en-GB" sz="900" dirty="0">
                <a:solidFill>
                  <a:srgbClr val="161C19"/>
                </a:solidFill>
                <a:latin typeface="VisbyCF-Medium"/>
                <a:cs typeface="VisbyCF-Medium"/>
              </a:rPr>
              <a:t> are a Welsh Government agency with the aims of increasing the use of Welsh in business in the area and provide individual support services for businesses through the local </a:t>
            </a:r>
            <a:r>
              <a:rPr lang="en-GB" sz="900" dirty="0" err="1">
                <a:solidFill>
                  <a:srgbClr val="161C19"/>
                </a:solidFill>
                <a:latin typeface="VisbyCF-Medium"/>
                <a:cs typeface="VisbyCF-Medium"/>
              </a:rPr>
              <a:t>Helo</a:t>
            </a:r>
            <a:r>
              <a:rPr lang="en-GB" sz="900" dirty="0">
                <a:solidFill>
                  <a:srgbClr val="161C19"/>
                </a:solidFill>
                <a:latin typeface="VisbyCF-Medium"/>
                <a:cs typeface="VisbyCF-Medium"/>
              </a:rPr>
              <a:t> </a:t>
            </a:r>
            <a:r>
              <a:rPr lang="en-GB" sz="900" dirty="0" err="1">
                <a:solidFill>
                  <a:srgbClr val="161C19"/>
                </a:solidFill>
                <a:latin typeface="VisbyCF-Medium"/>
                <a:cs typeface="VisbyCF-Medium"/>
              </a:rPr>
              <a:t>Blod</a:t>
            </a:r>
            <a:r>
              <a:rPr lang="en-GB" sz="900" dirty="0">
                <a:solidFill>
                  <a:srgbClr val="161C19"/>
                </a:solidFill>
                <a:latin typeface="VisbyCF-Medium"/>
                <a:cs typeface="VisbyCF-Medium"/>
              </a:rPr>
              <a:t> Officer.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In Kidwelly, supporting the use of the Welsh language through business and the economy has the potential to reinforce the town’s distinctiveness and to showcase its local identity and heritage. These combine to make a more appealing experience for visitors as well as supporting growth of local Welsh speaking business and the retention of local customers.</a:t>
            </a:r>
          </a:p>
          <a:p>
            <a:pPr marL="12700" marR="193675">
              <a:lnSpc>
                <a:spcPct val="137300"/>
              </a:lnSpc>
              <a:spcBef>
                <a:spcPts val="100"/>
              </a:spcBef>
            </a:pPr>
            <a:endParaRPr lang="en-GB" sz="900" dirty="0">
              <a:solidFill>
                <a:srgbClr val="161C19"/>
              </a:solidFill>
              <a:latin typeface="VisbyCF-Medium"/>
              <a:cs typeface="VisbyCF-Medium"/>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22</a:t>
            </a:fld>
            <a:r>
              <a:rPr spc="-60" dirty="0"/>
              <a:t> </a:t>
            </a:r>
          </a:p>
        </p:txBody>
      </p:sp>
      <p:sp>
        <p:nvSpPr>
          <p:cNvPr id="8" name="object 5">
            <a:extLst>
              <a:ext uri="{FF2B5EF4-FFF2-40B4-BE49-F238E27FC236}">
                <a16:creationId xmlns:a16="http://schemas.microsoft.com/office/drawing/2014/main" id="{EB9FA750-D0E5-EE43-AF7D-5BFAC0C22C43}"/>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Tree>
    <p:extLst>
      <p:ext uri="{BB962C8B-B14F-4D97-AF65-F5344CB8AC3E}">
        <p14:creationId xmlns:p14="http://schemas.microsoft.com/office/powerpoint/2010/main" val="23867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176ED15B-9C08-C44F-A862-B1BA5C14655F}"/>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2" name="object 2"/>
          <p:cNvSpPr txBox="1"/>
          <p:nvPr/>
        </p:nvSpPr>
        <p:spPr>
          <a:xfrm>
            <a:off x="757898" y="1883072"/>
            <a:ext cx="6578604" cy="2096728"/>
          </a:xfrm>
          <a:prstGeom prst="rect">
            <a:avLst/>
          </a:prstGeom>
        </p:spPr>
        <p:txBody>
          <a:bodyPr vert="horz" wrap="square" lIns="0" tIns="400050" rIns="0" bIns="0" rtlCol="0">
            <a:spAutoFit/>
          </a:bodyPr>
          <a:lstStyle/>
          <a:p>
            <a:pPr marL="12700">
              <a:lnSpc>
                <a:spcPct val="100000"/>
              </a:lnSpc>
              <a:spcBef>
                <a:spcPts val="3150"/>
              </a:spcBef>
            </a:pPr>
            <a:r>
              <a:rPr lang="en-GB" sz="5500" spc="-55" dirty="0">
                <a:solidFill>
                  <a:srgbClr val="161C19"/>
                </a:solidFill>
                <a:latin typeface="VisbyCF-Medium"/>
                <a:cs typeface="VisbyCF-Medium"/>
              </a:rPr>
              <a:t>7 – Funding &amp; delivery</a:t>
            </a:r>
            <a:endParaRPr sz="5500" dirty="0">
              <a:latin typeface="VisbyCF-Medium"/>
              <a:cs typeface="VisbyCF-Medium"/>
            </a:endParaRPr>
          </a:p>
        </p:txBody>
      </p:sp>
      <p:sp>
        <p:nvSpPr>
          <p:cNvPr id="8" name="object 8"/>
          <p:cNvSpPr txBox="1"/>
          <p:nvPr/>
        </p:nvSpPr>
        <p:spPr>
          <a:xfrm>
            <a:off x="757898" y="4197498"/>
            <a:ext cx="2794000" cy="4111831"/>
          </a:xfrm>
          <a:prstGeom prst="rect">
            <a:avLst/>
          </a:prstGeom>
        </p:spPr>
        <p:txBody>
          <a:bodyPr vert="horz" wrap="square" lIns="0" tIns="12700" rIns="0" bIns="0" rtlCol="0">
            <a:spAutoFit/>
          </a:bodyPr>
          <a:lstStyle/>
          <a:p>
            <a:pPr marL="12700" marR="193675">
              <a:lnSpc>
                <a:spcPct val="137300"/>
              </a:lnSpc>
              <a:spcBef>
                <a:spcPts val="100"/>
              </a:spcBef>
            </a:pPr>
            <a:r>
              <a:rPr lang="en-GB" sz="1200" b="1" dirty="0">
                <a:solidFill>
                  <a:srgbClr val="161C19"/>
                </a:solidFill>
                <a:latin typeface="VisbyCF-Medium"/>
                <a:cs typeface="VisbyCF-Medium"/>
              </a:rPr>
              <a:t>Funding</a:t>
            </a:r>
            <a:endParaRPr lang="en-GB" sz="12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Kidwelly has recently been awarded Coastal Communities Funding in support of the marketing and promotion of the town and in response to COVID-19, the County Council has established underpinning resources to support the recovery and growth of rural towns. Working with Welsh Government and the RDP Leader programme, a range of new initiatives and business support will be made available.</a:t>
            </a:r>
          </a:p>
          <a:p>
            <a:pPr marL="12700" marR="193675" lvl="0">
              <a:lnSpc>
                <a:spcPct val="137300"/>
              </a:lnSpc>
              <a:spcBef>
                <a:spcPts val="100"/>
              </a:spcBef>
            </a:pPr>
            <a:br>
              <a:rPr lang="en-GB" sz="900" dirty="0">
                <a:solidFill>
                  <a:srgbClr val="161C19"/>
                </a:solidFill>
                <a:latin typeface="VisbyCF-Medium"/>
                <a:cs typeface="VisbyCF-Medium"/>
              </a:rPr>
            </a:br>
            <a:r>
              <a:rPr lang="en-GB" sz="900" dirty="0">
                <a:solidFill>
                  <a:srgbClr val="161C19"/>
                </a:solidFill>
                <a:latin typeface="VisbyCF-Medium"/>
                <a:cs typeface="VisbyCF-Medium"/>
              </a:rPr>
              <a:t>The sustainable economic growth plan form an important basis for identifying local needs and the range of opportunities these new funds and resources could help to deliver, which include:</a:t>
            </a:r>
          </a:p>
          <a:p>
            <a:pPr marL="12700" marR="193675" lvl="0">
              <a:lnSpc>
                <a:spcPct val="137300"/>
              </a:lnSpc>
              <a:spcBef>
                <a:spcPts val="100"/>
              </a:spcBef>
            </a:pPr>
            <a:endParaRPr lang="en-GB" sz="900" dirty="0">
              <a:solidFill>
                <a:srgbClr val="161C19"/>
              </a:solidFill>
              <a:latin typeface="VisbyCF-Medium"/>
              <a:cs typeface="VisbyCF-Medium"/>
            </a:endParaRPr>
          </a:p>
          <a:p>
            <a:pPr marL="184150" marR="193675" lvl="0"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The new Market Town Officers who will work with the town to take forward actions identified within the economic recovery and growth plans.</a:t>
            </a:r>
          </a:p>
          <a:p>
            <a:pPr marL="12700" marR="193675" lvl="0">
              <a:lnSpc>
                <a:spcPct val="137300"/>
              </a:lnSpc>
              <a:spcBef>
                <a:spcPts val="100"/>
              </a:spcBef>
            </a:pPr>
            <a:endParaRPr lang="en-GB" sz="900" dirty="0">
              <a:solidFill>
                <a:srgbClr val="161C19"/>
              </a:solidFill>
              <a:latin typeface="VisbyCF-Medium"/>
              <a:cs typeface="VisbyCF-Medium"/>
            </a:endParaRPr>
          </a:p>
        </p:txBody>
      </p:sp>
      <p:sp>
        <p:nvSpPr>
          <p:cNvPr id="4" name="Rectangle 3">
            <a:extLst>
              <a:ext uri="{FF2B5EF4-FFF2-40B4-BE49-F238E27FC236}">
                <a16:creationId xmlns:a16="http://schemas.microsoft.com/office/drawing/2014/main" id="{673EE904-BD7F-054E-A77C-EF9201E37FC4}"/>
              </a:ext>
            </a:extLst>
          </p:cNvPr>
          <p:cNvSpPr/>
          <p:nvPr/>
        </p:nvSpPr>
        <p:spPr>
          <a:xfrm>
            <a:off x="4004604" y="4127500"/>
            <a:ext cx="2764015" cy="4710072"/>
          </a:xfrm>
          <a:prstGeom prst="rect">
            <a:avLst/>
          </a:prstGeom>
        </p:spPr>
        <p:txBody>
          <a:bodyPr wrap="square">
            <a:spAutoFit/>
          </a:bodyPr>
          <a:lstStyle/>
          <a:p>
            <a:pPr marL="184150" marR="193675"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New seed funding to assist the town's growth plan teams to develop innovative solutions to meet both their immediate needs and future growth ambitions.</a:t>
            </a:r>
          </a:p>
          <a:p>
            <a:pPr marL="184150" marR="193675" lvl="0" indent="-171450">
              <a:lnSpc>
                <a:spcPct val="137300"/>
              </a:lnSpc>
              <a:spcBef>
                <a:spcPts val="100"/>
              </a:spcBef>
              <a:buFont typeface="Arial" panose="020B0604020202020204" pitchFamily="34" charset="0"/>
              <a:buChar char="•"/>
            </a:pPr>
            <a:endParaRPr lang="en-GB" sz="900" dirty="0">
              <a:solidFill>
                <a:srgbClr val="161C19"/>
              </a:solidFill>
              <a:latin typeface="VisbyCF-Medium"/>
              <a:cs typeface="VisbyCF-Medium"/>
            </a:endParaRPr>
          </a:p>
          <a:p>
            <a:pPr marL="184150" marR="193675" lvl="0"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Potential for new capital funding to support ideas identified in the recovery and growth plans and also to support the development of much-needed start-up and grow on employment space.</a:t>
            </a:r>
          </a:p>
          <a:p>
            <a:pPr marL="184150" marR="193675" lvl="0" indent="-171450">
              <a:lnSpc>
                <a:spcPct val="137300"/>
              </a:lnSpc>
              <a:spcBef>
                <a:spcPts val="100"/>
              </a:spcBef>
              <a:buFont typeface="Arial" panose="020B0604020202020204" pitchFamily="34" charset="0"/>
              <a:buChar char="•"/>
            </a:pPr>
            <a:endParaRPr lang="en-GB" sz="900" dirty="0">
              <a:solidFill>
                <a:srgbClr val="161C19"/>
              </a:solidFill>
              <a:latin typeface="VisbyCF-Medium"/>
              <a:cs typeface="VisbyCF-Medium"/>
            </a:endParaRPr>
          </a:p>
          <a:p>
            <a:pPr marL="184150" marR="193675" lvl="0"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Carmarthenshire County Council Business Grant Funds – opportunities for businesses to apply for direct support through the Rural Enterprise Fund, Transformational Commercial Property Development Fund, Business Start-Up Fund and Business Growth Fund.</a:t>
            </a:r>
          </a:p>
          <a:p>
            <a:pPr marL="184150" marR="193675" lvl="0" indent="-171450">
              <a:lnSpc>
                <a:spcPct val="137300"/>
              </a:lnSpc>
              <a:spcBef>
                <a:spcPts val="100"/>
              </a:spcBef>
              <a:buFont typeface="Arial" panose="020B0604020202020204" pitchFamily="34" charset="0"/>
              <a:buChar char="•"/>
            </a:pPr>
            <a:endParaRPr lang="en-GB" sz="900" dirty="0">
              <a:solidFill>
                <a:srgbClr val="161C19"/>
              </a:solidFill>
              <a:latin typeface="VisbyCF-Medium"/>
              <a:cs typeface="VisbyCF-Medium"/>
            </a:endParaRPr>
          </a:p>
          <a:p>
            <a:pPr marL="184150" marR="193675" lvl="0"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Town digital solutions – a series of initiatives to support businesses and communities to obtain faster and more reliable internet connectivity and application of digital SMART towns.</a:t>
            </a:r>
          </a:p>
        </p:txBody>
      </p:sp>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7" name="object 27"/>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23</a:t>
            </a:fld>
            <a:r>
              <a:rPr spc="-60" dirty="0"/>
              <a:t> </a:t>
            </a:r>
          </a:p>
        </p:txBody>
      </p:sp>
    </p:spTree>
    <p:extLst>
      <p:ext uri="{BB962C8B-B14F-4D97-AF65-F5344CB8AC3E}">
        <p14:creationId xmlns:p14="http://schemas.microsoft.com/office/powerpoint/2010/main" val="3404738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7" name="object 7"/>
          <p:cNvSpPr txBox="1"/>
          <p:nvPr/>
        </p:nvSpPr>
        <p:spPr>
          <a:xfrm>
            <a:off x="764976" y="1585452"/>
            <a:ext cx="2794000" cy="6358857"/>
          </a:xfrm>
          <a:prstGeom prst="rect">
            <a:avLst/>
          </a:prstGeom>
        </p:spPr>
        <p:txBody>
          <a:bodyPr vert="horz" wrap="square" lIns="0" tIns="12700" rIns="0" bIns="0" rtlCol="0">
            <a:spAutoFit/>
          </a:bodyPr>
          <a:lstStyle/>
          <a:p>
            <a:pPr marL="184150" marR="193675"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Funding has been secured for local marketing/distinctiveness including branded promotional material, prepared social media content for every town.</a:t>
            </a:r>
          </a:p>
          <a:p>
            <a:pPr marL="184150" marR="193675" lvl="0" indent="-171450">
              <a:lnSpc>
                <a:spcPct val="137300"/>
              </a:lnSpc>
              <a:spcBef>
                <a:spcPts val="100"/>
              </a:spcBef>
              <a:buFont typeface="Arial" panose="020B0604020202020204" pitchFamily="34" charset="0"/>
              <a:buChar char="•"/>
            </a:pPr>
            <a:endParaRPr lang="en-GB" sz="900" dirty="0">
              <a:solidFill>
                <a:srgbClr val="161C19"/>
              </a:solidFill>
              <a:latin typeface="VisbyCF-Medium"/>
              <a:cs typeface="VisbyCF-Medium"/>
            </a:endParaRPr>
          </a:p>
          <a:p>
            <a:pPr marL="184150" marR="193675" lvl="0"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Local energy plans - Carmarthenshire Energy Limited will support communities to identify and scope potential sites for new energy generation.</a:t>
            </a:r>
          </a:p>
          <a:p>
            <a:pPr marL="12700" marR="193675" lvl="0">
              <a:lnSpc>
                <a:spcPct val="137300"/>
              </a:lnSpc>
              <a:spcBef>
                <a:spcPts val="100"/>
              </a:spcBef>
            </a:pPr>
            <a:endParaRPr lang="en-GB" sz="900" dirty="0">
              <a:solidFill>
                <a:srgbClr val="161C19"/>
              </a:solidFill>
              <a:latin typeface="VisbyCF-Medium"/>
              <a:cs typeface="VisbyCF-Medium"/>
            </a:endParaRPr>
          </a:p>
          <a:p>
            <a:pPr marL="184150" marR="193675" lvl="0" indent="-171450">
              <a:lnSpc>
                <a:spcPct val="137300"/>
              </a:lnSpc>
              <a:spcBef>
                <a:spcPts val="100"/>
              </a:spcBef>
              <a:buFont typeface="Arial" panose="020B0604020202020204" pitchFamily="34" charset="0"/>
              <a:buChar char="•"/>
            </a:pPr>
            <a:r>
              <a:rPr lang="en-GB" sz="900" dirty="0">
                <a:solidFill>
                  <a:srgbClr val="161C19"/>
                </a:solidFill>
                <a:latin typeface="VisbyCF-Medium"/>
                <a:cs typeface="VisbyCF-Medium"/>
              </a:rPr>
              <a:t>Circular Economy - support with initiatives that grow manufacturers design products to be reusable and the reuse of materials.</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1200" b="1" dirty="0">
                <a:solidFill>
                  <a:srgbClr val="161C19"/>
                </a:solidFill>
                <a:latin typeface="VisbyCF-Medium"/>
                <a:cs typeface="VisbyCF-Medium"/>
              </a:rPr>
              <a:t>Delivery</a:t>
            </a:r>
            <a:endParaRPr lang="en-GB" sz="900" b="1" dirty="0">
              <a:solidFill>
                <a:srgbClr val="161C19"/>
              </a:solidFill>
              <a:latin typeface="VisbyCF-Medium"/>
              <a:cs typeface="VisbyCF-Medium"/>
            </a:endParaRPr>
          </a:p>
          <a:p>
            <a:pPr marL="12700" marR="193675">
              <a:lnSpc>
                <a:spcPct val="137300"/>
              </a:lnSpc>
              <a:spcBef>
                <a:spcPts val="100"/>
              </a:spcBef>
            </a:pPr>
            <a:endParaRPr lang="en-GB" sz="900" b="1" dirty="0">
              <a:solidFill>
                <a:srgbClr val="161C19"/>
              </a:solidFill>
              <a:latin typeface="VisbyCF-Medium"/>
              <a:cs typeface="VisbyCF-Medium"/>
            </a:endParaRPr>
          </a:p>
          <a:p>
            <a:r>
              <a:rPr lang="en-GB" sz="900" dirty="0">
                <a:latin typeface="Visby CF" pitchFamily="2" charset="77"/>
              </a:rPr>
              <a:t>The growth plan is for all the stakeholders of Kidwelly and requires commitment and effort from local authorities, community organisations and businesses for the town is to be successful and deliver sustained prosperity. This plan is necessary to provide a clear pathway for the prioritised actions over three levels of importance: </a:t>
            </a:r>
          </a:p>
          <a:p>
            <a:endParaRPr lang="en-GB" sz="900" dirty="0">
              <a:latin typeface="Visby CF" pitchFamily="2" charset="77"/>
            </a:endParaRPr>
          </a:p>
          <a:p>
            <a:pPr marL="171450" lvl="0" indent="-171450">
              <a:buFont typeface="Arial" panose="020B0604020202020204" pitchFamily="34" charset="0"/>
              <a:buChar char="•"/>
            </a:pPr>
            <a:r>
              <a:rPr lang="en-GB" sz="900" dirty="0">
                <a:latin typeface="Visby CF" pitchFamily="2" charset="77"/>
              </a:rPr>
              <a:t>Immediate - actioning of quick-win permanent or temporary schemes, to take advantage of available seed funding and current programmes.</a:t>
            </a:r>
          </a:p>
          <a:p>
            <a:pPr lvl="0"/>
            <a:endParaRPr lang="en-GB" sz="900" dirty="0">
              <a:latin typeface="Visby CF" pitchFamily="2" charset="77"/>
            </a:endParaRPr>
          </a:p>
          <a:p>
            <a:pPr marL="171450" lvl="0" indent="-171450">
              <a:buFont typeface="Arial" panose="020B0604020202020204" pitchFamily="34" charset="0"/>
              <a:buChar char="•"/>
            </a:pPr>
            <a:r>
              <a:rPr lang="en-GB" sz="900" dirty="0">
                <a:latin typeface="Visby CF" pitchFamily="2" charset="77"/>
              </a:rPr>
              <a:t>Short term - delivery within the next 2-3 years - priority transformational projects that may require feasibility studies, planning, funding, approvals before delivery. </a:t>
            </a:r>
          </a:p>
          <a:p>
            <a:pPr lvl="0"/>
            <a:endParaRPr lang="en-GB" sz="900" dirty="0">
              <a:latin typeface="Visby CF" pitchFamily="2" charset="77"/>
            </a:endParaRPr>
          </a:p>
          <a:p>
            <a:pPr marL="171450" lvl="0" indent="-171450">
              <a:buFont typeface="Arial" panose="020B0604020202020204" pitchFamily="34" charset="0"/>
              <a:buChar char="•"/>
            </a:pPr>
            <a:r>
              <a:rPr lang="en-GB" sz="900" dirty="0">
                <a:latin typeface="Visby CF" pitchFamily="2" charset="77"/>
              </a:rPr>
              <a:t>Strategic - Significant projects and strategies that may take several years to develop and will help guide the towns direction to be resilient and to respond to long term changes. </a:t>
            </a:r>
          </a:p>
          <a:p>
            <a:pPr marL="12700" marR="193675">
              <a:lnSpc>
                <a:spcPct val="137300"/>
              </a:lnSpc>
              <a:spcBef>
                <a:spcPts val="100"/>
              </a:spcBef>
            </a:pPr>
            <a:endParaRPr lang="en-GB" sz="1200" b="1" dirty="0">
              <a:solidFill>
                <a:srgbClr val="161C19"/>
              </a:solidFill>
              <a:highlight>
                <a:srgbClr val="FF00FF"/>
              </a:highlight>
              <a:latin typeface="VisbyCF-Medium"/>
              <a:cs typeface="VisbyCF-Medium"/>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24</a:t>
            </a:fld>
            <a:r>
              <a:rPr spc="-60" dirty="0"/>
              <a:t> </a:t>
            </a:r>
          </a:p>
        </p:txBody>
      </p:sp>
      <p:sp>
        <p:nvSpPr>
          <p:cNvPr id="8" name="object 5">
            <a:extLst>
              <a:ext uri="{FF2B5EF4-FFF2-40B4-BE49-F238E27FC236}">
                <a16:creationId xmlns:a16="http://schemas.microsoft.com/office/drawing/2014/main" id="{244CA24E-51F5-7349-9242-1BFDC0E9A757}"/>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Tree>
    <p:extLst>
      <p:ext uri="{BB962C8B-B14F-4D97-AF65-F5344CB8AC3E}">
        <p14:creationId xmlns:p14="http://schemas.microsoft.com/office/powerpoint/2010/main" val="2113590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25</a:t>
            </a:fld>
            <a:r>
              <a:rPr spc="-60" dirty="0"/>
              <a:t> </a:t>
            </a:r>
          </a:p>
        </p:txBody>
      </p:sp>
      <p:graphicFrame>
        <p:nvGraphicFramePr>
          <p:cNvPr id="8" name="Table 7">
            <a:extLst>
              <a:ext uri="{FF2B5EF4-FFF2-40B4-BE49-F238E27FC236}">
                <a16:creationId xmlns:a16="http://schemas.microsoft.com/office/drawing/2014/main" id="{A340DD9E-07AD-7046-A5A7-9563AF743D97}"/>
              </a:ext>
            </a:extLst>
          </p:cNvPr>
          <p:cNvGraphicFramePr>
            <a:graphicFrameLocks noGrp="1"/>
          </p:cNvGraphicFramePr>
          <p:nvPr>
            <p:extLst>
              <p:ext uri="{D42A27DB-BD31-4B8C-83A1-F6EECF244321}">
                <p14:modId xmlns:p14="http://schemas.microsoft.com/office/powerpoint/2010/main" val="3052203449"/>
              </p:ext>
            </p:extLst>
          </p:nvPr>
        </p:nvGraphicFramePr>
        <p:xfrm>
          <a:off x="791999" y="1284146"/>
          <a:ext cx="5976620" cy="7728047"/>
        </p:xfrm>
        <a:graphic>
          <a:graphicData uri="http://schemas.openxmlformats.org/drawingml/2006/table">
            <a:tbl>
              <a:tblPr firstRow="1" firstCol="1" bandRow="1">
                <a:tableStyleId>{5C22544A-7EE6-4342-B048-85BDC9FD1C3A}</a:tableStyleId>
              </a:tblPr>
              <a:tblGrid>
                <a:gridCol w="904302">
                  <a:extLst>
                    <a:ext uri="{9D8B030D-6E8A-4147-A177-3AD203B41FA5}">
                      <a16:colId xmlns:a16="http://schemas.microsoft.com/office/drawing/2014/main" val="3137776763"/>
                    </a:ext>
                  </a:extLst>
                </a:gridCol>
                <a:gridCol w="1296298">
                  <a:extLst>
                    <a:ext uri="{9D8B030D-6E8A-4147-A177-3AD203B41FA5}">
                      <a16:colId xmlns:a16="http://schemas.microsoft.com/office/drawing/2014/main" val="2405187380"/>
                    </a:ext>
                  </a:extLst>
                </a:gridCol>
                <a:gridCol w="1106121">
                  <a:extLst>
                    <a:ext uri="{9D8B030D-6E8A-4147-A177-3AD203B41FA5}">
                      <a16:colId xmlns:a16="http://schemas.microsoft.com/office/drawing/2014/main" val="2461912731"/>
                    </a:ext>
                  </a:extLst>
                </a:gridCol>
                <a:gridCol w="1144931">
                  <a:extLst>
                    <a:ext uri="{9D8B030D-6E8A-4147-A177-3AD203B41FA5}">
                      <a16:colId xmlns:a16="http://schemas.microsoft.com/office/drawing/2014/main" val="4236478623"/>
                    </a:ext>
                  </a:extLst>
                </a:gridCol>
                <a:gridCol w="525972">
                  <a:extLst>
                    <a:ext uri="{9D8B030D-6E8A-4147-A177-3AD203B41FA5}">
                      <a16:colId xmlns:a16="http://schemas.microsoft.com/office/drawing/2014/main" val="340939790"/>
                    </a:ext>
                  </a:extLst>
                </a:gridCol>
                <a:gridCol w="478618">
                  <a:extLst>
                    <a:ext uri="{9D8B030D-6E8A-4147-A177-3AD203B41FA5}">
                      <a16:colId xmlns:a16="http://schemas.microsoft.com/office/drawing/2014/main" val="1426574301"/>
                    </a:ext>
                  </a:extLst>
                </a:gridCol>
                <a:gridCol w="520378">
                  <a:extLst>
                    <a:ext uri="{9D8B030D-6E8A-4147-A177-3AD203B41FA5}">
                      <a16:colId xmlns:a16="http://schemas.microsoft.com/office/drawing/2014/main" val="1680525870"/>
                    </a:ext>
                  </a:extLst>
                </a:gridCol>
              </a:tblGrid>
              <a:tr h="278677">
                <a:tc>
                  <a:txBody>
                    <a:bodyPr/>
                    <a:lstStyle/>
                    <a:p>
                      <a:endParaRPr lang="en-US" sz="600" b="1" i="0" dirty="0">
                        <a:effectLst/>
                        <a:latin typeface="Visby CF Bold" pitchFamily="2" charset="77"/>
                      </a:endParaRPr>
                    </a:p>
                    <a:p>
                      <a:r>
                        <a:rPr lang="en-US" sz="600" b="1" i="0" dirty="0">
                          <a:effectLst/>
                          <a:latin typeface="Visby CF Bold" pitchFamily="2" charset="77"/>
                        </a:rPr>
                        <a:t>Action</a:t>
                      </a:r>
                      <a:endParaRPr lang="en-GB" sz="800" b="1" i="0" dirty="0">
                        <a:effectLst/>
                        <a:latin typeface="Visby CF Bold"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endParaRPr lang="en-US" sz="600" b="1" i="0" dirty="0">
                        <a:effectLst/>
                        <a:latin typeface="Visby CF Bold" pitchFamily="2" charset="77"/>
                      </a:endParaRPr>
                    </a:p>
                    <a:p>
                      <a:r>
                        <a:rPr lang="en-US" sz="600" b="1" i="0" dirty="0">
                          <a:effectLst/>
                          <a:latin typeface="Visby CF Bold" pitchFamily="2" charset="77"/>
                        </a:rPr>
                        <a:t>Key delivery partners</a:t>
                      </a:r>
                      <a:endParaRPr lang="en-GB" sz="800" b="1" i="0" dirty="0">
                        <a:effectLst/>
                        <a:latin typeface="Visby CF Bold"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endParaRPr lang="en-US" sz="600" b="1" i="0" dirty="0">
                        <a:effectLst/>
                        <a:latin typeface="Visby CF Bold" pitchFamily="2" charset="77"/>
                      </a:endParaRPr>
                    </a:p>
                    <a:p>
                      <a:r>
                        <a:rPr lang="en-US" sz="600" b="1" i="0" dirty="0">
                          <a:effectLst/>
                          <a:latin typeface="Visby CF Bold" pitchFamily="2" charset="77"/>
                        </a:rPr>
                        <a:t>Resources</a:t>
                      </a:r>
                      <a:endParaRPr lang="en-GB" sz="800" b="1" i="0" dirty="0">
                        <a:effectLst/>
                        <a:latin typeface="Visby CF Bold"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endParaRPr lang="en-US" sz="600" b="1" i="0" dirty="0">
                        <a:effectLst/>
                        <a:latin typeface="Visby CF Bold" pitchFamily="2" charset="77"/>
                      </a:endParaRPr>
                    </a:p>
                    <a:p>
                      <a:r>
                        <a:rPr lang="en-US" sz="600" b="1" i="0" dirty="0">
                          <a:effectLst/>
                          <a:latin typeface="Visby CF Bold" pitchFamily="2" charset="77"/>
                        </a:rPr>
                        <a:t>Next steps</a:t>
                      </a:r>
                      <a:endParaRPr lang="en-GB" sz="800" b="1" i="0" dirty="0">
                        <a:effectLst/>
                        <a:latin typeface="Visby CF Bold"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gridSpan="3">
                  <a:txBody>
                    <a:bodyPr/>
                    <a:lstStyle/>
                    <a:p>
                      <a:pPr algn="ctr"/>
                      <a:endParaRPr lang="en-US" sz="600" b="1" i="0" dirty="0">
                        <a:effectLst/>
                        <a:latin typeface="Visby CF Bold" pitchFamily="2" charset="77"/>
                      </a:endParaRPr>
                    </a:p>
                    <a:p>
                      <a:pPr algn="ctr"/>
                      <a:r>
                        <a:rPr lang="en-US" sz="600" b="1" i="0" dirty="0">
                          <a:effectLst/>
                          <a:latin typeface="Visby CF Bold" pitchFamily="2" charset="77"/>
                        </a:rPr>
                        <a:t>Timeframe</a:t>
                      </a:r>
                    </a:p>
                    <a:p>
                      <a:pPr algn="ctr"/>
                      <a:endParaRPr lang="en-GB" sz="800" b="1" i="0" dirty="0">
                        <a:effectLst/>
                        <a:latin typeface="Visby CF Bold"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6903530"/>
                  </a:ext>
                </a:extLst>
              </a:tr>
              <a:tr h="168236">
                <a:tc gridSpan="4">
                  <a:txBody>
                    <a:bodyPr/>
                    <a:lstStyle/>
                    <a:p>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GB" sz="600" b="1" i="0" baseline="0" dirty="0">
                        <a:solidFill>
                          <a:schemeClr val="bg1"/>
                        </a:solidFill>
                        <a:effectLst/>
                        <a:latin typeface="Visby CF Bold" pitchFamily="2" charset="77"/>
                        <a:ea typeface="Calibri" panose="020F0502020204030204" pitchFamily="34" charset="0"/>
                        <a:cs typeface="Times New Roman" panose="02020603050405020304" pitchFamily="18" charset="0"/>
                      </a:endParaRPr>
                    </a:p>
                    <a:p>
                      <a:pPr algn="ctr"/>
                      <a:r>
                        <a:rPr lang="en-GB" sz="600" b="1" i="0" baseline="0" dirty="0">
                          <a:solidFill>
                            <a:schemeClr val="bg1"/>
                          </a:solidFill>
                          <a:effectLst/>
                          <a:latin typeface="Visby CF Bold" pitchFamily="2" charset="77"/>
                          <a:ea typeface="Calibri" panose="020F0502020204030204" pitchFamily="34" charset="0"/>
                          <a:cs typeface="Times New Roman" panose="02020603050405020304" pitchFamily="18" charset="0"/>
                        </a:rPr>
                        <a:t>Immediate</a:t>
                      </a:r>
                    </a:p>
                  </a:txBody>
                  <a:tcPr marL="40102" marR="40102" marT="0" marB="0" anchor="ctr">
                    <a:solidFill>
                      <a:srgbClr val="1D4FA4"/>
                    </a:solidFill>
                  </a:tcPr>
                </a:tc>
                <a:tc>
                  <a:txBody>
                    <a:bodyPr/>
                    <a:lstStyle/>
                    <a:p>
                      <a:pPr algn="ctr"/>
                      <a:endParaRPr lang="en-GB" sz="600" b="1" i="0" baseline="0" dirty="0">
                        <a:solidFill>
                          <a:schemeClr val="bg1"/>
                        </a:solidFill>
                        <a:effectLst/>
                        <a:latin typeface="Visby CF Bold" pitchFamily="2" charset="77"/>
                        <a:ea typeface="Calibri" panose="020F0502020204030204" pitchFamily="34" charset="0"/>
                        <a:cs typeface="Times New Roman" panose="02020603050405020304" pitchFamily="18" charset="0"/>
                      </a:endParaRPr>
                    </a:p>
                    <a:p>
                      <a:pPr algn="ctr"/>
                      <a:r>
                        <a:rPr lang="en-GB" sz="600" b="1" i="0" baseline="0" dirty="0">
                          <a:solidFill>
                            <a:schemeClr val="bg1"/>
                          </a:solidFill>
                          <a:effectLst/>
                          <a:latin typeface="Visby CF Bold" pitchFamily="2" charset="77"/>
                          <a:ea typeface="Calibri" panose="020F0502020204030204" pitchFamily="34" charset="0"/>
                          <a:cs typeface="Times New Roman" panose="02020603050405020304" pitchFamily="18" charset="0"/>
                        </a:rPr>
                        <a:t>Short</a:t>
                      </a:r>
                    </a:p>
                  </a:txBody>
                  <a:tcPr marL="40102" marR="40102" marT="0" marB="0" anchor="ctr">
                    <a:solidFill>
                      <a:srgbClr val="1D4FA4"/>
                    </a:solidFill>
                  </a:tcPr>
                </a:tc>
                <a:tc>
                  <a:txBody>
                    <a:bodyPr/>
                    <a:lstStyle/>
                    <a:p>
                      <a:pPr algn="ctr"/>
                      <a:endParaRPr lang="en-GB" sz="600" b="1" i="0" baseline="0" dirty="0">
                        <a:solidFill>
                          <a:schemeClr val="bg1"/>
                        </a:solidFill>
                        <a:effectLst/>
                        <a:latin typeface="Visby CF Bold" pitchFamily="2" charset="77"/>
                        <a:ea typeface="Calibri" panose="020F0502020204030204" pitchFamily="34" charset="0"/>
                        <a:cs typeface="Times New Roman" panose="02020603050405020304" pitchFamily="18" charset="0"/>
                      </a:endParaRPr>
                    </a:p>
                    <a:p>
                      <a:pPr algn="ctr"/>
                      <a:r>
                        <a:rPr lang="en-GB" sz="600" b="1" i="0" baseline="0" dirty="0">
                          <a:solidFill>
                            <a:schemeClr val="bg1"/>
                          </a:solidFill>
                          <a:effectLst/>
                          <a:latin typeface="Visby CF Bold" pitchFamily="2" charset="77"/>
                          <a:ea typeface="Calibri" panose="020F0502020204030204" pitchFamily="34" charset="0"/>
                          <a:cs typeface="Times New Roman" panose="02020603050405020304" pitchFamily="18" charset="0"/>
                        </a:rPr>
                        <a:t>Strategic</a:t>
                      </a:r>
                    </a:p>
                  </a:txBody>
                  <a:tcPr marL="40102" marR="40102" marT="0" marB="0" anchor="ctr">
                    <a:solidFill>
                      <a:srgbClr val="1D4FA4"/>
                    </a:solidFill>
                  </a:tcPr>
                </a:tc>
                <a:extLst>
                  <a:ext uri="{0D108BD9-81ED-4DB2-BD59-A6C34878D82A}">
                    <a16:rowId xmlns:a16="http://schemas.microsoft.com/office/drawing/2014/main" val="1953168166"/>
                  </a:ext>
                </a:extLst>
              </a:tr>
              <a:tr h="245891">
                <a:tc gridSpan="4">
                  <a:txBody>
                    <a:bodyPr/>
                    <a:lstStyle/>
                    <a:p>
                      <a:endParaRPr lang="en-GB" sz="600" b="1" i="0" dirty="0">
                        <a:effectLst/>
                        <a:latin typeface="Visby CF Bold" pitchFamily="2" charset="77"/>
                      </a:endParaRPr>
                    </a:p>
                    <a:p>
                      <a:r>
                        <a:rPr lang="en-GB" sz="600" b="1" i="0" dirty="0">
                          <a:solidFill>
                            <a:schemeClr val="bg1"/>
                          </a:solidFill>
                          <a:effectLst/>
                          <a:latin typeface="Visby CF Bold" pitchFamily="2" charset="77"/>
                        </a:rPr>
                        <a:t>A) Create a more attractive and thriving town centre</a:t>
                      </a:r>
                      <a:endParaRPr lang="en-GB" sz="800" b="1" i="0" dirty="0">
                        <a:solidFill>
                          <a:schemeClr val="bg1"/>
                        </a:solidFill>
                        <a:effectLst/>
                        <a:latin typeface="Visby CF Bold" pitchFamily="2" charset="77"/>
                      </a:endParaRPr>
                    </a:p>
                    <a:p>
                      <a:r>
                        <a:rPr lang="en-US" sz="600" b="1" i="0" dirty="0">
                          <a:effectLst/>
                          <a:latin typeface="Visby CF Bold" pitchFamily="2" charset="77"/>
                        </a:rPr>
                        <a:t> </a:t>
                      </a:r>
                      <a:endParaRPr lang="en-GB" sz="800" b="1" i="0" dirty="0">
                        <a:effectLst/>
                        <a:latin typeface="Visby CF Bold" pitchFamily="2" charset="77"/>
                        <a:ea typeface="Calibri" panose="020F0502020204030204" pitchFamily="34" charset="0"/>
                        <a:cs typeface="Times New Roman" panose="02020603050405020304" pitchFamily="18" charset="0"/>
                      </a:endParaRPr>
                    </a:p>
                  </a:txBody>
                  <a:tcPr marL="40102" marR="40102" marT="0" marB="0" anchor="ctr">
                    <a:solidFill>
                      <a:srgbClr val="C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D1D9E8"/>
                    </a:solidFill>
                  </a:tcPr>
                </a:tc>
                <a:tc>
                  <a:txBody>
                    <a:bodyPr/>
                    <a:lstStyle/>
                    <a:p>
                      <a:pPr algn="ct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D1D9E8"/>
                    </a:solidFill>
                  </a:tcPr>
                </a:tc>
                <a:tc>
                  <a:txBody>
                    <a:bodyPr/>
                    <a:lstStyle/>
                    <a:p>
                      <a:pPr algn="ct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D1D9E8"/>
                    </a:solidFill>
                  </a:tcPr>
                </a:tc>
                <a:extLst>
                  <a:ext uri="{0D108BD9-81ED-4DB2-BD59-A6C34878D82A}">
                    <a16:rowId xmlns:a16="http://schemas.microsoft.com/office/drawing/2014/main" val="3748545667"/>
                  </a:ext>
                </a:extLst>
              </a:tr>
              <a:tr h="815328">
                <a:tc>
                  <a:txBody>
                    <a:bodyPr/>
                    <a:lstStyle/>
                    <a:p>
                      <a:r>
                        <a:rPr lang="en-GB" sz="600" b="0" i="0" dirty="0">
                          <a:effectLst/>
                          <a:latin typeface="Visby CF Thin" pitchFamily="2" charset="77"/>
                        </a:rPr>
                        <a:t>A1) - Castle to Bridge Street environment</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dirty="0">
                          <a:effectLst/>
                          <a:latin typeface="Visby CF Thin" pitchFamily="2" charset="77"/>
                        </a:rPr>
                        <a:t>Carmarthenshire CC</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Ten Towns Seed Fund and Capital Fund</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Prepare design brief for redesign and strategies for increasing useable pedestrian space, outside use of space by businesses.</a:t>
                      </a:r>
                      <a:endParaRPr lang="en-GB" sz="800" b="0" i="0" dirty="0">
                        <a:effectLst/>
                        <a:latin typeface="Visby CF Thin" pitchFamily="2" charset="77"/>
                      </a:endParaRPr>
                    </a:p>
                    <a:p>
                      <a:r>
                        <a:rPr lang="en-US" sz="600" b="0" i="0" dirty="0">
                          <a:effectLst/>
                          <a:latin typeface="Visby CF Thin" pitchFamily="2" charset="77"/>
                        </a:rPr>
                        <a:t>Matching support for enhancement of commercial property/town centre living</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C00000"/>
                    </a:solidFill>
                  </a:tcP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3266063664"/>
                  </a:ext>
                </a:extLst>
              </a:tr>
              <a:tr h="655710">
                <a:tc>
                  <a:txBody>
                    <a:bodyPr/>
                    <a:lstStyle/>
                    <a:p>
                      <a:r>
                        <a:rPr lang="en-GB" sz="600" b="0" i="0" dirty="0">
                          <a:effectLst/>
                          <a:latin typeface="Visby CF Thin" pitchFamily="2" charset="77"/>
                        </a:rPr>
                        <a:t>A2) – The Square</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dirty="0">
                          <a:effectLst/>
                          <a:latin typeface="Visby CF Thin" pitchFamily="2" charset="77"/>
                        </a:rPr>
                        <a:t>Carmarthenshire CC</a:t>
                      </a:r>
                      <a:endParaRPr lang="en-GB" sz="800" b="0" i="0" dirty="0">
                        <a:effectLst/>
                        <a:latin typeface="Visby CF Thin" pitchFamily="2" charset="77"/>
                      </a:endParaRPr>
                    </a:p>
                    <a:p>
                      <a:r>
                        <a:rPr lang="en-US" sz="600" b="0" i="0" dirty="0">
                          <a:effectLst/>
                          <a:latin typeface="Visby CF Thin" pitchFamily="2" charset="77"/>
                        </a:rPr>
                        <a:t>Kidwelly Town Council</a:t>
                      </a:r>
                      <a:endParaRPr lang="en-GB" sz="800" b="0" i="0" dirty="0">
                        <a:effectLst/>
                        <a:latin typeface="Visby CF Thin" pitchFamily="2" charset="77"/>
                      </a:endParaRPr>
                    </a:p>
                    <a:p>
                      <a:r>
                        <a:rPr lang="en-US" sz="600" b="0" i="0" dirty="0">
                          <a:effectLst/>
                          <a:latin typeface="Visby CF Thin" pitchFamily="2" charset="77"/>
                        </a:rPr>
                        <a:t>St Mary’s Church</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Ten Towns Seed Fund and Capital Fund</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Prepare design brief for redesign and strategies for increasing useable pedestrian, markets, event, and activity space. Option for joint commission with Bridge Street study.</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C00000"/>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1614344666"/>
                  </a:ext>
                </a:extLst>
              </a:tr>
              <a:tr h="573746">
                <a:tc>
                  <a:txBody>
                    <a:bodyPr/>
                    <a:lstStyle/>
                    <a:p>
                      <a:r>
                        <a:rPr lang="en-GB" sz="600" b="0" i="0" dirty="0">
                          <a:effectLst/>
                          <a:latin typeface="Visby CF Thin" pitchFamily="2" charset="77"/>
                        </a:rPr>
                        <a:t>A3) – Former Town Hall</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dirty="0">
                          <a:effectLst/>
                          <a:latin typeface="Visby CF Thin" pitchFamily="2" charset="77"/>
                        </a:rPr>
                        <a:t>Carmarthenshire CC</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Ten Towns Seed Fund and Capital Fund</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a:effectLst/>
                          <a:latin typeface="Visby CF Thin" pitchFamily="2" charset="77"/>
                        </a:rPr>
                        <a:t>Options appraisal study to explore reuse and strategies for a range of interventions including commercial, workspace, community, leisure.</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C00000"/>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4045543302"/>
                  </a:ext>
                </a:extLst>
              </a:tr>
              <a:tr h="588827">
                <a:tc>
                  <a:txBody>
                    <a:bodyPr/>
                    <a:lstStyle/>
                    <a:p>
                      <a:r>
                        <a:rPr lang="en-GB" sz="600" b="0" i="0" dirty="0">
                          <a:effectLst/>
                          <a:latin typeface="Visby CF Thin" pitchFamily="2" charset="77"/>
                        </a:rPr>
                        <a:t>A4) – SMART Town</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a:effectLst/>
                          <a:latin typeface="Visby CF Thin" pitchFamily="2" charset="77"/>
                        </a:rPr>
                        <a:t>Carmarthenshire CC</a:t>
                      </a:r>
                      <a:endParaRPr lang="en-GB" sz="800" b="0" i="0">
                        <a:effectLst/>
                        <a:latin typeface="Visby CF Thin" pitchFamily="2" charset="77"/>
                      </a:endParaRPr>
                    </a:p>
                    <a:p>
                      <a:r>
                        <a:rPr lang="en-US" sz="600" b="0" i="0">
                          <a:effectLst/>
                          <a:latin typeface="Visby CF Thin" pitchFamily="2" charset="77"/>
                        </a:rPr>
                        <a:t>Kidwelly Town Council</a:t>
                      </a:r>
                      <a:endParaRPr lang="en-GB" sz="800" b="0" i="0">
                        <a:effectLst/>
                        <a:latin typeface="Visby CF Thin" pitchFamily="2" charset="77"/>
                      </a:endParaRPr>
                    </a:p>
                    <a:p>
                      <a:r>
                        <a:rPr lang="en-US" sz="600" b="0" i="0">
                          <a:effectLst/>
                          <a:latin typeface="Visby CF Thin" pitchFamily="2" charset="77"/>
                        </a:rPr>
                        <a:t>Businesses</a:t>
                      </a:r>
                      <a:endParaRPr lang="en-GB" sz="800" b="0" i="0">
                        <a:effectLst/>
                        <a:latin typeface="Visby CF Thin" pitchFamily="2" charset="77"/>
                      </a:endParaRPr>
                    </a:p>
                    <a:p>
                      <a:r>
                        <a:rPr lang="en-US" sz="600" b="0" i="0">
                          <a:effectLst/>
                          <a:latin typeface="Visby CF Thin" pitchFamily="2" charset="77"/>
                        </a:rPr>
                        <a:t>Cadw</a:t>
                      </a:r>
                      <a:endParaRPr lang="en-GB" sz="800" b="0" i="0">
                        <a:effectLst/>
                        <a:latin typeface="Visby CF Thin" pitchFamily="2" charset="77"/>
                      </a:endParaRPr>
                    </a:p>
                    <a:p>
                      <a:r>
                        <a:rPr lang="en-US" sz="600" b="0" i="0">
                          <a:effectLst/>
                          <a:latin typeface="Visby CF Thin" pitchFamily="2" charset="77"/>
                        </a:rPr>
                        <a:t>Coastal Communities Initiative</a:t>
                      </a:r>
                      <a:endParaRPr lang="en-GB" sz="800" b="0" i="0">
                        <a:effectLst/>
                        <a:latin typeface="Visby CF Thin" pitchFamily="2" charset="77"/>
                      </a:endParaRPr>
                    </a:p>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Carmarthenshire SMART/digital program</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Undertake a SMART town audit and prepare action plan</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C00000"/>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2874438744"/>
                  </a:ext>
                </a:extLst>
              </a:tr>
              <a:tr h="245891">
                <a:tc gridSpan="4">
                  <a:txBody>
                    <a:bodyPr/>
                    <a:lstStyle/>
                    <a:p>
                      <a:endParaRPr lang="en-GB" sz="600" b="1" i="0" dirty="0">
                        <a:solidFill>
                          <a:schemeClr val="tx1"/>
                        </a:solidFill>
                        <a:effectLst/>
                        <a:latin typeface="Visby CF Bold" pitchFamily="2" charset="77"/>
                      </a:endParaRPr>
                    </a:p>
                    <a:p>
                      <a:r>
                        <a:rPr lang="en-GB" sz="600" b="1" i="0" dirty="0">
                          <a:solidFill>
                            <a:schemeClr val="tx1"/>
                          </a:solidFill>
                          <a:effectLst/>
                          <a:latin typeface="Visby CF Bold" pitchFamily="2" charset="77"/>
                        </a:rPr>
                        <a:t>B) Growing </a:t>
                      </a:r>
                      <a:r>
                        <a:rPr lang="en-GB" sz="600" b="1" i="0" dirty="0" err="1">
                          <a:solidFill>
                            <a:schemeClr val="tx1"/>
                          </a:solidFill>
                          <a:effectLst/>
                          <a:latin typeface="Visby CF Bold" pitchFamily="2" charset="77"/>
                        </a:rPr>
                        <a:t>Kidwelly’s</a:t>
                      </a:r>
                      <a:r>
                        <a:rPr lang="en-GB" sz="600" b="1" i="0" dirty="0">
                          <a:solidFill>
                            <a:schemeClr val="tx1"/>
                          </a:solidFill>
                          <a:effectLst/>
                          <a:latin typeface="Visby CF Bold" pitchFamily="2" charset="77"/>
                        </a:rPr>
                        <a:t> profile and the attraction of the visitor economy</a:t>
                      </a:r>
                      <a:endParaRPr lang="en-GB" sz="800" b="1" i="0" dirty="0">
                        <a:solidFill>
                          <a:schemeClr val="tx1"/>
                        </a:solidFill>
                        <a:effectLst/>
                        <a:latin typeface="Visby CF Bold" pitchFamily="2" charset="77"/>
                      </a:endParaRPr>
                    </a:p>
                    <a:p>
                      <a:r>
                        <a:rPr lang="en-US" sz="600" b="1" i="0" dirty="0">
                          <a:solidFill>
                            <a:schemeClr val="tx1"/>
                          </a:solidFill>
                          <a:effectLst/>
                          <a:latin typeface="Visby CF Bold" pitchFamily="2" charset="77"/>
                        </a:rPr>
                        <a:t> </a:t>
                      </a:r>
                      <a:endParaRPr lang="en-GB" sz="800" b="1" i="0" dirty="0">
                        <a:solidFill>
                          <a:schemeClr val="tx1"/>
                        </a:solidFill>
                        <a:effectLst/>
                        <a:latin typeface="Visby CF Bold" pitchFamily="2" charset="77"/>
                        <a:ea typeface="Calibri" panose="020F0502020204030204" pitchFamily="34" charset="0"/>
                        <a:cs typeface="Times New Roman" panose="02020603050405020304" pitchFamily="18" charset="0"/>
                      </a:endParaRPr>
                    </a:p>
                  </a:txBody>
                  <a:tcPr marL="40102" marR="40102" marT="0" marB="0" anchor="ctr">
                    <a:solidFill>
                      <a:srgbClr val="FFBE29"/>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D1D9E8"/>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D1D9E8"/>
                    </a:solidFill>
                  </a:tcP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D1D9E8"/>
                    </a:solidFill>
                  </a:tcPr>
                </a:tc>
                <a:extLst>
                  <a:ext uri="{0D108BD9-81ED-4DB2-BD59-A6C34878D82A}">
                    <a16:rowId xmlns:a16="http://schemas.microsoft.com/office/drawing/2014/main" val="2802753585"/>
                  </a:ext>
                </a:extLst>
              </a:tr>
              <a:tr h="390428">
                <a:tc>
                  <a:txBody>
                    <a:bodyPr/>
                    <a:lstStyle/>
                    <a:p>
                      <a:r>
                        <a:rPr lang="en-GB" sz="600" b="0" i="0" dirty="0">
                          <a:effectLst/>
                          <a:latin typeface="Visby CF Thin" pitchFamily="2" charset="77"/>
                        </a:rPr>
                        <a:t>B1) 15-minute heritage</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a:effectLst/>
                          <a:latin typeface="Visby CF Thin" pitchFamily="2" charset="77"/>
                        </a:rPr>
                        <a:t>CADW</a:t>
                      </a:r>
                      <a:endParaRPr lang="en-GB" sz="800" b="0" i="0">
                        <a:effectLst/>
                        <a:latin typeface="Visby CF Thin" pitchFamily="2" charset="77"/>
                      </a:endParaRPr>
                    </a:p>
                    <a:p>
                      <a:r>
                        <a:rPr lang="en-US" sz="600" b="0" i="0">
                          <a:effectLst/>
                          <a:latin typeface="Visby CF Thin" pitchFamily="2" charset="77"/>
                        </a:rPr>
                        <a:t>Kidwelly Town Council</a:t>
                      </a:r>
                      <a:endParaRPr lang="en-GB" sz="800" b="0" i="0">
                        <a:effectLst/>
                        <a:latin typeface="Visby CF Thin" pitchFamily="2" charset="77"/>
                      </a:endParaRPr>
                    </a:p>
                    <a:p>
                      <a:r>
                        <a:rPr lang="en-US" sz="600" b="0" i="0">
                          <a:effectLst/>
                          <a:latin typeface="Visby CF Thin" pitchFamily="2" charset="77"/>
                        </a:rPr>
                        <a:t>Coastal Communities Initiative</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Carmarthenshire CC capital funds &amp; Coastal Communities Fund</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Review proposals as part of the implementation of the Coastal Communities initiatives and Black Cat Trail.</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FFBE29"/>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1359818020"/>
                  </a:ext>
                </a:extLst>
              </a:tr>
              <a:tr h="420591">
                <a:tc>
                  <a:txBody>
                    <a:bodyPr/>
                    <a:lstStyle/>
                    <a:p>
                      <a:r>
                        <a:rPr lang="en-GB" sz="600" b="0" i="0" dirty="0">
                          <a:effectLst/>
                          <a:latin typeface="Visby CF Thin" pitchFamily="2" charset="77"/>
                        </a:rPr>
                        <a:t>B2) - Kidwelly Castle</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a:effectLst/>
                          <a:latin typeface="Visby CF Thin" pitchFamily="2" charset="77"/>
                        </a:rPr>
                        <a:t>CADW</a:t>
                      </a:r>
                      <a:endParaRPr lang="en-GB" sz="800" b="0" i="0">
                        <a:effectLst/>
                        <a:latin typeface="Visby CF Thin" pitchFamily="2" charset="77"/>
                      </a:endParaRPr>
                    </a:p>
                    <a:p>
                      <a:r>
                        <a:rPr lang="en-US" sz="600" b="0" i="0">
                          <a:effectLst/>
                          <a:latin typeface="Visby CF Thin" pitchFamily="2" charset="77"/>
                        </a:rPr>
                        <a:t>Kidwelly Town Council</a:t>
                      </a:r>
                      <a:endParaRPr lang="en-GB" sz="800" b="0" i="0">
                        <a:effectLst/>
                        <a:latin typeface="Visby CF Thin" pitchFamily="2" charset="77"/>
                      </a:endParaRPr>
                    </a:p>
                    <a:p>
                      <a:r>
                        <a:rPr lang="en-US" sz="600" b="0" i="0">
                          <a:effectLst/>
                          <a:latin typeface="Visby CF Thin" pitchFamily="2" charset="77"/>
                        </a:rPr>
                        <a:t>Coastal Communities Initiative</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Memorandum of understanding to agree on mutually supporting strategies and joint working</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FFBE29"/>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4172981942"/>
                  </a:ext>
                </a:extLst>
              </a:tr>
              <a:tr h="504709">
                <a:tc>
                  <a:txBody>
                    <a:bodyPr/>
                    <a:lstStyle/>
                    <a:p>
                      <a:r>
                        <a:rPr lang="en-GB" sz="600" b="0" i="0" dirty="0">
                          <a:effectLst/>
                          <a:latin typeface="Visby CF Thin" pitchFamily="2" charset="77"/>
                        </a:rPr>
                        <a:t>B3) - Destination signage and Information</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a:effectLst/>
                          <a:latin typeface="Visby CF Thin" pitchFamily="2" charset="77"/>
                        </a:rPr>
                        <a:t>Coastal Communities Initiative </a:t>
                      </a:r>
                      <a:endParaRPr lang="en-GB" sz="800" b="0" i="0">
                        <a:effectLst/>
                        <a:latin typeface="Visby CF Thin" pitchFamily="2" charset="77"/>
                      </a:endParaRPr>
                    </a:p>
                    <a:p>
                      <a:r>
                        <a:rPr lang="en-US" sz="600" b="0" i="0">
                          <a:effectLst/>
                          <a:latin typeface="Visby CF Thin" pitchFamily="2" charset="77"/>
                        </a:rPr>
                        <a:t>Carmarthenshire CC</a:t>
                      </a:r>
                      <a:endParaRPr lang="en-GB" sz="800" b="0" i="0">
                        <a:effectLst/>
                        <a:latin typeface="Visby CF Thin" pitchFamily="2" charset="77"/>
                      </a:endParaRPr>
                    </a:p>
                    <a:p>
                      <a:r>
                        <a:rPr lang="en-US" sz="600" b="0" i="0">
                          <a:effectLst/>
                          <a:latin typeface="Visby CF Thin" pitchFamily="2" charset="77"/>
                        </a:rPr>
                        <a:t>Kidwelly Town Council</a:t>
                      </a:r>
                      <a:endParaRPr lang="en-GB" sz="800" b="0" i="0">
                        <a:effectLst/>
                        <a:latin typeface="Visby CF Thin" pitchFamily="2" charset="77"/>
                      </a:endParaRPr>
                    </a:p>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Carmarthenshire CC capital funds &amp; Coastal Communities Fund</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Strategic review of signage and information with strategy for new, replacement and renewed signage. Strengthen and extend routes between town  and wider hinterland</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FFBE29"/>
                    </a:solidFill>
                  </a:tcP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2055414358"/>
                  </a:ext>
                </a:extLst>
              </a:tr>
              <a:tr h="573746">
                <a:tc>
                  <a:txBody>
                    <a:bodyPr/>
                    <a:lstStyle/>
                    <a:p>
                      <a:r>
                        <a:rPr lang="en-GB" sz="600" b="0" i="0" dirty="0">
                          <a:effectLst/>
                          <a:latin typeface="Visby CF Thin" pitchFamily="2" charset="77"/>
                        </a:rPr>
                        <a:t>B4) – New visitor attractions</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a:effectLst/>
                          <a:latin typeface="Visby CF Thin" pitchFamily="2" charset="77"/>
                        </a:rPr>
                        <a:t>Carmarthenshire CC</a:t>
                      </a:r>
                      <a:endParaRPr lang="en-GB" sz="800" b="0" i="0">
                        <a:effectLst/>
                        <a:latin typeface="Visby CF Thin" pitchFamily="2" charset="77"/>
                      </a:endParaRPr>
                    </a:p>
                    <a:p>
                      <a:r>
                        <a:rPr lang="en-US" sz="600" b="0" i="0">
                          <a:effectLst/>
                          <a:latin typeface="Visby CF Thin" pitchFamily="2" charset="77"/>
                        </a:rPr>
                        <a:t>Kidwelly Town Council</a:t>
                      </a:r>
                      <a:endParaRPr lang="en-GB" sz="800" b="0" i="0">
                        <a:effectLst/>
                        <a:latin typeface="Visby CF Thin" pitchFamily="2" charset="77"/>
                      </a:endParaRPr>
                    </a:p>
                    <a:p>
                      <a:r>
                        <a:rPr lang="en-US" sz="600" b="0" i="0">
                          <a:effectLst/>
                          <a:latin typeface="Visby CF Thin" pitchFamily="2" charset="77"/>
                        </a:rPr>
                        <a:t>Coastal Communities Initiative </a:t>
                      </a:r>
                      <a:endParaRPr lang="en-GB" sz="800" b="0" i="0">
                        <a:effectLst/>
                        <a:latin typeface="Visby CF Thin" pitchFamily="2" charset="77"/>
                      </a:endParaRPr>
                    </a:p>
                    <a:p>
                      <a:r>
                        <a:rPr lang="en-US" sz="600" b="0" i="0">
                          <a:effectLst/>
                          <a:latin typeface="Visby CF Thin" pitchFamily="2" charset="77"/>
                        </a:rPr>
                        <a:t>Industrial museum</a:t>
                      </a:r>
                      <a:endParaRPr lang="en-GB" sz="800" b="0" i="0">
                        <a:effectLst/>
                        <a:latin typeface="Visby CF Thin" pitchFamily="2" charset="77"/>
                      </a:endParaRPr>
                    </a:p>
                    <a:p>
                      <a:r>
                        <a:rPr lang="en-US" sz="600" b="0" i="0">
                          <a:effectLst/>
                          <a:latin typeface="Visby CF Thin" pitchFamily="2" charset="77"/>
                        </a:rPr>
                        <a:t>Private sector</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Project specific including public and private finance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Several opportunities with potential to support including </a:t>
                      </a:r>
                      <a:r>
                        <a:rPr lang="en-US" sz="600" b="0" i="0" dirty="0" err="1">
                          <a:effectLst/>
                          <a:latin typeface="Visby CF Thin" pitchFamily="2" charset="77"/>
                        </a:rPr>
                        <a:t>Kymer</a:t>
                      </a:r>
                      <a:r>
                        <a:rPr lang="en-US" sz="600" b="0" i="0" dirty="0">
                          <a:effectLst/>
                          <a:latin typeface="Visby CF Thin" pitchFamily="2" charset="77"/>
                        </a:rPr>
                        <a:t> Canal Feasibility – review of findings; Industrial Museum; events and festivals</a:t>
                      </a:r>
                      <a:endParaRPr lang="en-GB" sz="800" b="0" i="0" dirty="0">
                        <a:effectLst/>
                        <a:latin typeface="Visby CF Thin" pitchFamily="2" charset="77"/>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FFBE29"/>
                    </a:solidFill>
                  </a:tcPr>
                </a:tc>
                <a:extLst>
                  <a:ext uri="{0D108BD9-81ED-4DB2-BD59-A6C34878D82A}">
                    <a16:rowId xmlns:a16="http://schemas.microsoft.com/office/drawing/2014/main" val="724135919"/>
                  </a:ext>
                </a:extLst>
              </a:tr>
              <a:tr h="550046">
                <a:tc>
                  <a:txBody>
                    <a:bodyPr/>
                    <a:lstStyle/>
                    <a:p>
                      <a:r>
                        <a:rPr lang="en-GB" sz="600" b="0" i="0" dirty="0">
                          <a:effectLst/>
                          <a:latin typeface="Visby CF Thin" pitchFamily="2" charset="77"/>
                        </a:rPr>
                        <a:t>B5) - SMART Tourism </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dirty="0">
                          <a:effectLst/>
                          <a:latin typeface="Visby CF Thin" pitchFamily="2" charset="77"/>
                        </a:rPr>
                        <a:t>Carmarthenshire CC</a:t>
                      </a:r>
                      <a:endParaRPr lang="en-GB" sz="800" b="0" i="0" dirty="0">
                        <a:effectLst/>
                        <a:latin typeface="Visby CF Thin" pitchFamily="2" charset="77"/>
                      </a:endParaRPr>
                    </a:p>
                    <a:p>
                      <a:r>
                        <a:rPr lang="en-US" sz="600" b="0" i="0" dirty="0">
                          <a:effectLst/>
                          <a:latin typeface="Visby CF Thin" pitchFamily="2" charset="77"/>
                        </a:rPr>
                        <a:t>Kidwelly Town Council</a:t>
                      </a:r>
                      <a:endParaRPr lang="en-GB" sz="800" b="0" i="0" dirty="0">
                        <a:effectLst/>
                        <a:latin typeface="Visby CF Thin" pitchFamily="2" charset="77"/>
                      </a:endParaRPr>
                    </a:p>
                    <a:p>
                      <a:r>
                        <a:rPr lang="en-US" sz="600" b="0" i="0" dirty="0">
                          <a:effectLst/>
                          <a:latin typeface="Visby CF Thin" pitchFamily="2" charset="77"/>
                        </a:rPr>
                        <a:t>Businesses</a:t>
                      </a:r>
                      <a:endParaRPr lang="en-GB" sz="800" b="0" i="0" dirty="0">
                        <a:effectLst/>
                        <a:latin typeface="Visby CF Thin" pitchFamily="2" charset="77"/>
                      </a:endParaRPr>
                    </a:p>
                    <a:p>
                      <a:r>
                        <a:rPr lang="en-US" sz="600" b="0" i="0" dirty="0" err="1">
                          <a:effectLst/>
                          <a:latin typeface="Visby CF Thin" pitchFamily="2" charset="77"/>
                        </a:rPr>
                        <a:t>Cadw</a:t>
                      </a:r>
                      <a:endParaRPr lang="en-GB" sz="800" b="0" i="0" dirty="0">
                        <a:effectLst/>
                        <a:latin typeface="Visby CF Thin" pitchFamily="2" charset="77"/>
                      </a:endParaRPr>
                    </a:p>
                    <a:p>
                      <a:r>
                        <a:rPr lang="en-US" sz="600" b="0" i="0" dirty="0">
                          <a:effectLst/>
                          <a:latin typeface="Visby CF Thin" pitchFamily="2" charset="77"/>
                        </a:rPr>
                        <a:t>Coastal Communities Initiative</a:t>
                      </a:r>
                      <a:endParaRPr lang="en-GB" sz="800" b="0" i="0" dirty="0">
                        <a:effectLst/>
                        <a:latin typeface="Visby CF Thin" pitchFamily="2" charset="77"/>
                      </a:endParaRPr>
                    </a:p>
                  </a:txBody>
                  <a:tcPr marL="40102" marR="40102" marT="0" marB="0" anchor="ctr"/>
                </a:tc>
                <a:tc>
                  <a:txBody>
                    <a:bodyPr/>
                    <a:lstStyle/>
                    <a:p>
                      <a:r>
                        <a:rPr lang="en-US" sz="600" b="0" i="0">
                          <a:effectLst/>
                          <a:latin typeface="Visby CF Thin" pitchFamily="2" charset="77"/>
                        </a:rPr>
                        <a:t>Carmarthenshire SMART/digital program</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SMART town audit and preparation of an action plan</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FFBE29"/>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3943185627"/>
                  </a:ext>
                </a:extLst>
              </a:tr>
              <a:tr h="409818">
                <a:tc>
                  <a:txBody>
                    <a:bodyPr/>
                    <a:lstStyle/>
                    <a:p>
                      <a:r>
                        <a:rPr lang="en-GB" sz="600" b="0" i="0" dirty="0">
                          <a:effectLst/>
                          <a:latin typeface="Visby CF Thin" pitchFamily="2" charset="77"/>
                        </a:rPr>
                        <a:t>B6) - Electric Vehicle Charging</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dirty="0">
                          <a:effectLst/>
                          <a:latin typeface="Visby CF Thin" pitchFamily="2" charset="77"/>
                        </a:rPr>
                        <a:t>Carmarthenshire CC</a:t>
                      </a:r>
                      <a:endParaRPr lang="en-GB" sz="800" b="0" i="0" dirty="0">
                        <a:effectLst/>
                        <a:latin typeface="Visby CF Thin" pitchFamily="2" charset="77"/>
                      </a:endParaRPr>
                    </a:p>
                    <a:p>
                      <a:r>
                        <a:rPr lang="en-US" sz="600" b="0" i="0" dirty="0">
                          <a:effectLst/>
                          <a:latin typeface="Visby CF Thin" pitchFamily="2" charset="77"/>
                        </a:rPr>
                        <a:t>Kidwelly Town Council</a:t>
                      </a:r>
                      <a:endParaRPr lang="en-GB" sz="800" b="0" i="0" dirty="0">
                        <a:effectLst/>
                        <a:latin typeface="Visby CF Thin" pitchFamily="2" charset="77"/>
                      </a:endParaRPr>
                    </a:p>
                    <a:p>
                      <a:r>
                        <a:rPr lang="en-US" sz="600" b="0" i="0" dirty="0">
                          <a:effectLst/>
                          <a:latin typeface="Visby CF Thin" pitchFamily="2" charset="77"/>
                        </a:rPr>
                        <a:t>Business</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GB" sz="600" b="0" i="0">
                          <a:effectLst/>
                          <a:latin typeface="Visby CF Thin" pitchFamily="2" charset="77"/>
                        </a:rPr>
                        <a:t>Welsh Government’s Local Transport Fund &amp; Government Low Emission Vehicle grant schemes</a:t>
                      </a:r>
                      <a:endParaRPr lang="en-GB" sz="800" b="0" i="0">
                        <a:effectLst/>
                        <a:latin typeface="Visby CF Thin" pitchFamily="2" charset="77"/>
                      </a:endParaRPr>
                    </a:p>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Option appraise the location of charging points at Glan-</a:t>
                      </a:r>
                      <a:r>
                        <a:rPr lang="en-US" sz="600" b="0" i="0" dirty="0" err="1">
                          <a:effectLst/>
                          <a:latin typeface="Visby CF Thin" pitchFamily="2" charset="77"/>
                        </a:rPr>
                        <a:t>yr</a:t>
                      </a:r>
                      <a:r>
                        <a:rPr lang="en-US" sz="600" b="0" i="0" dirty="0">
                          <a:effectLst/>
                          <a:latin typeface="Visby CF Thin" pitchFamily="2" charset="77"/>
                        </a:rPr>
                        <a:t>-</a:t>
                      </a:r>
                      <a:r>
                        <a:rPr lang="en-US" sz="600" b="0" i="0" dirty="0" err="1">
                          <a:effectLst/>
                          <a:latin typeface="Visby CF Thin" pitchFamily="2" charset="77"/>
                        </a:rPr>
                        <a:t>Afon</a:t>
                      </a:r>
                      <a:r>
                        <a:rPr lang="en-US" sz="600" b="0" i="0" dirty="0">
                          <a:effectLst/>
                          <a:latin typeface="Visby CF Thin" pitchFamily="2" charset="77"/>
                        </a:rPr>
                        <a:t> and Station Road car parks</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FFBE29"/>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1067263543"/>
                  </a:ext>
                </a:extLst>
              </a:tr>
              <a:tr h="245891">
                <a:tc gridSpan="4">
                  <a:txBody>
                    <a:bodyPr/>
                    <a:lstStyle/>
                    <a:p>
                      <a:endParaRPr lang="en-GB" sz="600" b="1" i="0" dirty="0">
                        <a:effectLst/>
                        <a:latin typeface="Visby CF Bold" pitchFamily="2" charset="77"/>
                      </a:endParaRPr>
                    </a:p>
                    <a:p>
                      <a:r>
                        <a:rPr lang="en-GB" sz="600" b="1" i="0" dirty="0">
                          <a:effectLst/>
                          <a:latin typeface="Visby CF Bold" pitchFamily="2" charset="77"/>
                        </a:rPr>
                        <a:t>C) Create opportunities for new business growth and expansion</a:t>
                      </a:r>
                      <a:endParaRPr lang="en-GB" sz="800" b="1" i="0" dirty="0">
                        <a:effectLst/>
                        <a:latin typeface="Visby CF Bold"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D1D9E8"/>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D1D9E8"/>
                    </a:solidFill>
                  </a:tcP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D1D9E8"/>
                    </a:solidFill>
                  </a:tcPr>
                </a:tc>
                <a:extLst>
                  <a:ext uri="{0D108BD9-81ED-4DB2-BD59-A6C34878D82A}">
                    <a16:rowId xmlns:a16="http://schemas.microsoft.com/office/drawing/2014/main" val="3149676096"/>
                  </a:ext>
                </a:extLst>
              </a:tr>
              <a:tr h="405509">
                <a:tc>
                  <a:txBody>
                    <a:bodyPr/>
                    <a:lstStyle/>
                    <a:p>
                      <a:r>
                        <a:rPr lang="en-GB" sz="600" b="0" i="0" dirty="0">
                          <a:effectLst/>
                          <a:latin typeface="Visby CF Thin" pitchFamily="2" charset="77"/>
                        </a:rPr>
                        <a:t>C1) Business workspaces</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dirty="0">
                          <a:effectLst/>
                          <a:latin typeface="Visby CF Thin" pitchFamily="2" charset="77"/>
                        </a:rPr>
                        <a:t>Carmarthenshire CC</a:t>
                      </a:r>
                      <a:endParaRPr lang="en-GB" sz="800" b="0" i="0" dirty="0">
                        <a:effectLst/>
                        <a:latin typeface="Visby CF Thin" pitchFamily="2" charset="77"/>
                      </a:endParaRPr>
                    </a:p>
                    <a:p>
                      <a:r>
                        <a:rPr lang="en-US" sz="600" b="0" i="0" dirty="0">
                          <a:effectLst/>
                          <a:latin typeface="Visby CF Thin" pitchFamily="2" charset="77"/>
                        </a:rPr>
                        <a:t>Business &amp; property owners</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Carmarthenshire CC capital funds/private sector</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Local promotion of available grant schemes and targeting at key property e.g. Town Hall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1D4FA4"/>
                    </a:solidFill>
                  </a:tcP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1D4FA4"/>
                    </a:solidFill>
                  </a:tcPr>
                </a:tc>
                <a:extLst>
                  <a:ext uri="{0D108BD9-81ED-4DB2-BD59-A6C34878D82A}">
                    <a16:rowId xmlns:a16="http://schemas.microsoft.com/office/drawing/2014/main" val="1581494414"/>
                  </a:ext>
                </a:extLst>
              </a:tr>
              <a:tr h="437636">
                <a:tc>
                  <a:txBody>
                    <a:bodyPr/>
                    <a:lstStyle/>
                    <a:p>
                      <a:r>
                        <a:rPr lang="en-GB" sz="600" b="0" i="0" dirty="0">
                          <a:effectLst/>
                          <a:latin typeface="Visby CF Thin" pitchFamily="2" charset="77"/>
                        </a:rPr>
                        <a:t>C2) - Welsh speaking economy in Kidwelly</a:t>
                      </a:r>
                      <a:endParaRPr lang="en-GB" sz="800" b="0" i="0" dirty="0">
                        <a:effectLst/>
                        <a:latin typeface="Visby CF Thin" pitchFamily="2" charset="77"/>
                      </a:endParaRPr>
                    </a:p>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solidFill>
                      <a:srgbClr val="1D4FA4"/>
                    </a:solidFill>
                  </a:tcPr>
                </a:tc>
                <a:tc>
                  <a:txBody>
                    <a:bodyPr/>
                    <a:lstStyle/>
                    <a:p>
                      <a:r>
                        <a:rPr lang="en-US" sz="600" b="0" i="0" dirty="0" err="1">
                          <a:effectLst/>
                          <a:latin typeface="Visby CF Thin" pitchFamily="2" charset="77"/>
                        </a:rPr>
                        <a:t>Helo</a:t>
                      </a:r>
                      <a:r>
                        <a:rPr lang="en-US" sz="600" b="0" i="0" dirty="0">
                          <a:effectLst/>
                          <a:latin typeface="Visby CF Thin" pitchFamily="2" charset="77"/>
                        </a:rPr>
                        <a:t> </a:t>
                      </a:r>
                      <a:r>
                        <a:rPr lang="en-US" sz="600" b="0" i="0" dirty="0" err="1">
                          <a:effectLst/>
                          <a:latin typeface="Visby CF Thin" pitchFamily="2" charset="77"/>
                        </a:rPr>
                        <a:t>Blod</a:t>
                      </a:r>
                      <a:endParaRPr lang="en-GB" sz="800" b="0" i="0" dirty="0">
                        <a:effectLst/>
                        <a:latin typeface="Visby CF Thin" pitchFamily="2" charset="77"/>
                      </a:endParaRPr>
                    </a:p>
                    <a:p>
                      <a:r>
                        <a:rPr lang="en-US" sz="600" b="0" i="0" dirty="0">
                          <a:effectLst/>
                          <a:latin typeface="Visby CF Thin" pitchFamily="2" charset="77"/>
                        </a:rPr>
                        <a:t>Businesses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a:effectLst/>
                          <a:latin typeface="Visby CF Thin" pitchFamily="2" charset="77"/>
                        </a:rPr>
                        <a:t>Helo Blod</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err="1">
                          <a:effectLst/>
                          <a:latin typeface="Visby CF Thin" pitchFamily="2" charset="77"/>
                        </a:rPr>
                        <a:t>Helo</a:t>
                      </a:r>
                      <a:r>
                        <a:rPr lang="en-US" sz="600" b="0" i="0" dirty="0">
                          <a:effectLst/>
                          <a:latin typeface="Visby CF Thin" pitchFamily="2" charset="77"/>
                        </a:rPr>
                        <a:t> </a:t>
                      </a:r>
                      <a:r>
                        <a:rPr lang="en-US" sz="600" b="0" i="0" dirty="0" err="1">
                          <a:effectLst/>
                          <a:latin typeface="Visby CF Thin" pitchFamily="2" charset="77"/>
                        </a:rPr>
                        <a:t>Blod</a:t>
                      </a:r>
                      <a:r>
                        <a:rPr lang="en-US" sz="600" b="0" i="0" dirty="0">
                          <a:effectLst/>
                          <a:latin typeface="Visby CF Thin" pitchFamily="2" charset="77"/>
                        </a:rPr>
                        <a:t> local advisor to support businesses with bilingual visibility through marketing, customer development </a:t>
                      </a:r>
                      <a:r>
                        <a:rPr lang="en-US" sz="600" b="0" i="0" dirty="0" err="1">
                          <a:effectLst/>
                          <a:latin typeface="Visby CF Thin" pitchFamily="2" charset="77"/>
                        </a:rPr>
                        <a:t>etc</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nchor="ctr"/>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solidFill>
                      <a:srgbClr val="1D4FA4"/>
                    </a:solidFill>
                  </a:tcPr>
                </a:tc>
                <a:tc>
                  <a:txBody>
                    <a:bodyPr/>
                    <a:lstStyle/>
                    <a:p>
                      <a:r>
                        <a:rPr lang="en-US" sz="600" b="0" i="0">
                          <a:effectLst/>
                          <a:latin typeface="Visby CF Thin" pitchFamily="2" charset="77"/>
                        </a:rPr>
                        <a:t> </a:t>
                      </a:r>
                      <a:endParaRPr lang="en-GB" sz="800" b="0" i="0">
                        <a:effectLst/>
                        <a:latin typeface="Visby CF Thin" pitchFamily="2" charset="77"/>
                        <a:ea typeface="Calibri" panose="020F0502020204030204" pitchFamily="34" charset="0"/>
                        <a:cs typeface="Times New Roman" panose="02020603050405020304" pitchFamily="18" charset="0"/>
                      </a:endParaRPr>
                    </a:p>
                  </a:txBody>
                  <a:tcPr marL="40102" marR="40102" marT="0" marB="0"/>
                </a:tc>
                <a:tc>
                  <a:txBody>
                    <a:bodyPr/>
                    <a:lstStyle/>
                    <a:p>
                      <a:r>
                        <a:rPr lang="en-US" sz="600" b="0" i="0" dirty="0">
                          <a:effectLst/>
                          <a:latin typeface="Visby CF Thin" pitchFamily="2" charset="77"/>
                        </a:rPr>
                        <a:t> </a:t>
                      </a:r>
                      <a:endParaRPr lang="en-GB" sz="800" b="0" i="0" dirty="0">
                        <a:effectLst/>
                        <a:latin typeface="Visby CF Thin" pitchFamily="2" charset="77"/>
                        <a:ea typeface="Calibri" panose="020F0502020204030204" pitchFamily="34" charset="0"/>
                        <a:cs typeface="Times New Roman" panose="02020603050405020304" pitchFamily="18" charset="0"/>
                      </a:endParaRPr>
                    </a:p>
                  </a:txBody>
                  <a:tcPr marL="40102" marR="40102" marT="0" marB="0"/>
                </a:tc>
                <a:extLst>
                  <a:ext uri="{0D108BD9-81ED-4DB2-BD59-A6C34878D82A}">
                    <a16:rowId xmlns:a16="http://schemas.microsoft.com/office/drawing/2014/main" val="3228488331"/>
                  </a:ext>
                </a:extLst>
              </a:tr>
            </a:tbl>
          </a:graphicData>
        </a:graphic>
      </p:graphicFrame>
      <p:sp>
        <p:nvSpPr>
          <p:cNvPr id="7" name="object 5">
            <a:extLst>
              <a:ext uri="{FF2B5EF4-FFF2-40B4-BE49-F238E27FC236}">
                <a16:creationId xmlns:a16="http://schemas.microsoft.com/office/drawing/2014/main" id="{EE70EE5E-A6BE-2B48-A527-FE62815F067B}"/>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Tree>
    <p:extLst>
      <p:ext uri="{BB962C8B-B14F-4D97-AF65-F5344CB8AC3E}">
        <p14:creationId xmlns:p14="http://schemas.microsoft.com/office/powerpoint/2010/main" val="1760270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9">
            <a:extLst>
              <a:ext uri="{C183D7F6-B498-43B3-948B-1728B52AA6E4}">
                <adec:decorative xmlns:adec="http://schemas.microsoft.com/office/drawing/2017/decorative" val="1"/>
              </a:ext>
            </a:extLst>
          </p:cNvPr>
          <p:cNvGrpSpPr/>
          <p:nvPr/>
        </p:nvGrpSpPr>
        <p:grpSpPr>
          <a:xfrm>
            <a:off x="7250328" y="0"/>
            <a:ext cx="309880" cy="10692130"/>
            <a:chOff x="7250328" y="0"/>
            <a:chExt cx="309880" cy="10692130"/>
          </a:xfrm>
        </p:grpSpPr>
        <p:sp>
          <p:nvSpPr>
            <p:cNvPr id="10" name="object 10"/>
            <p:cNvSpPr/>
            <p:nvPr/>
          </p:nvSpPr>
          <p:spPr>
            <a:xfrm>
              <a:off x="7250328" y="0"/>
              <a:ext cx="309880" cy="3561715"/>
            </a:xfrm>
            <a:custGeom>
              <a:avLst/>
              <a:gdLst/>
              <a:ahLst/>
              <a:cxnLst/>
              <a:rect l="l" t="t" r="r" b="b"/>
              <a:pathLst>
                <a:path w="309879" h="3561715">
                  <a:moveTo>
                    <a:pt x="309664" y="0"/>
                  </a:moveTo>
                  <a:lnTo>
                    <a:pt x="0" y="0"/>
                  </a:lnTo>
                  <a:lnTo>
                    <a:pt x="0" y="3561422"/>
                  </a:lnTo>
                  <a:lnTo>
                    <a:pt x="309664" y="3561422"/>
                  </a:lnTo>
                  <a:lnTo>
                    <a:pt x="309664" y="0"/>
                  </a:lnTo>
                  <a:close/>
                </a:path>
              </a:pathLst>
            </a:custGeom>
            <a:solidFill>
              <a:srgbClr val="F3716C"/>
            </a:solidFill>
          </p:spPr>
          <p:txBody>
            <a:bodyPr wrap="square" lIns="0" tIns="0" rIns="0" bIns="0" rtlCol="0"/>
            <a:lstStyle/>
            <a:p>
              <a:endParaRPr/>
            </a:p>
          </p:txBody>
        </p:sp>
        <p:sp>
          <p:nvSpPr>
            <p:cNvPr id="11" name="object 11"/>
            <p:cNvSpPr/>
            <p:nvPr/>
          </p:nvSpPr>
          <p:spPr>
            <a:xfrm>
              <a:off x="7250328" y="3552952"/>
              <a:ext cx="309880" cy="3586479"/>
            </a:xfrm>
            <a:custGeom>
              <a:avLst/>
              <a:gdLst/>
              <a:ahLst/>
              <a:cxnLst/>
              <a:rect l="l" t="t" r="r" b="b"/>
              <a:pathLst>
                <a:path w="309879" h="3586479">
                  <a:moveTo>
                    <a:pt x="309664" y="0"/>
                  </a:moveTo>
                  <a:lnTo>
                    <a:pt x="0" y="0"/>
                  </a:lnTo>
                  <a:lnTo>
                    <a:pt x="0" y="3586099"/>
                  </a:lnTo>
                  <a:lnTo>
                    <a:pt x="309664" y="3586099"/>
                  </a:lnTo>
                  <a:lnTo>
                    <a:pt x="309664" y="0"/>
                  </a:lnTo>
                  <a:close/>
                </a:path>
              </a:pathLst>
            </a:custGeom>
            <a:solidFill>
              <a:srgbClr val="FEBE29"/>
            </a:solidFill>
          </p:spPr>
          <p:txBody>
            <a:bodyPr wrap="square" lIns="0" tIns="0" rIns="0" bIns="0" rtlCol="0"/>
            <a:lstStyle/>
            <a:p>
              <a:endParaRPr/>
            </a:p>
          </p:txBody>
        </p:sp>
        <p:sp>
          <p:nvSpPr>
            <p:cNvPr id="12" name="object 12"/>
            <p:cNvSpPr/>
            <p:nvPr/>
          </p:nvSpPr>
          <p:spPr>
            <a:xfrm>
              <a:off x="7250328" y="7130592"/>
              <a:ext cx="309880" cy="3561715"/>
            </a:xfrm>
            <a:custGeom>
              <a:avLst/>
              <a:gdLst/>
              <a:ahLst/>
              <a:cxnLst/>
              <a:rect l="l" t="t" r="r" b="b"/>
              <a:pathLst>
                <a:path w="309879" h="3561715">
                  <a:moveTo>
                    <a:pt x="309664" y="0"/>
                  </a:moveTo>
                  <a:lnTo>
                    <a:pt x="0" y="0"/>
                  </a:lnTo>
                  <a:lnTo>
                    <a:pt x="0" y="3561410"/>
                  </a:lnTo>
                  <a:lnTo>
                    <a:pt x="309664" y="3561410"/>
                  </a:lnTo>
                  <a:lnTo>
                    <a:pt x="309664" y="0"/>
                  </a:lnTo>
                  <a:close/>
                </a:path>
              </a:pathLst>
            </a:custGeom>
            <a:solidFill>
              <a:srgbClr val="1D4FA3"/>
            </a:solidFill>
          </p:spPr>
          <p:txBody>
            <a:bodyPr wrap="square" lIns="0" tIns="0" rIns="0" bIns="0" rtlCol="0"/>
            <a:lstStyle/>
            <a:p>
              <a:endParaRPr/>
            </a:p>
          </p:txBody>
        </p:sp>
      </p:grpSp>
      <p:sp>
        <p:nvSpPr>
          <p:cNvPr id="15" name="object 7">
            <a:extLst>
              <a:ext uri="{FF2B5EF4-FFF2-40B4-BE49-F238E27FC236}">
                <a16:creationId xmlns:a16="http://schemas.microsoft.com/office/drawing/2014/main" id="{48D671A7-4DE7-D142-BDDE-118E5F965433}"/>
              </a:ext>
            </a:extLst>
          </p:cNvPr>
          <p:cNvSpPr txBox="1"/>
          <p:nvPr/>
        </p:nvSpPr>
        <p:spPr>
          <a:xfrm>
            <a:off x="779299" y="9325451"/>
            <a:ext cx="1733550" cy="560153"/>
          </a:xfrm>
          <a:prstGeom prst="rect">
            <a:avLst/>
          </a:prstGeom>
        </p:spPr>
        <p:txBody>
          <a:bodyPr vert="horz" wrap="square" lIns="0" tIns="12700" rIns="0" bIns="0" rtlCol="0">
            <a:spAutoFit/>
          </a:bodyPr>
          <a:lstStyle/>
          <a:p>
            <a:pPr marL="12700" marR="5080">
              <a:lnSpc>
                <a:spcPct val="137300"/>
              </a:lnSpc>
              <a:spcBef>
                <a:spcPts val="100"/>
              </a:spcBef>
            </a:pPr>
            <a:r>
              <a:rPr sz="850" spc="-5" dirty="0">
                <a:solidFill>
                  <a:srgbClr val="161C19"/>
                </a:solidFill>
                <a:latin typeface="VisbyCF-Light"/>
                <a:cs typeface="VisbyCF-Light"/>
              </a:rPr>
              <a:t>OWEN</a:t>
            </a:r>
            <a:r>
              <a:rPr sz="850" spc="5" dirty="0">
                <a:solidFill>
                  <a:srgbClr val="161C19"/>
                </a:solidFill>
                <a:latin typeface="VisbyCF-Light"/>
                <a:cs typeface="VisbyCF-Light"/>
              </a:rPr>
              <a:t> </a:t>
            </a:r>
            <a:r>
              <a:rPr sz="850" spc="-25" dirty="0">
                <a:solidFill>
                  <a:srgbClr val="161C19"/>
                </a:solidFill>
                <a:latin typeface="VisbyCF-Light"/>
                <a:cs typeface="VisbyCF-Light"/>
              </a:rPr>
              <a:t>DAVIES</a:t>
            </a:r>
            <a:r>
              <a:rPr sz="850" spc="5" dirty="0">
                <a:solidFill>
                  <a:srgbClr val="161C19"/>
                </a:solidFill>
                <a:latin typeface="VisbyCF-Light"/>
                <a:cs typeface="VisbyCF-Light"/>
              </a:rPr>
              <a:t> </a:t>
            </a:r>
            <a:r>
              <a:rPr sz="850" spc="-5" dirty="0">
                <a:solidFill>
                  <a:srgbClr val="161C19"/>
                </a:solidFill>
                <a:latin typeface="VisbyCF-Light"/>
                <a:cs typeface="VisbyCF-Light"/>
              </a:rPr>
              <a:t>CONSULTING</a:t>
            </a:r>
            <a:r>
              <a:rPr sz="850" spc="10" dirty="0">
                <a:solidFill>
                  <a:srgbClr val="161C19"/>
                </a:solidFill>
                <a:latin typeface="VisbyCF-Light"/>
                <a:cs typeface="VisbyCF-Light"/>
              </a:rPr>
              <a:t> </a:t>
            </a:r>
            <a:r>
              <a:rPr sz="850" spc="-20" dirty="0">
                <a:solidFill>
                  <a:srgbClr val="161C19"/>
                </a:solidFill>
                <a:latin typeface="VisbyCF-Light"/>
                <a:cs typeface="VisbyCF-Light"/>
              </a:rPr>
              <a:t>LTD </a:t>
            </a:r>
            <a:endParaRPr lang="en-US" sz="850" spc="-20" dirty="0">
              <a:solidFill>
                <a:srgbClr val="161C19"/>
              </a:solidFill>
              <a:latin typeface="VisbyCF-Light"/>
              <a:cs typeface="VisbyCF-Light"/>
            </a:endParaRPr>
          </a:p>
          <a:p>
            <a:pPr marL="12700" marR="5080">
              <a:lnSpc>
                <a:spcPct val="137300"/>
              </a:lnSpc>
              <a:spcBef>
                <a:spcPts val="100"/>
              </a:spcBef>
            </a:pPr>
            <a:r>
              <a:rPr lang="en-US" sz="850" spc="-15" dirty="0">
                <a:solidFill>
                  <a:srgbClr val="161C19"/>
                </a:solidFill>
                <a:latin typeface="VisbyCF-Light"/>
                <a:cs typeface="VisbyCF-Light"/>
              </a:rPr>
              <a:t>7A NEVILL STREET</a:t>
            </a:r>
            <a:r>
              <a:rPr sz="850" spc="-15" dirty="0">
                <a:solidFill>
                  <a:srgbClr val="161C19"/>
                </a:solidFill>
                <a:latin typeface="VisbyCF-Light"/>
                <a:cs typeface="VisbyCF-Light"/>
              </a:rPr>
              <a:t> </a:t>
            </a:r>
            <a:r>
              <a:rPr sz="850" spc="-175" dirty="0">
                <a:solidFill>
                  <a:srgbClr val="161C19"/>
                </a:solidFill>
                <a:latin typeface="VisbyCF-Light"/>
                <a:cs typeface="VisbyCF-Light"/>
              </a:rPr>
              <a:t> </a:t>
            </a:r>
            <a:r>
              <a:rPr sz="850" spc="-20" dirty="0">
                <a:solidFill>
                  <a:srgbClr val="161C19"/>
                </a:solidFill>
                <a:latin typeface="VisbyCF-Light"/>
                <a:cs typeface="VisbyCF-Light"/>
              </a:rPr>
              <a:t>ABERGAVENNY,</a:t>
            </a:r>
            <a:endParaRPr lang="en-GB" sz="850" spc="-20" dirty="0">
              <a:solidFill>
                <a:srgbClr val="161C19"/>
              </a:solidFill>
              <a:latin typeface="VisbyCF-Light"/>
              <a:cs typeface="VisbyCF-Light"/>
            </a:endParaRPr>
          </a:p>
          <a:p>
            <a:pPr marL="12700" marR="5080">
              <a:lnSpc>
                <a:spcPct val="137300"/>
              </a:lnSpc>
              <a:spcBef>
                <a:spcPts val="100"/>
              </a:spcBef>
            </a:pPr>
            <a:r>
              <a:rPr sz="850" dirty="0">
                <a:solidFill>
                  <a:srgbClr val="161C19"/>
                </a:solidFill>
                <a:latin typeface="VisbyCF-Light"/>
                <a:cs typeface="VisbyCF-Light"/>
              </a:rPr>
              <a:t>NP7</a:t>
            </a:r>
            <a:r>
              <a:rPr sz="850" spc="15" dirty="0">
                <a:solidFill>
                  <a:srgbClr val="161C19"/>
                </a:solidFill>
                <a:latin typeface="VisbyCF-Light"/>
                <a:cs typeface="VisbyCF-Light"/>
              </a:rPr>
              <a:t> </a:t>
            </a:r>
            <a:r>
              <a:rPr lang="en-US" sz="850" spc="5" dirty="0">
                <a:solidFill>
                  <a:srgbClr val="161C19"/>
                </a:solidFill>
                <a:latin typeface="VisbyCF-Light"/>
                <a:cs typeface="VisbyCF-Light"/>
              </a:rPr>
              <a:t>5AA</a:t>
            </a:r>
            <a:endParaRPr sz="850" dirty="0">
              <a:latin typeface="VisbyCF-Light"/>
              <a:cs typeface="VisbyCF-Light"/>
            </a:endParaRPr>
          </a:p>
        </p:txBody>
      </p:sp>
      <p:pic>
        <p:nvPicPr>
          <p:cNvPr id="17" name="object 10" descr="Logo, Owen Davies Consulting">
            <a:extLst>
              <a:ext uri="{FF2B5EF4-FFF2-40B4-BE49-F238E27FC236}">
                <a16:creationId xmlns:a16="http://schemas.microsoft.com/office/drawing/2014/main" id="{79710262-6556-8145-BB2D-73C6293935B0}"/>
              </a:ext>
            </a:extLst>
          </p:cNvPr>
          <p:cNvPicPr/>
          <p:nvPr/>
        </p:nvPicPr>
        <p:blipFill>
          <a:blip r:embed="rId2" cstate="print"/>
          <a:stretch>
            <a:fillRect/>
          </a:stretch>
        </p:blipFill>
        <p:spPr>
          <a:xfrm>
            <a:off x="5043653" y="9080500"/>
            <a:ext cx="1257419" cy="11670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F11D5C98-7334-5A49-AD14-8E162FA46E89}"/>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2" name="object 2"/>
          <p:cNvSpPr txBox="1"/>
          <p:nvPr/>
        </p:nvSpPr>
        <p:spPr>
          <a:xfrm>
            <a:off x="604428" y="1280864"/>
            <a:ext cx="6611594" cy="7201972"/>
          </a:xfrm>
          <a:prstGeom prst="rect">
            <a:avLst/>
          </a:prstGeom>
        </p:spPr>
        <p:txBody>
          <a:bodyPr vert="horz" wrap="square" lIns="0" tIns="12700" rIns="0" bIns="0" rtlCol="0">
            <a:spAutoFit/>
          </a:bodyPr>
          <a:lstStyle/>
          <a:p>
            <a:pPr marL="12700">
              <a:lnSpc>
                <a:spcPct val="100000"/>
              </a:lnSpc>
              <a:spcBef>
                <a:spcPts val="100"/>
              </a:spcBef>
            </a:pPr>
            <a:r>
              <a:rPr sz="5500" spc="-95" dirty="0">
                <a:solidFill>
                  <a:srgbClr val="161C19"/>
                </a:solidFill>
                <a:latin typeface="VisbyCF-Medium"/>
                <a:cs typeface="VisbyCF-Medium"/>
              </a:rPr>
              <a:t>Contents</a:t>
            </a:r>
            <a:endParaRPr sz="5500" dirty="0">
              <a:latin typeface="VisbyCF-Medium"/>
              <a:cs typeface="VisbyCF-Medium"/>
            </a:endParaRPr>
          </a:p>
          <a:p>
            <a:pPr marL="77470">
              <a:lnSpc>
                <a:spcPct val="100000"/>
              </a:lnSpc>
              <a:spcBef>
                <a:spcPts val="3975"/>
              </a:spcBef>
            </a:pPr>
            <a:r>
              <a:rPr sz="2600" dirty="0">
                <a:solidFill>
                  <a:srgbClr val="161C19"/>
                </a:solidFill>
                <a:latin typeface="VisbyCF-Medium"/>
                <a:cs typeface="VisbyCF-Medium"/>
              </a:rPr>
              <a:t>1</a:t>
            </a:r>
            <a:r>
              <a:rPr lang="en-GB" sz="2600" dirty="0">
                <a:solidFill>
                  <a:srgbClr val="161C19"/>
                </a:solidFill>
                <a:latin typeface="VisbyCF-Medium"/>
                <a:cs typeface="VisbyCF-Medium"/>
              </a:rPr>
              <a:t> – Purpose						4</a:t>
            </a:r>
          </a:p>
          <a:p>
            <a:pPr marL="77470">
              <a:lnSpc>
                <a:spcPct val="100000"/>
              </a:lnSpc>
              <a:spcBef>
                <a:spcPts val="3975"/>
              </a:spcBef>
            </a:pPr>
            <a:r>
              <a:rPr lang="en-GB" sz="2600" dirty="0">
                <a:solidFill>
                  <a:srgbClr val="161C19"/>
                </a:solidFill>
                <a:latin typeface="VisbyCF-Medium"/>
                <a:cs typeface="VisbyCF-Medium"/>
              </a:rPr>
              <a:t>2 – Plan area					            5</a:t>
            </a:r>
          </a:p>
          <a:p>
            <a:pPr marL="77470">
              <a:spcBef>
                <a:spcPts val="3975"/>
              </a:spcBef>
            </a:pPr>
            <a:r>
              <a:rPr lang="en-GB" sz="2600" dirty="0">
                <a:solidFill>
                  <a:srgbClr val="161C19"/>
                </a:solidFill>
                <a:latin typeface="VisbyCF-Medium"/>
                <a:cs typeface="VisbyCF-Medium"/>
              </a:rPr>
              <a:t>3 – The bigger economic picture		            6</a:t>
            </a:r>
          </a:p>
          <a:p>
            <a:pPr marL="77470">
              <a:lnSpc>
                <a:spcPct val="100000"/>
              </a:lnSpc>
              <a:spcBef>
                <a:spcPts val="3975"/>
              </a:spcBef>
            </a:pPr>
            <a:r>
              <a:rPr lang="en-GB" sz="2600" dirty="0">
                <a:solidFill>
                  <a:srgbClr val="161C19"/>
                </a:solidFill>
                <a:latin typeface="VisbyCF-Medium"/>
                <a:cs typeface="VisbyCF-Medium"/>
              </a:rPr>
              <a:t>4 – The key issues					8</a:t>
            </a:r>
          </a:p>
          <a:p>
            <a:pPr marL="77470">
              <a:lnSpc>
                <a:spcPct val="100000"/>
              </a:lnSpc>
              <a:spcBef>
                <a:spcPts val="3975"/>
              </a:spcBef>
            </a:pPr>
            <a:r>
              <a:rPr lang="en-GB" sz="2600" dirty="0">
                <a:solidFill>
                  <a:srgbClr val="161C19"/>
                </a:solidFill>
                <a:latin typeface="VisbyCF-Medium"/>
                <a:cs typeface="VisbyCF-Medium"/>
              </a:rPr>
              <a:t>5 – Draft vision and objectives		            9</a:t>
            </a:r>
          </a:p>
          <a:p>
            <a:pPr marL="77470">
              <a:lnSpc>
                <a:spcPct val="100000"/>
              </a:lnSpc>
              <a:spcBef>
                <a:spcPts val="3975"/>
              </a:spcBef>
            </a:pPr>
            <a:r>
              <a:rPr lang="en-GB" sz="2600" dirty="0">
                <a:solidFill>
                  <a:srgbClr val="161C19"/>
                </a:solidFill>
                <a:latin typeface="VisbyCF-Medium"/>
                <a:cs typeface="VisbyCF-Medium"/>
              </a:rPr>
              <a:t>6 – Priority actions			                      11</a:t>
            </a:r>
            <a:br>
              <a:rPr lang="en-GB" sz="2600" dirty="0">
                <a:solidFill>
                  <a:srgbClr val="161C19"/>
                </a:solidFill>
                <a:latin typeface="VisbyCF-Medium"/>
                <a:cs typeface="VisbyCF-Medium"/>
              </a:rPr>
            </a:br>
            <a:endParaRPr lang="en-GB" sz="2600" dirty="0">
              <a:solidFill>
                <a:srgbClr val="161C19"/>
              </a:solidFill>
              <a:latin typeface="VisbyCF-Medium"/>
              <a:cs typeface="VisbyCF-Medium"/>
            </a:endParaRPr>
          </a:p>
          <a:p>
            <a:pPr marL="77470">
              <a:spcBef>
                <a:spcPts val="500"/>
              </a:spcBef>
              <a:spcAft>
                <a:spcPts val="500"/>
              </a:spcAft>
            </a:pPr>
            <a:r>
              <a:rPr lang="en-GB" sz="2600" dirty="0">
                <a:solidFill>
                  <a:srgbClr val="161C19"/>
                </a:solidFill>
                <a:latin typeface="VisbyCF-Medium"/>
                <a:cs typeface="VisbyCF-Medium"/>
              </a:rPr>
              <a:t>7 – Funding &amp; delivery			          23</a:t>
            </a:r>
          </a:p>
        </p:txBody>
      </p:sp>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3" name="object 23"/>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3</a:t>
            </a:fld>
            <a:r>
              <a:rPr spc="-60"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5">
            <a:extLst>
              <a:ext uri="{FF2B5EF4-FFF2-40B4-BE49-F238E27FC236}">
                <a16:creationId xmlns:a16="http://schemas.microsoft.com/office/drawing/2014/main" id="{45BCD6DE-8FB8-E545-B848-D75CD3627BEA}"/>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2" name="object 2"/>
          <p:cNvSpPr txBox="1"/>
          <p:nvPr/>
        </p:nvSpPr>
        <p:spPr>
          <a:xfrm>
            <a:off x="743300" y="2524246"/>
            <a:ext cx="3820795" cy="1250342"/>
          </a:xfrm>
          <a:prstGeom prst="rect">
            <a:avLst/>
          </a:prstGeom>
        </p:spPr>
        <p:txBody>
          <a:bodyPr vert="horz" wrap="square" lIns="0" tIns="400050" rIns="0" bIns="0" rtlCol="0">
            <a:spAutoFit/>
          </a:bodyPr>
          <a:lstStyle/>
          <a:p>
            <a:pPr marL="12700">
              <a:lnSpc>
                <a:spcPct val="100000"/>
              </a:lnSpc>
              <a:spcBef>
                <a:spcPts val="3150"/>
              </a:spcBef>
            </a:pPr>
            <a:r>
              <a:rPr lang="en-GB" sz="5500" spc="-55" dirty="0">
                <a:solidFill>
                  <a:srgbClr val="161C19"/>
                </a:solidFill>
                <a:latin typeface="VisbyCF-Medium"/>
                <a:cs typeface="VisbyCF-Medium"/>
              </a:rPr>
              <a:t>1 - Purpose</a:t>
            </a:r>
            <a:endParaRPr sz="5500" dirty="0">
              <a:latin typeface="VisbyCF-Medium"/>
              <a:cs typeface="VisbyCF-Medium"/>
            </a:endParaRPr>
          </a:p>
        </p:txBody>
      </p:sp>
      <p:sp>
        <p:nvSpPr>
          <p:cNvPr id="8" name="object 8"/>
          <p:cNvSpPr txBox="1"/>
          <p:nvPr/>
        </p:nvSpPr>
        <p:spPr>
          <a:xfrm>
            <a:off x="757898" y="4197498"/>
            <a:ext cx="2794000" cy="4604915"/>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This Sustainable Economic Growth Plan for Kidwelly is concerned with economic recovery following the pandemic as well as the longer-term prosperity and growth of the town and surrounding area over the next five years and beyond.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 purpose of the Plan is to provide a long-term strategic vision and to set out detailed proposals to achieve economic sustainability and growth. Aiming to create new employment and stronger economic performance which in turn will lead to the social, environmental, and cultural sustainability of the town and surrounding feeder communities.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 Plan is being prepared as part of Carmarthenshire County Council’s Ten Towns Initiative and is being delivered on behalf of the Carmarthenshire Local Action Group (LAG). It is part funded by the Rural Development Plan for Wales 2014-2020, which is funded by the Welsh Government and the European Agricultural Fund for Rural (EAFRD). </a:t>
            </a:r>
            <a:endParaRPr sz="900" dirty="0">
              <a:latin typeface="VisbyCF-Medium"/>
              <a:cs typeface="VisbyCF-Medium"/>
            </a:endParaRPr>
          </a:p>
        </p:txBody>
      </p:sp>
      <p:sp>
        <p:nvSpPr>
          <p:cNvPr id="14" name="object 8">
            <a:extLst>
              <a:ext uri="{FF2B5EF4-FFF2-40B4-BE49-F238E27FC236}">
                <a16:creationId xmlns:a16="http://schemas.microsoft.com/office/drawing/2014/main" id="{027DB72B-2B13-484F-93E3-ABE6949EDF8F}"/>
              </a:ext>
            </a:extLst>
          </p:cNvPr>
          <p:cNvSpPr txBox="1"/>
          <p:nvPr/>
        </p:nvSpPr>
        <p:spPr>
          <a:xfrm>
            <a:off x="3768879" y="4197498"/>
            <a:ext cx="2794000" cy="1517916"/>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This final plan has been through public consultation and is designed to be accessible and focused on the core themes and priority actions. Further details can be found in the Baseline Performance Vitality and Viability Report  produced in February 2021, particularly for the socio-economic context of the town and region.</a:t>
            </a:r>
          </a:p>
        </p:txBody>
      </p:sp>
      <p:grpSp>
        <p:nvGrpSpPr>
          <p:cNvPr id="32" name="Group 31" descr="Map of Kidwelly and the surrounding area">
            <a:extLst>
              <a:ext uri="{FF2B5EF4-FFF2-40B4-BE49-F238E27FC236}">
                <a16:creationId xmlns:a16="http://schemas.microsoft.com/office/drawing/2014/main" id="{B26689E1-FA5D-1746-8CEA-819380E88EAC}"/>
              </a:ext>
            </a:extLst>
          </p:cNvPr>
          <p:cNvGrpSpPr/>
          <p:nvPr/>
        </p:nvGrpSpPr>
        <p:grpSpPr>
          <a:xfrm>
            <a:off x="3551898" y="5736832"/>
            <a:ext cx="3518669" cy="3319404"/>
            <a:chOff x="3778250" y="4403816"/>
            <a:chExt cx="3715123" cy="3239773"/>
          </a:xfrm>
        </p:grpSpPr>
        <p:pic>
          <p:nvPicPr>
            <p:cNvPr id="33" name="Picture 32" descr="Map&#10;&#10;Description automatically generated">
              <a:extLst>
                <a:ext uri="{FF2B5EF4-FFF2-40B4-BE49-F238E27FC236}">
                  <a16:creationId xmlns:a16="http://schemas.microsoft.com/office/drawing/2014/main" id="{F0DD9151-C520-FD42-A85C-660B2CE08E5E}"/>
                </a:ext>
              </a:extLst>
            </p:cNvPr>
            <p:cNvPicPr/>
            <p:nvPr/>
          </p:nvPicPr>
          <p:blipFill>
            <a:blip r:embed="rId2">
              <a:extLst>
                <a:ext uri="{28A0092B-C50C-407E-A947-70E740481C1C}">
                  <a14:useLocalDpi xmlns:a14="http://schemas.microsoft.com/office/drawing/2010/main" val="0"/>
                </a:ext>
              </a:extLst>
            </a:blip>
            <a:stretch>
              <a:fillRect/>
            </a:stretch>
          </p:blipFill>
          <p:spPr>
            <a:xfrm>
              <a:off x="3778250" y="4747323"/>
              <a:ext cx="3715123" cy="2559600"/>
            </a:xfrm>
            <a:prstGeom prst="rect">
              <a:avLst/>
            </a:prstGeom>
          </p:spPr>
        </p:pic>
        <p:sp>
          <p:nvSpPr>
            <p:cNvPr id="34" name="Rectangle 33">
              <a:extLst>
                <a:ext uri="{FF2B5EF4-FFF2-40B4-BE49-F238E27FC236}">
                  <a16:creationId xmlns:a16="http://schemas.microsoft.com/office/drawing/2014/main" id="{C7A25F20-AA36-BF4A-90AD-F1EF71407B0E}"/>
                </a:ext>
              </a:extLst>
            </p:cNvPr>
            <p:cNvSpPr/>
            <p:nvPr/>
          </p:nvSpPr>
          <p:spPr>
            <a:xfrm>
              <a:off x="3894476" y="4403816"/>
              <a:ext cx="3091438" cy="298736"/>
            </a:xfrm>
            <a:prstGeom prst="rect">
              <a:avLst/>
            </a:prstGeom>
          </p:spPr>
          <p:txBody>
            <a:bodyPr wrap="square">
              <a:spAutoFit/>
            </a:bodyPr>
            <a:lstStyle/>
            <a:p>
              <a:pPr marL="12700" marR="193675">
                <a:lnSpc>
                  <a:spcPct val="137300"/>
                </a:lnSpc>
                <a:spcBef>
                  <a:spcPts val="100"/>
                </a:spcBef>
              </a:pPr>
              <a:r>
                <a:rPr lang="en-GB" sz="1050" b="1" dirty="0">
                  <a:solidFill>
                    <a:srgbClr val="161C19"/>
                  </a:solidFill>
                  <a:latin typeface="VisbyCF-Medium"/>
                  <a:cs typeface="VisbyCF-Medium"/>
                </a:rPr>
                <a:t>Figure 1 Study area and location context</a:t>
              </a:r>
              <a:endParaRPr lang="en-GB" sz="1050" dirty="0">
                <a:solidFill>
                  <a:srgbClr val="161C19"/>
                </a:solidFill>
                <a:latin typeface="VisbyCF-Medium"/>
                <a:cs typeface="VisbyCF-Medium"/>
              </a:endParaRPr>
            </a:p>
          </p:txBody>
        </p:sp>
        <p:sp>
          <p:nvSpPr>
            <p:cNvPr id="35" name="TextBox 34">
              <a:extLst>
                <a:ext uri="{FF2B5EF4-FFF2-40B4-BE49-F238E27FC236}">
                  <a16:creationId xmlns:a16="http://schemas.microsoft.com/office/drawing/2014/main" id="{9C5B4CEA-1E21-534E-82E5-1846CCA75905}"/>
                </a:ext>
              </a:extLst>
            </p:cNvPr>
            <p:cNvSpPr txBox="1"/>
            <p:nvPr/>
          </p:nvSpPr>
          <p:spPr>
            <a:xfrm>
              <a:off x="4913194" y="7274257"/>
              <a:ext cx="184731" cy="369332"/>
            </a:xfrm>
            <a:prstGeom prst="rect">
              <a:avLst/>
            </a:prstGeom>
            <a:noFill/>
          </p:spPr>
          <p:txBody>
            <a:bodyPr wrap="none" rtlCol="0">
              <a:spAutoFit/>
            </a:bodyPr>
            <a:lstStyle/>
            <a:p>
              <a:endParaRPr lang="en-GB" dirty="0"/>
            </a:p>
          </p:txBody>
        </p:sp>
      </p:grpSp>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7" name="object 27"/>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4</a:t>
            </a:fld>
            <a:r>
              <a:rPr spc="-6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5">
            <a:extLst>
              <a:ext uri="{FF2B5EF4-FFF2-40B4-BE49-F238E27FC236}">
                <a16:creationId xmlns:a16="http://schemas.microsoft.com/office/drawing/2014/main" id="{06BA6904-018C-C143-97A2-40FEBB2286D2}"/>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2" name="object 2"/>
          <p:cNvSpPr txBox="1"/>
          <p:nvPr/>
        </p:nvSpPr>
        <p:spPr>
          <a:xfrm>
            <a:off x="743300" y="2524246"/>
            <a:ext cx="5092350" cy="1250342"/>
          </a:xfrm>
          <a:prstGeom prst="rect">
            <a:avLst/>
          </a:prstGeom>
        </p:spPr>
        <p:txBody>
          <a:bodyPr vert="horz" wrap="square" lIns="0" tIns="400050" rIns="0" bIns="0" rtlCol="0">
            <a:spAutoFit/>
          </a:bodyPr>
          <a:lstStyle/>
          <a:p>
            <a:pPr marL="12700">
              <a:lnSpc>
                <a:spcPct val="100000"/>
              </a:lnSpc>
              <a:spcBef>
                <a:spcPts val="3150"/>
              </a:spcBef>
            </a:pPr>
            <a:r>
              <a:rPr lang="en-GB" sz="5500" spc="-55" dirty="0">
                <a:solidFill>
                  <a:srgbClr val="161C19"/>
                </a:solidFill>
                <a:latin typeface="VisbyCF-Medium"/>
                <a:cs typeface="VisbyCF-Medium"/>
              </a:rPr>
              <a:t>2 – Plan area</a:t>
            </a:r>
            <a:endParaRPr sz="5500" dirty="0">
              <a:latin typeface="VisbyCF-Medium"/>
              <a:cs typeface="VisbyCF-Medium"/>
            </a:endParaRPr>
          </a:p>
        </p:txBody>
      </p:sp>
      <p:sp>
        <p:nvSpPr>
          <p:cNvPr id="8" name="object 8"/>
          <p:cNvSpPr txBox="1"/>
          <p:nvPr/>
        </p:nvSpPr>
        <p:spPr>
          <a:xfrm>
            <a:off x="757898" y="4197498"/>
            <a:ext cx="2794000" cy="4997202"/>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Kidwelly is a historic coastal town located on the Gwendraeth River with a well-known and attractive castle and compact town centre. The area includes the community of </a:t>
            </a:r>
            <a:r>
              <a:rPr lang="en-GB" sz="900" dirty="0" err="1">
                <a:solidFill>
                  <a:srgbClr val="161C19"/>
                </a:solidFill>
                <a:latin typeface="VisbyCF-Medium"/>
                <a:cs typeface="VisbyCF-Medium"/>
              </a:rPr>
              <a:t>Mynyddygarreg</a:t>
            </a:r>
            <a:r>
              <a:rPr lang="en-GB" sz="900" dirty="0">
                <a:solidFill>
                  <a:srgbClr val="161C19"/>
                </a:solidFill>
                <a:latin typeface="VisbyCF-Medium"/>
                <a:cs typeface="VisbyCF-Medium"/>
              </a:rPr>
              <a:t> and has a growing yet aging population of some 3,660.</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Kidwelly has a strong medieval and subsequent industrial history including the historic </a:t>
            </a:r>
            <a:r>
              <a:rPr lang="en-GB" sz="900" dirty="0" err="1">
                <a:solidFill>
                  <a:srgbClr val="161C19"/>
                </a:solidFill>
                <a:latin typeface="VisbyCF-Medium"/>
                <a:cs typeface="VisbyCF-Medium"/>
              </a:rPr>
              <a:t>Kymer’s</a:t>
            </a:r>
            <a:r>
              <a:rPr lang="en-GB" sz="900" dirty="0">
                <a:solidFill>
                  <a:srgbClr val="161C19"/>
                </a:solidFill>
                <a:latin typeface="VisbyCF-Medium"/>
                <a:cs typeface="VisbyCF-Medium"/>
              </a:rPr>
              <a:t> Canal, the Quay and the former industrial museum. There are high profile local businesses including Gravells and Burns alongside nationally owned businesses such as Carmarthen Bay Holiday Park (Park Dean Resorts), Travis Perkins and Co-Op.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There are numerous business and enterprises found in the surrounding area as well as major economic assets including the nearby </a:t>
            </a:r>
            <a:r>
              <a:rPr lang="en-GB" sz="900" dirty="0" err="1">
                <a:solidFill>
                  <a:srgbClr val="161C19"/>
                </a:solidFill>
                <a:latin typeface="VisbyCF-Medium"/>
                <a:cs typeface="VisbyCF-Medium"/>
              </a:rPr>
              <a:t>Pembrey</a:t>
            </a:r>
            <a:r>
              <a:rPr lang="en-GB" sz="900" dirty="0">
                <a:solidFill>
                  <a:srgbClr val="161C19"/>
                </a:solidFill>
                <a:latin typeface="VisbyCF-Medium"/>
                <a:cs typeface="VisbyCF-Medium"/>
              </a:rPr>
              <a:t> motor racing circuit and airport. The local economy is however heavily reliant on retail, hospitality, and accommodation businesses and is dependent on nearby Carmarthen and Llanelli for higher order shops, services, and larger employment opportunities.</a:t>
            </a:r>
          </a:p>
          <a:p>
            <a:pPr marL="12700" marR="193675">
              <a:lnSpc>
                <a:spcPct val="137300"/>
              </a:lnSpc>
              <a:spcBef>
                <a:spcPts val="100"/>
              </a:spcBef>
            </a:pPr>
            <a:endParaRPr lang="en-GB" sz="900" dirty="0">
              <a:solidFill>
                <a:srgbClr val="161C19"/>
              </a:solidFill>
              <a:latin typeface="VisbyCF-Medium"/>
              <a:cs typeface="VisbyCF-Medium"/>
            </a:endParaRPr>
          </a:p>
        </p:txBody>
      </p:sp>
      <p:grpSp>
        <p:nvGrpSpPr>
          <p:cNvPr id="12" name="Group 11" descr="Map of Kidwelly, highlighting the plan area">
            <a:extLst>
              <a:ext uri="{FF2B5EF4-FFF2-40B4-BE49-F238E27FC236}">
                <a16:creationId xmlns:a16="http://schemas.microsoft.com/office/drawing/2014/main" id="{69EAE783-36D0-C049-9856-05A5424F4138}"/>
              </a:ext>
            </a:extLst>
          </p:cNvPr>
          <p:cNvGrpSpPr/>
          <p:nvPr/>
        </p:nvGrpSpPr>
        <p:grpSpPr>
          <a:xfrm>
            <a:off x="3551898" y="4469399"/>
            <a:ext cx="3770006" cy="3935067"/>
            <a:chOff x="3515444" y="4595021"/>
            <a:chExt cx="3919797" cy="4020783"/>
          </a:xfrm>
        </p:grpSpPr>
        <p:pic>
          <p:nvPicPr>
            <p:cNvPr id="15" name="Picture 14" descr="Map&#10;&#10;Description automatically generated">
              <a:extLst>
                <a:ext uri="{FF2B5EF4-FFF2-40B4-BE49-F238E27FC236}">
                  <a16:creationId xmlns:a16="http://schemas.microsoft.com/office/drawing/2014/main" id="{717E8796-7679-C84B-95D0-B6CA34951F52}"/>
                </a:ext>
              </a:extLst>
            </p:cNvPr>
            <p:cNvPicPr/>
            <p:nvPr/>
          </p:nvPicPr>
          <p:blipFill>
            <a:blip r:embed="rId2">
              <a:extLst>
                <a:ext uri="{28A0092B-C50C-407E-A947-70E740481C1C}">
                  <a14:useLocalDpi xmlns:a14="http://schemas.microsoft.com/office/drawing/2010/main" val="0"/>
                </a:ext>
              </a:extLst>
            </a:blip>
            <a:stretch>
              <a:fillRect/>
            </a:stretch>
          </p:blipFill>
          <p:spPr>
            <a:xfrm>
              <a:off x="3551898" y="4928085"/>
              <a:ext cx="3883343" cy="3687719"/>
            </a:xfrm>
            <a:prstGeom prst="rect">
              <a:avLst/>
            </a:prstGeom>
          </p:spPr>
        </p:pic>
        <p:sp>
          <p:nvSpPr>
            <p:cNvPr id="16" name="Rectangle 15">
              <a:extLst>
                <a:ext uri="{FF2B5EF4-FFF2-40B4-BE49-F238E27FC236}">
                  <a16:creationId xmlns:a16="http://schemas.microsoft.com/office/drawing/2014/main" id="{F6660F0E-64B7-534C-92F7-35A2D43F030F}"/>
                </a:ext>
              </a:extLst>
            </p:cNvPr>
            <p:cNvSpPr/>
            <p:nvPr/>
          </p:nvSpPr>
          <p:spPr>
            <a:xfrm>
              <a:off x="3515444" y="4595021"/>
              <a:ext cx="3467962" cy="328295"/>
            </a:xfrm>
            <a:prstGeom prst="rect">
              <a:avLst/>
            </a:prstGeom>
          </p:spPr>
          <p:txBody>
            <a:bodyPr wrap="square">
              <a:spAutoFit/>
            </a:bodyPr>
            <a:lstStyle/>
            <a:p>
              <a:pPr marL="12700" marR="193675">
                <a:lnSpc>
                  <a:spcPct val="137300"/>
                </a:lnSpc>
                <a:spcBef>
                  <a:spcPts val="100"/>
                </a:spcBef>
              </a:pPr>
              <a:r>
                <a:rPr lang="en-GB" sz="1200" b="1" dirty="0">
                  <a:solidFill>
                    <a:srgbClr val="161C19"/>
                  </a:solidFill>
                  <a:latin typeface="VisbyCF-Medium"/>
                  <a:cs typeface="VisbyCF-Medium"/>
                </a:rPr>
                <a:t>Figure 2 Plan area context</a:t>
              </a:r>
              <a:endParaRPr lang="en-GB" sz="1200" dirty="0">
                <a:solidFill>
                  <a:srgbClr val="161C19"/>
                </a:solidFill>
                <a:latin typeface="VisbyCF-Medium"/>
                <a:cs typeface="VisbyCF-Medium"/>
              </a:endParaRPr>
            </a:p>
          </p:txBody>
        </p:sp>
      </p:grpSp>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7" name="object 27"/>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5</a:t>
            </a:fld>
            <a:r>
              <a:rPr spc="-60" dirty="0"/>
              <a:t> </a:t>
            </a:r>
          </a:p>
        </p:txBody>
      </p:sp>
    </p:spTree>
    <p:extLst>
      <p:ext uri="{BB962C8B-B14F-4D97-AF65-F5344CB8AC3E}">
        <p14:creationId xmlns:p14="http://schemas.microsoft.com/office/powerpoint/2010/main" val="216644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47568245-4122-F840-A7E3-F146409DE1DC}"/>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2" name="object 2"/>
          <p:cNvSpPr txBox="1"/>
          <p:nvPr/>
        </p:nvSpPr>
        <p:spPr>
          <a:xfrm>
            <a:off x="757898" y="1883072"/>
            <a:ext cx="6578604" cy="2096728"/>
          </a:xfrm>
          <a:prstGeom prst="rect">
            <a:avLst/>
          </a:prstGeom>
        </p:spPr>
        <p:txBody>
          <a:bodyPr vert="horz" wrap="square" lIns="0" tIns="400050" rIns="0" bIns="0" rtlCol="0">
            <a:spAutoFit/>
          </a:bodyPr>
          <a:lstStyle/>
          <a:p>
            <a:pPr marL="12700">
              <a:lnSpc>
                <a:spcPct val="100000"/>
              </a:lnSpc>
              <a:spcBef>
                <a:spcPts val="3150"/>
              </a:spcBef>
            </a:pPr>
            <a:r>
              <a:rPr lang="en-GB" sz="5500" spc="-55" dirty="0">
                <a:solidFill>
                  <a:srgbClr val="161C19"/>
                </a:solidFill>
                <a:latin typeface="VisbyCF-Medium"/>
                <a:cs typeface="VisbyCF-Medium"/>
              </a:rPr>
              <a:t>3 – The bigger economic picture</a:t>
            </a:r>
            <a:endParaRPr sz="5500" dirty="0">
              <a:latin typeface="VisbyCF-Medium"/>
              <a:cs typeface="VisbyCF-Medium"/>
            </a:endParaRPr>
          </a:p>
        </p:txBody>
      </p:sp>
      <p:sp>
        <p:nvSpPr>
          <p:cNvPr id="8" name="object 8"/>
          <p:cNvSpPr txBox="1"/>
          <p:nvPr/>
        </p:nvSpPr>
        <p:spPr>
          <a:xfrm>
            <a:off x="757898" y="4197498"/>
            <a:ext cx="2794000" cy="5035674"/>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The economic picture for Kidwelly is heavily influenced by the plans for the recovery of the Carmarthenshire economy following the Coronavirus pandemic and the longer-term strategic priorities for the County and Swansea Bay City Region.</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There are two main pillars for the recovery of the Carmarthenshire economy which are focused on local level actions and growing the competitiveness of the whole economy including support for Business, People and Place. There are also four cross-cutting recovery themes:</a:t>
            </a:r>
          </a:p>
          <a:p>
            <a:pPr marL="12700" marR="193675">
              <a:lnSpc>
                <a:spcPct val="137300"/>
              </a:lnSpc>
              <a:spcBef>
                <a:spcPts val="100"/>
              </a:spcBef>
            </a:pPr>
            <a:endParaRPr lang="en-GB" sz="900" dirty="0">
              <a:solidFill>
                <a:srgbClr val="161C19"/>
              </a:solidFill>
              <a:latin typeface="VisbyCF-Medium"/>
              <a:cs typeface="VisbyCF-Medium"/>
            </a:endParaRPr>
          </a:p>
          <a:p>
            <a:pPr marL="184150" marR="193675" indent="-171450">
              <a:lnSpc>
                <a:spcPct val="137300"/>
              </a:lnSpc>
              <a:spcBef>
                <a:spcPts val="100"/>
              </a:spcBef>
              <a:buFont typeface="Arial" panose="020B0604020202020204" pitchFamily="34" charset="0"/>
              <a:buChar char="•"/>
            </a:pPr>
            <a:r>
              <a:rPr lang="en-GB" sz="900" b="1" dirty="0">
                <a:solidFill>
                  <a:srgbClr val="161C19"/>
                </a:solidFill>
                <a:latin typeface="VisbyCF-Medium"/>
                <a:cs typeface="VisbyCF-Medium"/>
              </a:rPr>
              <a:t>Ultra-reliable digital connectivity and a digital culture </a:t>
            </a:r>
            <a:r>
              <a:rPr lang="en-GB" sz="900" dirty="0">
                <a:solidFill>
                  <a:srgbClr val="161C19"/>
                </a:solidFill>
                <a:latin typeface="VisbyCF-Medium"/>
                <a:cs typeface="VisbyCF-Medium"/>
              </a:rPr>
              <a:t>– underpinning recovery and growth across the whole economy;</a:t>
            </a:r>
          </a:p>
          <a:p>
            <a:pPr marL="184150" marR="193675" indent="-171450">
              <a:lnSpc>
                <a:spcPct val="137300"/>
              </a:lnSpc>
              <a:spcBef>
                <a:spcPts val="100"/>
              </a:spcBef>
              <a:buFont typeface="Arial" panose="020B0604020202020204" pitchFamily="34" charset="0"/>
              <a:buChar char="•"/>
            </a:pPr>
            <a:r>
              <a:rPr lang="en-GB" sz="900" b="1" dirty="0">
                <a:solidFill>
                  <a:srgbClr val="161C19"/>
                </a:solidFill>
                <a:latin typeface="VisbyCF-Medium"/>
                <a:cs typeface="VisbyCF-Medium"/>
              </a:rPr>
              <a:t>Skills</a:t>
            </a:r>
            <a:r>
              <a:rPr lang="en-GB" sz="900" dirty="0">
                <a:solidFill>
                  <a:srgbClr val="161C19"/>
                </a:solidFill>
                <a:latin typeface="VisbyCF-Medium"/>
                <a:cs typeface="VisbyCF-Medium"/>
              </a:rPr>
              <a:t> – retrain, re-skill, up-skill and ensuring that people have the right skills to do the jobs created;</a:t>
            </a:r>
          </a:p>
          <a:p>
            <a:pPr marL="184150" marR="193675" indent="-171450">
              <a:lnSpc>
                <a:spcPct val="137300"/>
              </a:lnSpc>
              <a:spcBef>
                <a:spcPts val="100"/>
              </a:spcBef>
              <a:buFont typeface="Arial" panose="020B0604020202020204" pitchFamily="34" charset="0"/>
              <a:buChar char="•"/>
            </a:pPr>
            <a:r>
              <a:rPr lang="en-GB" sz="900" b="1" dirty="0">
                <a:solidFill>
                  <a:srgbClr val="161C19"/>
                </a:solidFill>
                <a:latin typeface="VisbyCF-Medium"/>
                <a:cs typeface="VisbyCF-Medium"/>
              </a:rPr>
              <a:t>Green</a:t>
            </a:r>
            <a:r>
              <a:rPr lang="en-GB" sz="900" dirty="0">
                <a:solidFill>
                  <a:srgbClr val="161C19"/>
                </a:solidFill>
                <a:latin typeface="VisbyCF-Medium"/>
                <a:cs typeface="VisbyCF-Medium"/>
              </a:rPr>
              <a:t> </a:t>
            </a:r>
            <a:r>
              <a:rPr lang="en-GB" sz="900" b="1" dirty="0">
                <a:solidFill>
                  <a:srgbClr val="161C19"/>
                </a:solidFill>
                <a:latin typeface="VisbyCF-Medium"/>
                <a:cs typeface="VisbyCF-Medium"/>
              </a:rPr>
              <a:t>economy</a:t>
            </a:r>
            <a:r>
              <a:rPr lang="en-GB" sz="900" dirty="0">
                <a:solidFill>
                  <a:srgbClr val="161C19"/>
                </a:solidFill>
                <a:latin typeface="VisbyCF-Medium"/>
                <a:cs typeface="VisbyCF-Medium"/>
              </a:rPr>
              <a:t> – low carbon and climate-resilient infrastructure, renewable energy and sustainable homes; and</a:t>
            </a:r>
          </a:p>
          <a:p>
            <a:pPr marL="184150" marR="193675" indent="-171450">
              <a:lnSpc>
                <a:spcPct val="137300"/>
              </a:lnSpc>
              <a:spcBef>
                <a:spcPts val="100"/>
              </a:spcBef>
              <a:buFont typeface="Arial" panose="020B0604020202020204" pitchFamily="34" charset="0"/>
              <a:buChar char="•"/>
            </a:pPr>
            <a:r>
              <a:rPr lang="en-GB" sz="900" b="1" dirty="0">
                <a:solidFill>
                  <a:srgbClr val="161C19"/>
                </a:solidFill>
                <a:latin typeface="VisbyCF-Medium"/>
                <a:cs typeface="VisbyCF-Medium"/>
              </a:rPr>
              <a:t>Fair and equal economy </a:t>
            </a:r>
            <a:r>
              <a:rPr lang="en-GB" sz="900" dirty="0">
                <a:solidFill>
                  <a:srgbClr val="161C19"/>
                </a:solidFill>
                <a:latin typeface="VisbyCF-Medium"/>
                <a:cs typeface="VisbyCF-Medium"/>
              </a:rPr>
              <a:t>and support for the Welsh language and culture.</a:t>
            </a:r>
          </a:p>
          <a:p>
            <a:pPr marL="12700" marR="193675">
              <a:lnSpc>
                <a:spcPct val="137300"/>
              </a:lnSpc>
              <a:spcBef>
                <a:spcPts val="100"/>
              </a:spcBef>
            </a:pPr>
            <a:endParaRPr lang="en-GB" sz="900" dirty="0">
              <a:solidFill>
                <a:srgbClr val="161C19"/>
              </a:solidFill>
              <a:latin typeface="VisbyCF-Medium"/>
              <a:cs typeface="VisbyCF-Medium"/>
            </a:endParaRPr>
          </a:p>
        </p:txBody>
      </p:sp>
      <p:grpSp>
        <p:nvGrpSpPr>
          <p:cNvPr id="12" name="Group 11" descr="Figure showing the economic recovery pillars for Carmarthenshire">
            <a:extLst>
              <a:ext uri="{FF2B5EF4-FFF2-40B4-BE49-F238E27FC236}">
                <a16:creationId xmlns:a16="http://schemas.microsoft.com/office/drawing/2014/main" id="{69EAE783-36D0-C049-9856-05A5424F4138}"/>
              </a:ext>
            </a:extLst>
          </p:cNvPr>
          <p:cNvGrpSpPr/>
          <p:nvPr/>
        </p:nvGrpSpPr>
        <p:grpSpPr>
          <a:xfrm>
            <a:off x="3551898" y="4712012"/>
            <a:ext cx="4490944" cy="3313703"/>
            <a:chOff x="3515443" y="4646133"/>
            <a:chExt cx="4490944" cy="3313703"/>
          </a:xfrm>
        </p:grpSpPr>
        <p:pic>
          <p:nvPicPr>
            <p:cNvPr id="15" name="Picture 14">
              <a:extLst>
                <a:ext uri="{FF2B5EF4-FFF2-40B4-BE49-F238E27FC236}">
                  <a16:creationId xmlns:a16="http://schemas.microsoft.com/office/drawing/2014/main" id="{717E8796-7679-C84B-95D0-B6CA34951F52}"/>
                </a:ext>
              </a:extLst>
            </p:cNvPr>
            <p:cNvPicPr/>
            <p:nvPr/>
          </p:nvPicPr>
          <p:blipFill>
            <a:blip r:embed="rId2">
              <a:extLst>
                <a:ext uri="{28A0092B-C50C-407E-A947-70E740481C1C}">
                  <a14:useLocalDpi xmlns:a14="http://schemas.microsoft.com/office/drawing/2010/main" val="0"/>
                </a:ext>
              </a:extLst>
            </a:blip>
            <a:srcRect/>
            <a:stretch/>
          </p:blipFill>
          <p:spPr>
            <a:xfrm>
              <a:off x="3515443" y="5007836"/>
              <a:ext cx="3883343" cy="2952000"/>
            </a:xfrm>
            <a:prstGeom prst="rect">
              <a:avLst/>
            </a:prstGeom>
          </p:spPr>
        </p:pic>
        <p:sp>
          <p:nvSpPr>
            <p:cNvPr id="16" name="Rectangle 15">
              <a:extLst>
                <a:ext uri="{FF2B5EF4-FFF2-40B4-BE49-F238E27FC236}">
                  <a16:creationId xmlns:a16="http://schemas.microsoft.com/office/drawing/2014/main" id="{F6660F0E-64B7-534C-92F7-35A2D43F030F}"/>
                </a:ext>
              </a:extLst>
            </p:cNvPr>
            <p:cNvSpPr/>
            <p:nvPr/>
          </p:nvSpPr>
          <p:spPr>
            <a:xfrm>
              <a:off x="3515443" y="4646133"/>
              <a:ext cx="4490944" cy="308611"/>
            </a:xfrm>
            <a:prstGeom prst="rect">
              <a:avLst/>
            </a:prstGeom>
          </p:spPr>
          <p:txBody>
            <a:bodyPr wrap="square">
              <a:spAutoFit/>
            </a:bodyPr>
            <a:lstStyle/>
            <a:p>
              <a:pPr marL="12700" marR="193675">
                <a:lnSpc>
                  <a:spcPct val="137300"/>
                </a:lnSpc>
                <a:spcBef>
                  <a:spcPts val="100"/>
                </a:spcBef>
              </a:pPr>
              <a:r>
                <a:rPr lang="en-GB" sz="1100" b="1" dirty="0">
                  <a:solidFill>
                    <a:srgbClr val="161C19"/>
                  </a:solidFill>
                  <a:latin typeface="VisbyCF-Medium"/>
                  <a:cs typeface="VisbyCF-Medium"/>
                </a:rPr>
                <a:t>Figure 3 Economic recovery pillars for Carmarthenshire</a:t>
              </a:r>
              <a:endParaRPr lang="en-GB" sz="1100" dirty="0">
                <a:solidFill>
                  <a:srgbClr val="161C19"/>
                </a:solidFill>
                <a:latin typeface="VisbyCF-Medium"/>
                <a:cs typeface="VisbyCF-Medium"/>
              </a:endParaRPr>
            </a:p>
          </p:txBody>
        </p:sp>
      </p:grpSp>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dirty="0"/>
          </a:p>
        </p:txBody>
      </p:sp>
      <p:sp>
        <p:nvSpPr>
          <p:cNvPr id="27" name="object 27"/>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6</a:t>
            </a:fld>
            <a:r>
              <a:rPr spc="-60" dirty="0"/>
              <a:t> </a:t>
            </a:r>
          </a:p>
        </p:txBody>
      </p:sp>
    </p:spTree>
    <p:extLst>
      <p:ext uri="{BB962C8B-B14F-4D97-AF65-F5344CB8AC3E}">
        <p14:creationId xmlns:p14="http://schemas.microsoft.com/office/powerpoint/2010/main" val="2427501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8013E7DB-DA47-8D49-8AE5-025F9C2EB6F4}"/>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8" name="object 8"/>
          <p:cNvSpPr txBox="1"/>
          <p:nvPr/>
        </p:nvSpPr>
        <p:spPr>
          <a:xfrm>
            <a:off x="779806" y="1956443"/>
            <a:ext cx="2794000" cy="3440878"/>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The strategic context of the plan has been summarised in the following diagram and reflects the priorities of Carmarthenshire CC, the Swansea Bay City Region and the Welsh Government, along with the growing influence of the Well-being of Future Generations (Wales) Act and local Well-being Plans.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A key aim of the Act calls on public bodies to be more agile to ensure they can respond to ever-changing economic circumstances and to maximise new opportunities for growth. Sustainable development is applied throughout, as well as new ways of working, ensuring that local authorities take account of the long-term, prevent problems occurring or getting worse, take an integrated and collaborative approach, and involving people.</a:t>
            </a:r>
          </a:p>
        </p:txBody>
      </p:sp>
      <p:sp>
        <p:nvSpPr>
          <p:cNvPr id="16" name="Rectangle 15">
            <a:extLst>
              <a:ext uri="{FF2B5EF4-FFF2-40B4-BE49-F238E27FC236}">
                <a16:creationId xmlns:a16="http://schemas.microsoft.com/office/drawing/2014/main" id="{F6660F0E-64B7-534C-92F7-35A2D43F030F}"/>
              </a:ext>
            </a:extLst>
          </p:cNvPr>
          <p:cNvSpPr/>
          <p:nvPr/>
        </p:nvSpPr>
        <p:spPr>
          <a:xfrm>
            <a:off x="3573806" y="1951108"/>
            <a:ext cx="4490944" cy="308611"/>
          </a:xfrm>
          <a:prstGeom prst="rect">
            <a:avLst/>
          </a:prstGeom>
        </p:spPr>
        <p:txBody>
          <a:bodyPr wrap="square">
            <a:spAutoFit/>
          </a:bodyPr>
          <a:lstStyle/>
          <a:p>
            <a:pPr marL="12700" marR="193675">
              <a:lnSpc>
                <a:spcPct val="137300"/>
              </a:lnSpc>
              <a:spcBef>
                <a:spcPts val="100"/>
              </a:spcBef>
            </a:pPr>
            <a:r>
              <a:rPr lang="en-GB" sz="1100" b="1" dirty="0">
                <a:solidFill>
                  <a:srgbClr val="161C19"/>
                </a:solidFill>
                <a:latin typeface="VisbyCF-Medium"/>
                <a:cs typeface="VisbyCF-Medium"/>
              </a:rPr>
              <a:t>Figure 4 Strategic influences</a:t>
            </a:r>
            <a:endParaRPr lang="en-GB" sz="1100" dirty="0">
              <a:solidFill>
                <a:srgbClr val="161C19"/>
              </a:solidFill>
              <a:latin typeface="VisbyCF-Medium"/>
              <a:cs typeface="VisbyCF-Medium"/>
            </a:endParaRPr>
          </a:p>
        </p:txBody>
      </p:sp>
      <p:pic>
        <p:nvPicPr>
          <p:cNvPr id="9" name="Picture 8" descr="Figure showing the strategic influences on the economic plan for Kidwelly">
            <a:extLst>
              <a:ext uri="{FF2B5EF4-FFF2-40B4-BE49-F238E27FC236}">
                <a16:creationId xmlns:a16="http://schemas.microsoft.com/office/drawing/2014/main" id="{95F98BEE-1545-F442-91EC-8DC796DF0042}"/>
              </a:ext>
            </a:extLst>
          </p:cNvPr>
          <p:cNvPicPr>
            <a:picLocks noChangeAspect="1"/>
          </p:cNvPicPr>
          <p:nvPr/>
        </p:nvPicPr>
        <p:blipFill>
          <a:blip r:embed="rId2"/>
          <a:stretch>
            <a:fillRect/>
          </a:stretch>
        </p:blipFill>
        <p:spPr>
          <a:xfrm>
            <a:off x="3082362" y="2332226"/>
            <a:ext cx="4810687" cy="5384866"/>
          </a:xfrm>
          <a:prstGeom prst="rect">
            <a:avLst/>
          </a:prstGeom>
        </p:spPr>
      </p:pic>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7" name="object 27"/>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7</a:t>
            </a:fld>
            <a:r>
              <a:rPr spc="-60" dirty="0"/>
              <a:t> </a:t>
            </a:r>
          </a:p>
        </p:txBody>
      </p:sp>
    </p:spTree>
    <p:extLst>
      <p:ext uri="{BB962C8B-B14F-4D97-AF65-F5344CB8AC3E}">
        <p14:creationId xmlns:p14="http://schemas.microsoft.com/office/powerpoint/2010/main" val="2328416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2D56081C-AAEC-2D46-A64F-958219E16BFE}"/>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2" name="object 2"/>
          <p:cNvSpPr txBox="1"/>
          <p:nvPr/>
        </p:nvSpPr>
        <p:spPr>
          <a:xfrm>
            <a:off x="791999" y="1963913"/>
            <a:ext cx="5976620" cy="1250342"/>
          </a:xfrm>
          <a:prstGeom prst="rect">
            <a:avLst/>
          </a:prstGeom>
        </p:spPr>
        <p:txBody>
          <a:bodyPr vert="horz" wrap="square" lIns="0" tIns="400050" rIns="0" bIns="0" rtlCol="0">
            <a:spAutoFit/>
          </a:bodyPr>
          <a:lstStyle/>
          <a:p>
            <a:pPr marL="12700">
              <a:lnSpc>
                <a:spcPct val="100000"/>
              </a:lnSpc>
              <a:spcBef>
                <a:spcPts val="3150"/>
              </a:spcBef>
            </a:pPr>
            <a:r>
              <a:rPr lang="en-GB" sz="5500" spc="-55" dirty="0">
                <a:solidFill>
                  <a:srgbClr val="161C19"/>
                </a:solidFill>
                <a:latin typeface="VisbyCF-Medium"/>
                <a:cs typeface="VisbyCF-Medium"/>
              </a:rPr>
              <a:t>4 – The key issues</a:t>
            </a:r>
            <a:endParaRPr sz="5500" dirty="0">
              <a:latin typeface="VisbyCF-Medium"/>
              <a:cs typeface="VisbyCF-Medium"/>
            </a:endParaRPr>
          </a:p>
        </p:txBody>
      </p:sp>
      <p:sp>
        <p:nvSpPr>
          <p:cNvPr id="8" name="object 8"/>
          <p:cNvSpPr txBox="1"/>
          <p:nvPr/>
        </p:nvSpPr>
        <p:spPr>
          <a:xfrm>
            <a:off x="797471" y="3390153"/>
            <a:ext cx="6225508" cy="951735"/>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A baseline analysis of the Kidwelly area has been completed, which has identified the following key strengths, weaknesses, opportunities, and threats (SWOT) and evaluated the current performance of Kidwelly before preparing a new plan. The purpose of the SWOT analysis is to find out what's working well, and what's not so good.  It also looks at how the town might wish to grow, and how it might get there; as well as what might get in the way. </a:t>
            </a:r>
          </a:p>
          <a:p>
            <a:pPr marL="12700" marR="193675">
              <a:lnSpc>
                <a:spcPct val="137300"/>
              </a:lnSpc>
              <a:spcBef>
                <a:spcPts val="100"/>
              </a:spcBef>
            </a:pPr>
            <a:endParaRPr lang="en-GB" sz="850" dirty="0">
              <a:solidFill>
                <a:srgbClr val="161C19"/>
              </a:solidFill>
              <a:latin typeface="VisbyCF-Medium"/>
              <a:cs typeface="VisbyCF-Medium"/>
            </a:endParaRPr>
          </a:p>
        </p:txBody>
      </p:sp>
      <p:sp>
        <p:nvSpPr>
          <p:cNvPr id="34" name="Rectangle 33">
            <a:extLst>
              <a:ext uri="{FF2B5EF4-FFF2-40B4-BE49-F238E27FC236}">
                <a16:creationId xmlns:a16="http://schemas.microsoft.com/office/drawing/2014/main" id="{C7A25F20-AA36-BF4A-90AD-F1EF71407B0E}"/>
              </a:ext>
            </a:extLst>
          </p:cNvPr>
          <p:cNvSpPr/>
          <p:nvPr/>
        </p:nvSpPr>
        <p:spPr>
          <a:xfrm>
            <a:off x="763448" y="4617667"/>
            <a:ext cx="3768646" cy="328295"/>
          </a:xfrm>
          <a:prstGeom prst="rect">
            <a:avLst/>
          </a:prstGeom>
        </p:spPr>
        <p:txBody>
          <a:bodyPr wrap="square">
            <a:spAutoFit/>
          </a:bodyPr>
          <a:lstStyle/>
          <a:p>
            <a:pPr marL="12700" marR="193675">
              <a:lnSpc>
                <a:spcPct val="137300"/>
              </a:lnSpc>
              <a:spcBef>
                <a:spcPts val="100"/>
              </a:spcBef>
            </a:pPr>
            <a:r>
              <a:rPr lang="en-GB" sz="1200" b="1" dirty="0">
                <a:solidFill>
                  <a:srgbClr val="161C19"/>
                </a:solidFill>
                <a:latin typeface="VisbyCF-Medium"/>
                <a:cs typeface="VisbyCF-Medium"/>
              </a:rPr>
              <a:t>Figure 5 Kidwelly SWOT analysis</a:t>
            </a:r>
            <a:endParaRPr lang="en-GB" sz="1200" dirty="0">
              <a:solidFill>
                <a:srgbClr val="161C19"/>
              </a:solidFill>
              <a:latin typeface="VisbyCF-Medium"/>
              <a:cs typeface="VisbyCF-Medium"/>
            </a:endParaRPr>
          </a:p>
        </p:txBody>
      </p:sp>
      <p:sp>
        <p:nvSpPr>
          <p:cNvPr id="35" name="TextBox 34">
            <a:extLst>
              <a:ext uri="{FF2B5EF4-FFF2-40B4-BE49-F238E27FC236}">
                <a16:creationId xmlns:a16="http://schemas.microsoft.com/office/drawing/2014/main" id="{9C5B4CEA-1E21-534E-82E5-1846CCA75905}"/>
              </a:ext>
              <a:ext uri="{C183D7F6-B498-43B3-948B-1728B52AA6E4}">
                <adec:decorative xmlns:adec="http://schemas.microsoft.com/office/drawing/2017/decorative" val="1"/>
              </a:ext>
            </a:extLst>
          </p:cNvPr>
          <p:cNvSpPr txBox="1"/>
          <p:nvPr/>
        </p:nvSpPr>
        <p:spPr>
          <a:xfrm>
            <a:off x="1905006" y="8026948"/>
            <a:ext cx="184731" cy="369332"/>
          </a:xfrm>
          <a:prstGeom prst="rect">
            <a:avLst/>
          </a:prstGeom>
          <a:noFill/>
        </p:spPr>
        <p:txBody>
          <a:bodyPr wrap="none" rtlCol="0">
            <a:spAutoFit/>
          </a:bodyPr>
          <a:lstStyle/>
          <a:p>
            <a:endParaRPr lang="en-GB" dirty="0"/>
          </a:p>
        </p:txBody>
      </p:sp>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graphicFrame>
        <p:nvGraphicFramePr>
          <p:cNvPr id="4" name="Table 3">
            <a:extLst>
              <a:ext uri="{FF2B5EF4-FFF2-40B4-BE49-F238E27FC236}">
                <a16:creationId xmlns:a16="http://schemas.microsoft.com/office/drawing/2014/main" id="{EA2E409F-19C6-9B47-86D8-4E067A340BF9}"/>
              </a:ext>
            </a:extLst>
          </p:cNvPr>
          <p:cNvGraphicFramePr>
            <a:graphicFrameLocks noGrp="1"/>
          </p:cNvGraphicFramePr>
          <p:nvPr>
            <p:extLst>
              <p:ext uri="{D42A27DB-BD31-4B8C-83A1-F6EECF244321}">
                <p14:modId xmlns:p14="http://schemas.microsoft.com/office/powerpoint/2010/main" val="977208959"/>
              </p:ext>
            </p:extLst>
          </p:nvPr>
        </p:nvGraphicFramePr>
        <p:xfrm>
          <a:off x="390102" y="5065038"/>
          <a:ext cx="6807200" cy="4499059"/>
        </p:xfrm>
        <a:graphic>
          <a:graphicData uri="http://schemas.openxmlformats.org/drawingml/2006/table">
            <a:tbl>
              <a:tblPr firstRow="1" bandRow="1" bandCol="1">
                <a:tableStyleId>{5C22544A-7EE6-4342-B048-85BDC9FD1C3A}</a:tableStyleId>
              </a:tblPr>
              <a:tblGrid>
                <a:gridCol w="3308583">
                  <a:extLst>
                    <a:ext uri="{9D8B030D-6E8A-4147-A177-3AD203B41FA5}">
                      <a16:colId xmlns:a16="http://schemas.microsoft.com/office/drawing/2014/main" val="2548683258"/>
                    </a:ext>
                  </a:extLst>
                </a:gridCol>
                <a:gridCol w="3498617">
                  <a:extLst>
                    <a:ext uri="{9D8B030D-6E8A-4147-A177-3AD203B41FA5}">
                      <a16:colId xmlns:a16="http://schemas.microsoft.com/office/drawing/2014/main" val="137171676"/>
                    </a:ext>
                  </a:extLst>
                </a:gridCol>
              </a:tblGrid>
              <a:tr h="108000">
                <a:tc>
                  <a:txBody>
                    <a:bodyPr/>
                    <a:lstStyle/>
                    <a:p>
                      <a:pPr marL="342900" lvl="0" indent="-342900" algn="l">
                        <a:lnSpc>
                          <a:spcPct val="120000"/>
                        </a:lnSpc>
                        <a:spcAft>
                          <a:spcPts val="1000"/>
                        </a:spcAft>
                        <a:buFont typeface="Symbol" pitchFamily="2" charset="2"/>
                        <a:buChar char=""/>
                      </a:pPr>
                      <a:endParaRPr lang="en-GB" sz="800" dirty="0">
                        <a:solidFill>
                          <a:srgbClr val="000000"/>
                        </a:solidFill>
                        <a:effectLst/>
                        <a:latin typeface="Visby CF" pitchFamily="2" charset="77"/>
                        <a:ea typeface="MS PGothic" panose="020B0600070205080204" pitchFamily="34" charset="-128"/>
                        <a:cs typeface="Times New Roman" panose="02020603050405020304" pitchFamily="18" charset="0"/>
                      </a:endParaRPr>
                    </a:p>
                  </a:txBody>
                  <a:tcPr marL="18436" marR="18436" marT="8982" marB="898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lvl="0" indent="-342900" algn="l">
                        <a:lnSpc>
                          <a:spcPct val="120000"/>
                        </a:lnSpc>
                        <a:spcAft>
                          <a:spcPts val="1000"/>
                        </a:spcAft>
                        <a:buFont typeface="Symbol" pitchFamily="2" charset="2"/>
                        <a:buChar char=""/>
                      </a:pPr>
                      <a:endParaRPr lang="en-GB" sz="800" dirty="0">
                        <a:solidFill>
                          <a:srgbClr val="000000"/>
                        </a:solidFill>
                        <a:effectLst/>
                        <a:latin typeface="Visby CF" pitchFamily="2" charset="77"/>
                        <a:ea typeface="MS PGothic" panose="020B0600070205080204" pitchFamily="34" charset="-128"/>
                        <a:cs typeface="Times New Roman" panose="02020603050405020304" pitchFamily="18" charset="0"/>
                      </a:endParaRPr>
                    </a:p>
                  </a:txBody>
                  <a:tcPr marL="18436" marR="18436" marT="8982" marB="8982">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3642993"/>
                  </a:ext>
                </a:extLst>
              </a:tr>
              <a:tr h="2291379">
                <a:tc>
                  <a:txBody>
                    <a:bodyPr/>
                    <a:lstStyle/>
                    <a:p>
                      <a:pPr algn="just">
                        <a:lnSpc>
                          <a:spcPct val="120000"/>
                        </a:lnSpc>
                        <a:spcAft>
                          <a:spcPts val="1000"/>
                        </a:spcAft>
                      </a:pPr>
                      <a:r>
                        <a:rPr lang="en-GB" sz="800" b="1" dirty="0">
                          <a:effectLst/>
                          <a:latin typeface="Visby CF Bold" pitchFamily="2" charset="77"/>
                        </a:rPr>
                        <a:t>Key strengths</a:t>
                      </a:r>
                    </a:p>
                    <a:p>
                      <a:pPr marL="342900" lvl="0" indent="-342900" algn="l">
                        <a:lnSpc>
                          <a:spcPct val="120000"/>
                        </a:lnSpc>
                        <a:buFont typeface="Symbol" pitchFamily="2" charset="2"/>
                        <a:buChar char=""/>
                      </a:pPr>
                      <a:r>
                        <a:rPr lang="en-GB" sz="800" dirty="0">
                          <a:effectLst/>
                          <a:latin typeface="Visby CF" pitchFamily="2" charset="77"/>
                        </a:rPr>
                        <a:t>Growing population</a:t>
                      </a:r>
                    </a:p>
                    <a:p>
                      <a:pPr marL="342900" lvl="0" indent="-342900" algn="l">
                        <a:lnSpc>
                          <a:spcPct val="120000"/>
                        </a:lnSpc>
                        <a:buFont typeface="Symbol" pitchFamily="2" charset="2"/>
                        <a:buChar char=""/>
                      </a:pPr>
                      <a:r>
                        <a:rPr lang="en-GB" sz="800" dirty="0">
                          <a:effectLst/>
                          <a:latin typeface="Visby CF" pitchFamily="2" charset="77"/>
                        </a:rPr>
                        <a:t>Key local ‘grounded’ employers including Gravells and Burns</a:t>
                      </a:r>
                    </a:p>
                    <a:p>
                      <a:pPr marL="342900" lvl="0" indent="-342900" algn="l">
                        <a:lnSpc>
                          <a:spcPct val="120000"/>
                        </a:lnSpc>
                        <a:buFont typeface="Symbol" pitchFamily="2" charset="2"/>
                        <a:buChar char=""/>
                      </a:pPr>
                      <a:r>
                        <a:rPr lang="en-GB" sz="800" dirty="0">
                          <a:effectLst/>
                          <a:latin typeface="Visby CF" pitchFamily="2" charset="77"/>
                        </a:rPr>
                        <a:t>Kidwelly Castle and the attraction of c.30,000 visitor a year </a:t>
                      </a:r>
                    </a:p>
                    <a:p>
                      <a:pPr marL="342900" lvl="0" indent="-342900" algn="l">
                        <a:lnSpc>
                          <a:spcPct val="120000"/>
                        </a:lnSpc>
                        <a:buFont typeface="Symbol" pitchFamily="2" charset="2"/>
                        <a:buChar char=""/>
                      </a:pPr>
                      <a:r>
                        <a:rPr lang="en-GB" sz="800" dirty="0">
                          <a:effectLst/>
                          <a:latin typeface="Visby CF" pitchFamily="2" charset="77"/>
                        </a:rPr>
                        <a:t>Wider heritage and visitor attractions including </a:t>
                      </a:r>
                      <a:r>
                        <a:rPr lang="en-GB" sz="800" dirty="0" err="1">
                          <a:effectLst/>
                          <a:latin typeface="Visby CF" pitchFamily="2" charset="77"/>
                        </a:rPr>
                        <a:t>Kymer’s</a:t>
                      </a:r>
                      <a:r>
                        <a:rPr lang="en-GB" sz="800" dirty="0">
                          <a:effectLst/>
                          <a:latin typeface="Visby CF" pitchFamily="2" charset="77"/>
                        </a:rPr>
                        <a:t> Canal and Quay, St Mary’s Church, Parc y </a:t>
                      </a:r>
                      <a:r>
                        <a:rPr lang="en-GB" sz="800" dirty="0" err="1">
                          <a:effectLst/>
                          <a:latin typeface="Visby CF" pitchFamily="2" charset="77"/>
                        </a:rPr>
                        <a:t>Bocs</a:t>
                      </a:r>
                      <a:r>
                        <a:rPr lang="en-GB" sz="800" dirty="0">
                          <a:effectLst/>
                          <a:latin typeface="Visby CF" pitchFamily="2" charset="77"/>
                        </a:rPr>
                        <a:t>, Carmarthen Bay Holiday Park and </a:t>
                      </a:r>
                      <a:r>
                        <a:rPr lang="en-GB" sz="800" dirty="0" err="1">
                          <a:effectLst/>
                          <a:latin typeface="Visby CF" pitchFamily="2" charset="77"/>
                        </a:rPr>
                        <a:t>Pembrey</a:t>
                      </a:r>
                      <a:r>
                        <a:rPr lang="en-GB" sz="800" dirty="0">
                          <a:effectLst/>
                          <a:latin typeface="Visby CF" pitchFamily="2" charset="77"/>
                        </a:rPr>
                        <a:t> airport and motor racing circuit</a:t>
                      </a:r>
                    </a:p>
                    <a:p>
                      <a:pPr marL="342900" lvl="0" indent="-342900" algn="l">
                        <a:lnSpc>
                          <a:spcPct val="120000"/>
                        </a:lnSpc>
                        <a:buFont typeface="Symbol" pitchFamily="2" charset="2"/>
                        <a:buChar char=""/>
                      </a:pPr>
                      <a:r>
                        <a:rPr lang="en-GB" sz="800" dirty="0">
                          <a:effectLst/>
                          <a:latin typeface="Visby CF" pitchFamily="2" charset="77"/>
                        </a:rPr>
                        <a:t>Rail station with direct links to west Wales, Carmarthen Swansea, Cardiff, and Manchester </a:t>
                      </a:r>
                    </a:p>
                    <a:p>
                      <a:pPr marL="342900" lvl="0" indent="-342900" algn="l">
                        <a:lnSpc>
                          <a:spcPct val="120000"/>
                        </a:lnSpc>
                        <a:buFont typeface="Symbol" pitchFamily="2" charset="2"/>
                        <a:buChar char=""/>
                      </a:pPr>
                      <a:r>
                        <a:rPr lang="en-GB" sz="800" dirty="0">
                          <a:effectLst/>
                          <a:latin typeface="Visby CF" pitchFamily="2" charset="77"/>
                        </a:rPr>
                        <a:t>Wales Coast Path, National Cycle Route and extensive walking trails</a:t>
                      </a:r>
                    </a:p>
                    <a:p>
                      <a:pPr marL="342900" lvl="0" indent="-342900" algn="l">
                        <a:lnSpc>
                          <a:spcPct val="120000"/>
                        </a:lnSpc>
                        <a:spcAft>
                          <a:spcPts val="1000"/>
                        </a:spcAft>
                        <a:buFont typeface="Symbol" pitchFamily="2" charset="2"/>
                        <a:buChar char=""/>
                      </a:pPr>
                      <a:r>
                        <a:rPr lang="en-GB" sz="800" dirty="0">
                          <a:effectLst/>
                          <a:latin typeface="Visby CF" pitchFamily="2" charset="77"/>
                        </a:rPr>
                        <a:t>High levels of community activity, organisations and local engagement </a:t>
                      </a:r>
                      <a:endParaRPr lang="en-GB" sz="800" dirty="0">
                        <a:solidFill>
                          <a:srgbClr val="000000"/>
                        </a:solidFill>
                        <a:effectLst/>
                        <a:latin typeface="Visby CF" pitchFamily="2" charset="77"/>
                        <a:ea typeface="MS PGothic" panose="020B0600070205080204" pitchFamily="34" charset="-128"/>
                        <a:cs typeface="Times New Roman" panose="02020603050405020304" pitchFamily="18" charset="0"/>
                      </a:endParaRPr>
                    </a:p>
                  </a:txBody>
                  <a:tcPr marL="18436" marR="18436" marT="8982" marB="8982">
                    <a:lnT w="12700" cmpd="sng">
                      <a:noFill/>
                    </a:lnT>
                    <a:solidFill>
                      <a:srgbClr val="92D050"/>
                    </a:solidFill>
                  </a:tcPr>
                </a:tc>
                <a:tc>
                  <a:txBody>
                    <a:bodyPr/>
                    <a:lstStyle/>
                    <a:p>
                      <a:pPr algn="just">
                        <a:lnSpc>
                          <a:spcPct val="120000"/>
                        </a:lnSpc>
                        <a:spcAft>
                          <a:spcPts val="1000"/>
                        </a:spcAft>
                      </a:pPr>
                      <a:r>
                        <a:rPr lang="en-GB" sz="800" b="1" dirty="0">
                          <a:effectLst/>
                          <a:latin typeface="Visby CF Bold" pitchFamily="2" charset="77"/>
                        </a:rPr>
                        <a:t>Key weaknesses </a:t>
                      </a:r>
                    </a:p>
                    <a:p>
                      <a:pPr marL="342900" lvl="0" indent="-342900" algn="just">
                        <a:lnSpc>
                          <a:spcPct val="120000"/>
                        </a:lnSpc>
                        <a:buFont typeface="Symbol" pitchFamily="2" charset="2"/>
                        <a:buChar char=""/>
                      </a:pPr>
                      <a:r>
                        <a:rPr lang="en-GB" sz="800" dirty="0">
                          <a:effectLst/>
                          <a:latin typeface="Visby CF" pitchFamily="2" charset="77"/>
                        </a:rPr>
                        <a:t>Aging population</a:t>
                      </a:r>
                    </a:p>
                    <a:p>
                      <a:pPr marL="342900" lvl="0" indent="-342900" algn="l">
                        <a:lnSpc>
                          <a:spcPct val="120000"/>
                        </a:lnSpc>
                        <a:buFont typeface="Symbol" pitchFamily="2" charset="2"/>
                        <a:buChar char=""/>
                      </a:pPr>
                      <a:r>
                        <a:rPr lang="en-GB" sz="800" dirty="0">
                          <a:effectLst/>
                          <a:latin typeface="Visby CF" pitchFamily="2" charset="77"/>
                        </a:rPr>
                        <a:t>Hidden pockets of high socio-economic deprivation within the town</a:t>
                      </a:r>
                    </a:p>
                    <a:p>
                      <a:pPr marL="342900" lvl="0" indent="-342900" algn="l">
                        <a:lnSpc>
                          <a:spcPct val="120000"/>
                        </a:lnSpc>
                        <a:buFont typeface="Symbol" pitchFamily="2" charset="2"/>
                        <a:buChar char=""/>
                      </a:pPr>
                      <a:r>
                        <a:rPr lang="en-GB" sz="800" dirty="0">
                          <a:effectLst/>
                          <a:latin typeface="Visby CF" pitchFamily="2" charset="77"/>
                        </a:rPr>
                        <a:t>Higher than average economic inactivity and low levels self-employment</a:t>
                      </a:r>
                    </a:p>
                    <a:p>
                      <a:pPr marL="342900" lvl="0" indent="-342900" algn="just">
                        <a:lnSpc>
                          <a:spcPct val="120000"/>
                        </a:lnSpc>
                        <a:buFont typeface="Symbol" pitchFamily="2" charset="2"/>
                        <a:buChar char=""/>
                      </a:pPr>
                      <a:r>
                        <a:rPr lang="en-GB" sz="800" dirty="0">
                          <a:effectLst/>
                          <a:latin typeface="Visby CF" pitchFamily="2" charset="77"/>
                        </a:rPr>
                        <a:t>Range and attractiveness of town centre business and attractions</a:t>
                      </a:r>
                    </a:p>
                    <a:p>
                      <a:pPr marL="342900" lvl="0" indent="-342900" algn="just">
                        <a:lnSpc>
                          <a:spcPct val="120000"/>
                        </a:lnSpc>
                        <a:buFont typeface="Symbol" pitchFamily="2" charset="2"/>
                        <a:buChar char=""/>
                      </a:pPr>
                      <a:r>
                        <a:rPr lang="en-GB" sz="800" dirty="0">
                          <a:effectLst/>
                          <a:latin typeface="Visby CF" pitchFamily="2" charset="77"/>
                        </a:rPr>
                        <a:t>Small number of micro businesses</a:t>
                      </a:r>
                    </a:p>
                    <a:p>
                      <a:pPr marL="342900" lvl="0" indent="-342900" algn="just">
                        <a:lnSpc>
                          <a:spcPct val="120000"/>
                        </a:lnSpc>
                        <a:buFont typeface="Symbol" pitchFamily="2" charset="2"/>
                        <a:buChar char=""/>
                      </a:pPr>
                      <a:r>
                        <a:rPr lang="en-GB" sz="800" dirty="0">
                          <a:effectLst/>
                          <a:latin typeface="Visby CF" pitchFamily="2" charset="77"/>
                        </a:rPr>
                        <a:t>Reliance on food, drink, accommodation and hospitality</a:t>
                      </a:r>
                    </a:p>
                    <a:p>
                      <a:pPr marL="342900" lvl="0" indent="-342900" algn="just">
                        <a:lnSpc>
                          <a:spcPct val="120000"/>
                        </a:lnSpc>
                        <a:buFont typeface="Symbol" pitchFamily="2" charset="2"/>
                        <a:buChar char=""/>
                      </a:pPr>
                      <a:r>
                        <a:rPr lang="en-GB" sz="800" dirty="0">
                          <a:effectLst/>
                          <a:latin typeface="Visby CF" pitchFamily="2" charset="77"/>
                        </a:rPr>
                        <a:t>Reliance on Llanelli and Carmarthen for employment</a:t>
                      </a:r>
                    </a:p>
                    <a:p>
                      <a:pPr marL="342900" lvl="0" indent="-342900" algn="l">
                        <a:lnSpc>
                          <a:spcPct val="120000"/>
                        </a:lnSpc>
                        <a:buFont typeface="Symbol" pitchFamily="2" charset="2"/>
                        <a:buChar char=""/>
                      </a:pPr>
                      <a:r>
                        <a:rPr lang="en-GB" sz="800" dirty="0">
                          <a:effectLst/>
                          <a:latin typeface="Visby CF" pitchFamily="2" charset="77"/>
                        </a:rPr>
                        <a:t>Range and availability of employment space particularly for small businesses</a:t>
                      </a:r>
                    </a:p>
                    <a:p>
                      <a:pPr marL="342900" lvl="0" indent="-342900" algn="just">
                        <a:lnSpc>
                          <a:spcPct val="120000"/>
                        </a:lnSpc>
                        <a:buFont typeface="Symbol" pitchFamily="2" charset="2"/>
                        <a:buChar char=""/>
                      </a:pPr>
                      <a:r>
                        <a:rPr lang="en-GB" sz="800" dirty="0">
                          <a:effectLst/>
                          <a:latin typeface="Visby CF" pitchFamily="2" charset="77"/>
                        </a:rPr>
                        <a:t>Prominent vacant buildings / sites</a:t>
                      </a:r>
                    </a:p>
                    <a:p>
                      <a:pPr marL="342900" lvl="0" indent="-342900" algn="l">
                        <a:lnSpc>
                          <a:spcPct val="120000"/>
                        </a:lnSpc>
                        <a:buFont typeface="Symbol" pitchFamily="2" charset="2"/>
                        <a:buChar char=""/>
                      </a:pPr>
                      <a:r>
                        <a:rPr lang="en-GB" sz="800" dirty="0">
                          <a:effectLst/>
                          <a:latin typeface="Visby CF" pitchFamily="2" charset="77"/>
                        </a:rPr>
                        <a:t>Low levels of visitor spend.</a:t>
                      </a:r>
                    </a:p>
                    <a:p>
                      <a:pPr marL="342900" lvl="0" indent="-342900" algn="l">
                        <a:lnSpc>
                          <a:spcPct val="120000"/>
                        </a:lnSpc>
                        <a:spcAft>
                          <a:spcPts val="1000"/>
                        </a:spcAft>
                        <a:buFont typeface="Symbol" pitchFamily="2" charset="2"/>
                        <a:buChar char=""/>
                      </a:pPr>
                      <a:r>
                        <a:rPr lang="en-GB" sz="800" dirty="0">
                          <a:effectLst/>
                          <a:latin typeface="Visby CF" pitchFamily="2" charset="77"/>
                        </a:rPr>
                        <a:t>Lack of the visual use of Welsh, Welsh speaking staff and Welsh speakers establishing their own businesses.</a:t>
                      </a:r>
                      <a:endParaRPr lang="en-GB" sz="800" dirty="0">
                        <a:solidFill>
                          <a:srgbClr val="000000"/>
                        </a:solidFill>
                        <a:effectLst/>
                        <a:latin typeface="Visby CF" pitchFamily="2" charset="77"/>
                        <a:ea typeface="MS PGothic" panose="020B0600070205080204" pitchFamily="34" charset="-128"/>
                        <a:cs typeface="Times New Roman" panose="02020603050405020304" pitchFamily="18" charset="0"/>
                      </a:endParaRPr>
                    </a:p>
                  </a:txBody>
                  <a:tcPr marL="18436" marR="18436" marT="8982" marB="8982">
                    <a:lnT w="12700" cmpd="sng">
                      <a:noFill/>
                    </a:lnT>
                    <a:solidFill>
                      <a:srgbClr val="FFC000"/>
                    </a:solidFill>
                  </a:tcPr>
                </a:tc>
                <a:extLst>
                  <a:ext uri="{0D108BD9-81ED-4DB2-BD59-A6C34878D82A}">
                    <a16:rowId xmlns:a16="http://schemas.microsoft.com/office/drawing/2014/main" val="3759608604"/>
                  </a:ext>
                </a:extLst>
              </a:tr>
              <a:tr h="2053127">
                <a:tc>
                  <a:txBody>
                    <a:bodyPr/>
                    <a:lstStyle/>
                    <a:p>
                      <a:pPr algn="just">
                        <a:lnSpc>
                          <a:spcPct val="120000"/>
                        </a:lnSpc>
                        <a:spcAft>
                          <a:spcPts val="1000"/>
                        </a:spcAft>
                      </a:pPr>
                      <a:r>
                        <a:rPr lang="en-GB" sz="800" b="1" dirty="0">
                          <a:effectLst/>
                          <a:latin typeface="Visby CF Bold" pitchFamily="2" charset="77"/>
                        </a:rPr>
                        <a:t>Key opportunities </a:t>
                      </a:r>
                    </a:p>
                    <a:p>
                      <a:pPr marL="171450" lvl="0" indent="-171450" algn="l">
                        <a:lnSpc>
                          <a:spcPct val="120000"/>
                        </a:lnSpc>
                        <a:buFont typeface="Arial" panose="020B0604020202020204" pitchFamily="34" charset="0"/>
                        <a:buChar char="•"/>
                      </a:pPr>
                      <a:r>
                        <a:rPr lang="en-GB" sz="800" dirty="0">
                          <a:effectLst/>
                          <a:latin typeface="Visby CF" pitchFamily="2" charset="77"/>
                        </a:rPr>
                        <a:t>Recently secured Coastal Communities Fund supporting local marketing and branding initiatives, events and the growth of the local economy</a:t>
                      </a:r>
                    </a:p>
                    <a:p>
                      <a:pPr marL="171450" lvl="0" indent="-171450" algn="l">
                        <a:lnSpc>
                          <a:spcPct val="120000"/>
                        </a:lnSpc>
                        <a:buFont typeface="Arial" panose="020B0604020202020204" pitchFamily="34" charset="0"/>
                        <a:buChar char="•"/>
                      </a:pPr>
                      <a:r>
                        <a:rPr lang="en-GB" sz="800" dirty="0">
                          <a:effectLst/>
                          <a:latin typeface="Visby CF" pitchFamily="2" charset="77"/>
                        </a:rPr>
                        <a:t>Proposals for reopening the Industrial Museum and new town centre heritage visitor attractions</a:t>
                      </a:r>
                    </a:p>
                    <a:p>
                      <a:pPr marL="171450" lvl="0" indent="-171450" algn="l">
                        <a:lnSpc>
                          <a:spcPct val="120000"/>
                        </a:lnSpc>
                        <a:buFont typeface="Arial" panose="020B0604020202020204" pitchFamily="34" charset="0"/>
                        <a:buChar char="•"/>
                      </a:pPr>
                      <a:r>
                        <a:rPr lang="en-GB" sz="800" dirty="0">
                          <a:effectLst/>
                          <a:latin typeface="Visby CF" pitchFamily="2" charset="77"/>
                        </a:rPr>
                        <a:t>Investment to expand and create new enterprises by key local business</a:t>
                      </a:r>
                    </a:p>
                    <a:p>
                      <a:pPr marL="171450" lvl="0" indent="-171450" algn="l">
                        <a:lnSpc>
                          <a:spcPct val="120000"/>
                        </a:lnSpc>
                        <a:buFont typeface="Arial" panose="020B0604020202020204" pitchFamily="34" charset="0"/>
                        <a:buChar char="•"/>
                      </a:pPr>
                      <a:r>
                        <a:rPr lang="en-GB" sz="800" dirty="0">
                          <a:effectLst/>
                          <a:latin typeface="Visby CF" pitchFamily="2" charset="77"/>
                        </a:rPr>
                        <a:t>Re-purposing existing key sites and buildings</a:t>
                      </a:r>
                    </a:p>
                    <a:p>
                      <a:pPr marL="171450" marR="0" lvl="0" indent="-171450" algn="l" defTabSz="914400" eaLnBrk="1" fontAlgn="auto" latinLnBrk="0" hangingPunct="1">
                        <a:lnSpc>
                          <a:spcPct val="120000"/>
                        </a:lnSpc>
                        <a:spcBef>
                          <a:spcPts val="0"/>
                        </a:spcBef>
                        <a:spcAft>
                          <a:spcPts val="0"/>
                        </a:spcAft>
                        <a:buClrTx/>
                        <a:buSzTx/>
                        <a:buFont typeface="Arial" panose="020B0604020202020204" pitchFamily="34" charset="0"/>
                        <a:buChar char="•"/>
                        <a:tabLst/>
                        <a:defRPr/>
                      </a:pPr>
                      <a:r>
                        <a:rPr lang="en-GB" sz="800" dirty="0">
                          <a:effectLst/>
                          <a:latin typeface="Visby CF" pitchFamily="2" charset="77"/>
                        </a:rPr>
                        <a:t>Investment available for SMART town infrastructure and digital technology</a:t>
                      </a:r>
                    </a:p>
                    <a:p>
                      <a:pPr marL="171450" marR="0" lvl="0" indent="-171450" algn="l" defTabSz="914400" eaLnBrk="1" fontAlgn="auto" latinLnBrk="0" hangingPunct="1">
                        <a:lnSpc>
                          <a:spcPct val="120000"/>
                        </a:lnSpc>
                        <a:spcBef>
                          <a:spcPts val="0"/>
                        </a:spcBef>
                        <a:spcAft>
                          <a:spcPts val="0"/>
                        </a:spcAft>
                        <a:buClrTx/>
                        <a:buSzTx/>
                        <a:buFont typeface="Arial" panose="020B0604020202020204" pitchFamily="34" charset="0"/>
                        <a:buChar char="•"/>
                        <a:tabLst/>
                        <a:defRPr/>
                      </a:pPr>
                      <a:r>
                        <a:rPr lang="en-GB" sz="800" b="0" i="0" u="none" strike="noStrike" dirty="0">
                          <a:solidFill>
                            <a:schemeClr val="dk1"/>
                          </a:solidFill>
                          <a:effectLst/>
                          <a:latin typeface="Visby CF" pitchFamily="2" charset="77"/>
                          <a:ea typeface="+mn-ea"/>
                          <a:cs typeface="+mn-cs"/>
                        </a:rPr>
                        <a:t>Stronger links between the hinterland, accommodation providers and the town and its attractions </a:t>
                      </a:r>
                      <a:endParaRPr lang="en-GB" sz="800" dirty="0">
                        <a:effectLst/>
                        <a:latin typeface="Visby CF" pitchFamily="2" charset="77"/>
                      </a:endParaRPr>
                    </a:p>
                    <a:p>
                      <a:pPr marL="171450" lvl="0" indent="-171450" algn="l">
                        <a:lnSpc>
                          <a:spcPct val="120000"/>
                        </a:lnSpc>
                        <a:spcAft>
                          <a:spcPts val="1000"/>
                        </a:spcAft>
                        <a:buFont typeface="Arial" panose="020B0604020202020204" pitchFamily="34" charset="0"/>
                        <a:buChar char="•"/>
                      </a:pPr>
                      <a:r>
                        <a:rPr lang="en-GB" sz="800" dirty="0">
                          <a:effectLst/>
                          <a:latin typeface="Visby CF" pitchFamily="2" charset="77"/>
                        </a:rPr>
                        <a:t>Support available for the circular economy and local energy generation</a:t>
                      </a:r>
                    </a:p>
                  </a:txBody>
                  <a:tcPr marL="18436" marR="18436" marT="8982" marB="8982">
                    <a:solidFill>
                      <a:srgbClr val="00B0F0"/>
                    </a:solidFill>
                  </a:tcPr>
                </a:tc>
                <a:tc>
                  <a:txBody>
                    <a:bodyPr/>
                    <a:lstStyle/>
                    <a:p>
                      <a:pPr algn="just">
                        <a:lnSpc>
                          <a:spcPct val="120000"/>
                        </a:lnSpc>
                        <a:spcAft>
                          <a:spcPts val="1000"/>
                        </a:spcAft>
                      </a:pPr>
                      <a:r>
                        <a:rPr lang="en-GB" sz="800" b="1" dirty="0">
                          <a:effectLst/>
                          <a:latin typeface="Visby CF Bold" pitchFamily="2" charset="77"/>
                        </a:rPr>
                        <a:t>Key threats</a:t>
                      </a:r>
                    </a:p>
                    <a:p>
                      <a:pPr marL="342900" lvl="0" indent="-342900" algn="just">
                        <a:lnSpc>
                          <a:spcPct val="120000"/>
                        </a:lnSpc>
                        <a:buFont typeface="Symbol" pitchFamily="2" charset="2"/>
                        <a:buChar char=""/>
                      </a:pPr>
                      <a:r>
                        <a:rPr lang="en-GB" sz="800" dirty="0">
                          <a:effectLst/>
                          <a:latin typeface="Visby CF" pitchFamily="2" charset="77"/>
                        </a:rPr>
                        <a:t>Longer term economic and social effects of Covid-19</a:t>
                      </a:r>
                    </a:p>
                    <a:p>
                      <a:pPr marL="342900" lvl="0" indent="-342900" algn="l">
                        <a:lnSpc>
                          <a:spcPct val="120000"/>
                        </a:lnSpc>
                        <a:spcAft>
                          <a:spcPts val="1000"/>
                        </a:spcAft>
                        <a:buFont typeface="Symbol" pitchFamily="2" charset="2"/>
                        <a:buChar char=""/>
                      </a:pPr>
                      <a:r>
                        <a:rPr lang="en-GB" sz="800" dirty="0">
                          <a:effectLst/>
                          <a:latin typeface="Visby CF" pitchFamily="2" charset="77"/>
                        </a:rPr>
                        <a:t>Diversion of local business investment towards larger nearby centres e.g. Carmarthen and Llanelli</a:t>
                      </a:r>
                      <a:endParaRPr lang="en-GB" sz="800" dirty="0">
                        <a:solidFill>
                          <a:srgbClr val="000000"/>
                        </a:solidFill>
                        <a:effectLst/>
                        <a:latin typeface="Visby CF" pitchFamily="2" charset="77"/>
                        <a:ea typeface="MS PGothic" panose="020B0600070205080204" pitchFamily="34" charset="-128"/>
                        <a:cs typeface="Times New Roman" panose="02020603050405020304" pitchFamily="18" charset="0"/>
                      </a:endParaRPr>
                    </a:p>
                  </a:txBody>
                  <a:tcPr marL="18436" marR="18436" marT="8982" marB="8982">
                    <a:solidFill>
                      <a:srgbClr val="F4706C"/>
                    </a:solidFill>
                  </a:tcPr>
                </a:tc>
                <a:extLst>
                  <a:ext uri="{0D108BD9-81ED-4DB2-BD59-A6C34878D82A}">
                    <a16:rowId xmlns:a16="http://schemas.microsoft.com/office/drawing/2014/main" val="2481942415"/>
                  </a:ext>
                </a:extLst>
              </a:tr>
            </a:tbl>
          </a:graphicData>
        </a:graphic>
      </p:graphicFrame>
      <p:sp>
        <p:nvSpPr>
          <p:cNvPr id="27" name="object 27"/>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8</a:t>
            </a:fld>
            <a:r>
              <a:rPr spc="-60" dirty="0"/>
              <a:t> </a:t>
            </a:r>
          </a:p>
        </p:txBody>
      </p:sp>
    </p:spTree>
    <p:extLst>
      <p:ext uri="{BB962C8B-B14F-4D97-AF65-F5344CB8AC3E}">
        <p14:creationId xmlns:p14="http://schemas.microsoft.com/office/powerpoint/2010/main" val="216130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1624D317-8243-3E40-A6F1-12C7E182D90E}"/>
              </a:ext>
            </a:extLst>
          </p:cNvPr>
          <p:cNvSpPr txBox="1"/>
          <p:nvPr/>
        </p:nvSpPr>
        <p:spPr>
          <a:xfrm>
            <a:off x="2663124" y="758981"/>
            <a:ext cx="2494201" cy="135935"/>
          </a:xfrm>
          <a:prstGeom prst="rect">
            <a:avLst/>
          </a:prstGeom>
        </p:spPr>
        <p:txBody>
          <a:bodyPr vert="horz" wrap="square" lIns="0" tIns="12700" rIns="0" bIns="0" rtlCol="0">
            <a:spAutoFit/>
          </a:bodyPr>
          <a:lstStyle/>
          <a:p>
            <a:pPr marL="12700">
              <a:lnSpc>
                <a:spcPct val="100000"/>
              </a:lnSpc>
              <a:spcBef>
                <a:spcPts val="100"/>
              </a:spcBef>
            </a:pPr>
            <a:r>
              <a:rPr lang="en-GB" sz="800" spc="120" dirty="0">
                <a:solidFill>
                  <a:srgbClr val="161C19"/>
                </a:solidFill>
                <a:latin typeface="VisbyCF-Medium"/>
                <a:cs typeface="VisbyCF-Medium"/>
              </a:rPr>
              <a:t>SUSTAINABLE ECONOMIC GROWTH PLAN</a:t>
            </a:r>
            <a:endParaRPr sz="800" dirty="0">
              <a:latin typeface="VisbyCF-Medium"/>
              <a:cs typeface="VisbyCF-Medium"/>
            </a:endParaRPr>
          </a:p>
        </p:txBody>
      </p:sp>
      <p:sp>
        <p:nvSpPr>
          <p:cNvPr id="2" name="object 2"/>
          <p:cNvSpPr txBox="1"/>
          <p:nvPr/>
        </p:nvSpPr>
        <p:spPr>
          <a:xfrm>
            <a:off x="757898" y="1883072"/>
            <a:ext cx="6578604" cy="2096728"/>
          </a:xfrm>
          <a:prstGeom prst="rect">
            <a:avLst/>
          </a:prstGeom>
        </p:spPr>
        <p:txBody>
          <a:bodyPr vert="horz" wrap="square" lIns="0" tIns="400050" rIns="0" bIns="0" rtlCol="0">
            <a:spAutoFit/>
          </a:bodyPr>
          <a:lstStyle/>
          <a:p>
            <a:pPr marL="12700">
              <a:lnSpc>
                <a:spcPct val="100000"/>
              </a:lnSpc>
              <a:spcBef>
                <a:spcPts val="3150"/>
              </a:spcBef>
            </a:pPr>
            <a:r>
              <a:rPr lang="en-GB" sz="5500" spc="-55" dirty="0">
                <a:solidFill>
                  <a:srgbClr val="161C19"/>
                </a:solidFill>
                <a:latin typeface="VisbyCF-Medium"/>
                <a:cs typeface="VisbyCF-Medium"/>
              </a:rPr>
              <a:t>5 – Vision and objectives</a:t>
            </a:r>
            <a:endParaRPr sz="5500" dirty="0">
              <a:latin typeface="VisbyCF-Medium"/>
              <a:cs typeface="VisbyCF-Medium"/>
            </a:endParaRPr>
          </a:p>
        </p:txBody>
      </p:sp>
      <p:sp>
        <p:nvSpPr>
          <p:cNvPr id="8" name="object 8"/>
          <p:cNvSpPr txBox="1"/>
          <p:nvPr/>
        </p:nvSpPr>
        <p:spPr>
          <a:xfrm>
            <a:off x="757898" y="4197498"/>
            <a:ext cx="2794000" cy="3630609"/>
          </a:xfrm>
          <a:prstGeom prst="rect">
            <a:avLst/>
          </a:prstGeom>
        </p:spPr>
        <p:txBody>
          <a:bodyPr vert="horz" wrap="square" lIns="0" tIns="12700" rIns="0" bIns="0" rtlCol="0">
            <a:spAutoFit/>
          </a:bodyPr>
          <a:lstStyle/>
          <a:p>
            <a:pPr marL="12700" marR="193675">
              <a:lnSpc>
                <a:spcPct val="137300"/>
              </a:lnSpc>
              <a:spcBef>
                <a:spcPts val="100"/>
              </a:spcBef>
            </a:pPr>
            <a:r>
              <a:rPr lang="en-GB" sz="900" dirty="0">
                <a:solidFill>
                  <a:srgbClr val="161C19"/>
                </a:solidFill>
                <a:latin typeface="VisbyCF-Medium"/>
                <a:cs typeface="VisbyCF-Medium"/>
              </a:rPr>
              <a:t>The Plan has been drafted at a time when there remains a high level of uncertainty around the nature of the economic recovery following the pandemic as well as the impacts (both positive and negative) of Brexit. The recovery is likely to be gradual and it may take many years for the economy to recover to its previous level. </a:t>
            </a:r>
          </a:p>
          <a:p>
            <a:pPr marL="12700" marR="193675">
              <a:lnSpc>
                <a:spcPct val="137300"/>
              </a:lnSpc>
              <a:spcBef>
                <a:spcPts val="100"/>
              </a:spcBef>
            </a:pPr>
            <a:endParaRPr lang="en-GB" sz="900" dirty="0">
              <a:solidFill>
                <a:srgbClr val="161C19"/>
              </a:solidFill>
              <a:latin typeface="VisbyCF-Medium"/>
              <a:cs typeface="VisbyCF-Medium"/>
            </a:endParaRPr>
          </a:p>
          <a:p>
            <a:pPr marL="12700" marR="193675">
              <a:lnSpc>
                <a:spcPct val="137300"/>
              </a:lnSpc>
              <a:spcBef>
                <a:spcPts val="100"/>
              </a:spcBef>
            </a:pPr>
            <a:r>
              <a:rPr lang="en-GB" sz="900" dirty="0">
                <a:solidFill>
                  <a:srgbClr val="161C19"/>
                </a:solidFill>
                <a:latin typeface="VisbyCF-Medium"/>
                <a:cs typeface="VisbyCF-Medium"/>
              </a:rPr>
              <a:t>In addition to the Government and Carmarthenshire’s focus on protecting jobs and safeguard businesses, there needs to be a longer-term focus on challenges that constrain growth and economic opportunities in Kidwelly. These include many of the challenges faced by rural communities including aging populations, low level of entrepreneurship, productivity and wages, skills deficits, too few businesses ‘scaling-up’, and the need for investment in modern business infrastructure and premises.</a:t>
            </a:r>
          </a:p>
        </p:txBody>
      </p:sp>
      <p:sp>
        <p:nvSpPr>
          <p:cNvPr id="4" name="Rectangle 3">
            <a:extLst>
              <a:ext uri="{FF2B5EF4-FFF2-40B4-BE49-F238E27FC236}">
                <a16:creationId xmlns:a16="http://schemas.microsoft.com/office/drawing/2014/main" id="{673EE904-BD7F-054E-A77C-EF9201E37FC4}"/>
              </a:ext>
            </a:extLst>
          </p:cNvPr>
          <p:cNvSpPr/>
          <p:nvPr/>
        </p:nvSpPr>
        <p:spPr>
          <a:xfrm>
            <a:off x="4004604" y="4127500"/>
            <a:ext cx="2764015" cy="3115276"/>
          </a:xfrm>
          <a:prstGeom prst="rect">
            <a:avLst/>
          </a:prstGeom>
        </p:spPr>
        <p:txBody>
          <a:bodyPr wrap="square">
            <a:spAutoFit/>
          </a:bodyPr>
          <a:lstStyle/>
          <a:p>
            <a:pPr marL="12700" marR="193675" lvl="0">
              <a:lnSpc>
                <a:spcPct val="137300"/>
              </a:lnSpc>
              <a:spcBef>
                <a:spcPts val="100"/>
              </a:spcBef>
            </a:pPr>
            <a:r>
              <a:rPr lang="en-GB" sz="900" dirty="0">
                <a:solidFill>
                  <a:srgbClr val="161C19"/>
                </a:solidFill>
                <a:latin typeface="VisbyCF-Medium"/>
                <a:cs typeface="VisbyCF-Medium"/>
              </a:rPr>
              <a:t>The vision set out here contains a series of priorities and proposals for a sustainable thriving Kidwelly economy that supports a vibrant well-connected town and rural community that is appealing to all, including young people and families. Kidwelly should become a place where good jobs are attainable, new business start-up and the small number of major local businesses already grounded in the community are encouraged to grow. We picture a more diverse and appealing place to visit throughout the year that maximises the advantages of the special local heritage and natural environment as well as local culture and Welsh language.</a:t>
            </a:r>
          </a:p>
        </p:txBody>
      </p:sp>
      <p:sp>
        <p:nvSpPr>
          <p:cNvPr id="7" name="object 7">
            <a:extLst>
              <a:ext uri="{C183D7F6-B498-43B3-948B-1728B52AA6E4}">
                <adec:decorative xmlns:adec="http://schemas.microsoft.com/office/drawing/2017/decorative" val="1"/>
              </a:ext>
            </a:extLst>
          </p:cNvPr>
          <p:cNvSpPr/>
          <p:nvPr/>
        </p:nvSpPr>
        <p:spPr>
          <a:xfrm>
            <a:off x="791999" y="9013562"/>
            <a:ext cx="5976620" cy="0"/>
          </a:xfrm>
          <a:custGeom>
            <a:avLst/>
            <a:gdLst/>
            <a:ahLst/>
            <a:cxnLst/>
            <a:rect l="l" t="t" r="r" b="b"/>
            <a:pathLst>
              <a:path w="5976620">
                <a:moveTo>
                  <a:pt x="0" y="0"/>
                </a:moveTo>
                <a:lnTo>
                  <a:pt x="5975997" y="0"/>
                </a:lnTo>
              </a:path>
            </a:pathLst>
          </a:custGeom>
          <a:ln w="12700">
            <a:solidFill>
              <a:srgbClr val="020302"/>
            </a:solidFill>
          </a:ln>
        </p:spPr>
        <p:txBody>
          <a:bodyPr wrap="square" lIns="0" tIns="0" rIns="0" bIns="0" rtlCol="0"/>
          <a:lstStyle/>
          <a:p>
            <a:endParaRPr/>
          </a:p>
        </p:txBody>
      </p:sp>
      <p:sp>
        <p:nvSpPr>
          <p:cNvPr id="27" name="object 27"/>
          <p:cNvSpPr txBox="1">
            <a:spLocks noGrp="1"/>
          </p:cNvSpPr>
          <p:nvPr>
            <p:ph type="sldNum" sz="quarter" idx="7"/>
          </p:nvPr>
        </p:nvSpPr>
        <p:spPr>
          <a:prstGeom prst="rect">
            <a:avLst/>
          </a:prstGeom>
        </p:spPr>
        <p:txBody>
          <a:bodyPr vert="horz" wrap="square" lIns="0" tIns="9525" rIns="0" bIns="0" rtlCol="0">
            <a:spAutoFit/>
          </a:bodyPr>
          <a:lstStyle/>
          <a:p>
            <a:pPr marL="38100">
              <a:lnSpc>
                <a:spcPct val="100000"/>
              </a:lnSpc>
              <a:spcBef>
                <a:spcPts val="75"/>
              </a:spcBef>
            </a:pPr>
            <a:fld id="{81D60167-4931-47E6-BA6A-407CBD079E47}" type="slidenum">
              <a:rPr dirty="0"/>
              <a:t>9</a:t>
            </a:fld>
            <a:r>
              <a:rPr spc="-60" dirty="0"/>
              <a:t> </a:t>
            </a:r>
          </a:p>
        </p:txBody>
      </p:sp>
    </p:spTree>
    <p:extLst>
      <p:ext uri="{BB962C8B-B14F-4D97-AF65-F5344CB8AC3E}">
        <p14:creationId xmlns:p14="http://schemas.microsoft.com/office/powerpoint/2010/main" val="2088904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61C1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9DFAAC1A87AB4C8AA742A6ABD7F4F1" ma:contentTypeVersion="12" ma:contentTypeDescription="Create a new document." ma:contentTypeScope="" ma:versionID="ae154a3d063e0fff59e4c886790eebe7">
  <xsd:schema xmlns:xsd="http://www.w3.org/2001/XMLSchema" xmlns:xs="http://www.w3.org/2001/XMLSchema" xmlns:p="http://schemas.microsoft.com/office/2006/metadata/properties" xmlns:ns2="c6e5c394-54dd-46f3-a32c-99ea1dc187c2" xmlns:ns3="a8423dbc-5430-4f65-ba90-23927f09fe30" targetNamespace="http://schemas.microsoft.com/office/2006/metadata/properties" ma:root="true" ma:fieldsID="223dd11b6fb9b1b22cb7d409bcb02242" ns2:_="" ns3:_="">
    <xsd:import namespace="c6e5c394-54dd-46f3-a32c-99ea1dc187c2"/>
    <xsd:import namespace="a8423dbc-5430-4f65-ba90-23927f09fe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e5c394-54dd-46f3-a32c-99ea1dc187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423dbc-5430-4f65-ba90-23927f09fe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7AD036-6400-46A0-A05F-EE94ED9175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e5c394-54dd-46f3-a32c-99ea1dc187c2"/>
    <ds:schemaRef ds:uri="a8423dbc-5430-4f65-ba90-23927f09fe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C4136C-2480-40BD-B4FC-CD7A6201D813}">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c6e5c394-54dd-46f3-a32c-99ea1dc187c2"/>
    <ds:schemaRef ds:uri="a8423dbc-5430-4f65-ba90-23927f09fe3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013929C-E1EC-4D4E-9C62-16A86851C0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896</TotalTime>
  <Words>5801</Words>
  <Application>Microsoft Office PowerPoint</Application>
  <PresentationFormat>Custom</PresentationFormat>
  <Paragraphs>474</Paragraphs>
  <Slides>26</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Symbol</vt:lpstr>
      <vt:lpstr>Visby CF</vt:lpstr>
      <vt:lpstr>Visby CF Bold</vt:lpstr>
      <vt:lpstr>Visby CF Extra Bold</vt:lpstr>
      <vt:lpstr>Visby CF Thin</vt:lpstr>
      <vt:lpstr>VisbyCF-Light</vt:lpstr>
      <vt:lpstr>VisbyCF-Medium</vt:lpstr>
      <vt:lpstr>Office Theme</vt:lpstr>
      <vt:lpstr>Kidwelly Sustainable Economic  Growth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E Davies</dc:creator>
  <cp:lastModifiedBy>Natasha P Mainwaring</cp:lastModifiedBy>
  <cp:revision>3</cp:revision>
  <cp:lastPrinted>2021-10-08T13:03:27Z</cp:lastPrinted>
  <dcterms:created xsi:type="dcterms:W3CDTF">2021-05-18T10:42:41Z</dcterms:created>
  <dcterms:modified xsi:type="dcterms:W3CDTF">2023-04-03T09:03:08Z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2021-05-18T00:00:00Z</vt:filetime>
  </property>
  <property fmtid="{D5CDD505-2E9C-101B-9397-08002B2CF9AE}" pid="3" name="Creator">
    <vt:lpwstr>Adobe InDesign 16.2 (Macintosh)</vt:lpwstr>
  </property>
  <property fmtid="{D5CDD505-2E9C-101B-9397-08002B2CF9AE}" pid="4" name="LastSaved">
    <vt:filetime>2021-05-18T00:00:00Z</vt:filetime>
  </property>
  <property fmtid="{D5CDD505-2E9C-101B-9397-08002B2CF9AE}" pid="5" name="ContentTypeId">
    <vt:lpwstr>0x010100B89DFAAC1A87AB4C8AA742A6ABD7F4F1</vt:lpwstr>
  </property>
</Properties>
</file>