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sldIdLst>
    <p:sldId id="271" r:id="rId5"/>
    <p:sldId id="265" r:id="rId6"/>
    <p:sldId id="267" r:id="rId7"/>
    <p:sldId id="257" r:id="rId8"/>
    <p:sldId id="259" r:id="rId9"/>
    <p:sldId id="270" r:id="rId10"/>
    <p:sldId id="262" r:id="rId11"/>
    <p:sldId id="260" r:id="rId12"/>
    <p:sldId id="258" r:id="rId13"/>
    <p:sldId id="266" r:id="rId14"/>
    <p:sldId id="261" r:id="rId15"/>
    <p:sldId id="263" r:id="rId16"/>
    <p:sldId id="273" r:id="rId17"/>
    <p:sldId id="264" r:id="rId18"/>
    <p:sldId id="268" r:id="rId19"/>
    <p:sldId id="269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ED51F"/>
    <a:srgbClr val="D335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999230-0EF6-4C57-9721-705F067BC79A}" v="205" dt="2025-11-17T11:32:27.2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98" autoAdjust="0"/>
    <p:restoredTop sz="93447" autoAdjust="0"/>
  </p:normalViewPr>
  <p:slideViewPr>
    <p:cSldViewPr snapToGrid="0">
      <p:cViewPr>
        <p:scale>
          <a:sx n="60" d="100"/>
          <a:sy n="60" d="100"/>
        </p:scale>
        <p:origin x="952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la Bailey" userId="b2a787f3-131e-41bd-800b-0eed8a888efb" providerId="ADAL" clId="{44999230-0EF6-4C57-9721-705F067BC79A}"/>
    <pc:docChg chg="undo custSel modSld">
      <pc:chgData name="Ella Bailey" userId="b2a787f3-131e-41bd-800b-0eed8a888efb" providerId="ADAL" clId="{44999230-0EF6-4C57-9721-705F067BC79A}" dt="2025-11-17T11:32:38.140" v="975" actId="403"/>
      <pc:docMkLst>
        <pc:docMk/>
      </pc:docMkLst>
      <pc:sldChg chg="modSp">
        <pc:chgData name="Ella Bailey" userId="b2a787f3-131e-41bd-800b-0eed8a888efb" providerId="ADAL" clId="{44999230-0EF6-4C57-9721-705F067BC79A}" dt="2025-11-17T11:30:27.388" v="971"/>
        <pc:sldMkLst>
          <pc:docMk/>
          <pc:sldMk cId="2281159472" sldId="258"/>
        </pc:sldMkLst>
        <pc:spChg chg="mod">
          <ac:chgData name="Ella Bailey" userId="b2a787f3-131e-41bd-800b-0eed8a888efb" providerId="ADAL" clId="{44999230-0EF6-4C57-9721-705F067BC79A}" dt="2025-11-17T11:30:27.388" v="971"/>
          <ac:spMkLst>
            <pc:docMk/>
            <pc:sldMk cId="2281159472" sldId="258"/>
            <ac:spMk id="7" creationId="{52ED0FA4-D2EB-5E34-4C21-CC64A4BE8EAE}"/>
          </ac:spMkLst>
        </pc:spChg>
      </pc:sldChg>
      <pc:sldChg chg="addSp delSp modSp mod">
        <pc:chgData name="Ella Bailey" userId="b2a787f3-131e-41bd-800b-0eed8a888efb" providerId="ADAL" clId="{44999230-0EF6-4C57-9721-705F067BC79A}" dt="2025-11-17T10:32:07.184" v="322" actId="1076"/>
        <pc:sldMkLst>
          <pc:docMk/>
          <pc:sldMk cId="3787224563" sldId="259"/>
        </pc:sldMkLst>
        <pc:spChg chg="mod">
          <ac:chgData name="Ella Bailey" userId="b2a787f3-131e-41bd-800b-0eed8a888efb" providerId="ADAL" clId="{44999230-0EF6-4C57-9721-705F067BC79A}" dt="2025-11-17T10:28:20.487" v="22" actId="20577"/>
          <ac:spMkLst>
            <pc:docMk/>
            <pc:sldMk cId="3787224563" sldId="259"/>
            <ac:spMk id="2" creationId="{F7DA5F0E-6F7F-229E-72D1-76F00C799834}"/>
          </ac:spMkLst>
        </pc:spChg>
        <pc:spChg chg="del">
          <ac:chgData name="Ella Bailey" userId="b2a787f3-131e-41bd-800b-0eed8a888efb" providerId="ADAL" clId="{44999230-0EF6-4C57-9721-705F067BC79A}" dt="2025-11-17T10:28:52.564" v="23" actId="478"/>
          <ac:spMkLst>
            <pc:docMk/>
            <pc:sldMk cId="3787224563" sldId="259"/>
            <ac:spMk id="23" creationId="{B06F9D2D-307F-57FD-1DDA-93E5982F949D}"/>
          </ac:spMkLst>
        </pc:spChg>
        <pc:spChg chg="mod">
          <ac:chgData name="Ella Bailey" userId="b2a787f3-131e-41bd-800b-0eed8a888efb" providerId="ADAL" clId="{44999230-0EF6-4C57-9721-705F067BC79A}" dt="2025-11-17T10:31:04.130" v="314" actId="33524"/>
          <ac:spMkLst>
            <pc:docMk/>
            <pc:sldMk cId="3787224563" sldId="259"/>
            <ac:spMk id="38" creationId="{61E6244F-4377-969B-BFEE-D4EFC641CAA4}"/>
          </ac:spMkLst>
        </pc:spChg>
        <pc:picChg chg="add del mod">
          <ac:chgData name="Ella Bailey" userId="b2a787f3-131e-41bd-800b-0eed8a888efb" providerId="ADAL" clId="{44999230-0EF6-4C57-9721-705F067BC79A}" dt="2025-11-17T10:31:44.586" v="315" actId="478"/>
          <ac:picMkLst>
            <pc:docMk/>
            <pc:sldMk cId="3787224563" sldId="259"/>
            <ac:picMk id="5" creationId="{37AE4175-04B8-F255-0DA1-3F5F07E1BAD3}"/>
          </ac:picMkLst>
        </pc:picChg>
        <pc:picChg chg="del">
          <ac:chgData name="Ella Bailey" userId="b2a787f3-131e-41bd-800b-0eed8a888efb" providerId="ADAL" clId="{44999230-0EF6-4C57-9721-705F067BC79A}" dt="2025-11-17T10:27:59.459" v="1" actId="478"/>
          <ac:picMkLst>
            <pc:docMk/>
            <pc:sldMk cId="3787224563" sldId="259"/>
            <ac:picMk id="6" creationId="{3B569EBD-EB37-1FBD-8676-CB25C136435C}"/>
          </ac:picMkLst>
        </pc:picChg>
        <pc:picChg chg="add mod">
          <ac:chgData name="Ella Bailey" userId="b2a787f3-131e-41bd-800b-0eed8a888efb" providerId="ADAL" clId="{44999230-0EF6-4C57-9721-705F067BC79A}" dt="2025-11-17T10:32:07.184" v="322" actId="1076"/>
          <ac:picMkLst>
            <pc:docMk/>
            <pc:sldMk cId="3787224563" sldId="259"/>
            <ac:picMk id="8" creationId="{B0C7A894-95C8-CAE3-FD25-97C282D07149}"/>
          </ac:picMkLst>
        </pc:picChg>
        <pc:cxnChg chg="mod">
          <ac:chgData name="Ella Bailey" userId="b2a787f3-131e-41bd-800b-0eed8a888efb" providerId="ADAL" clId="{44999230-0EF6-4C57-9721-705F067BC79A}" dt="2025-11-17T10:30:36.669" v="313" actId="1076"/>
          <ac:cxnSpMkLst>
            <pc:docMk/>
            <pc:sldMk cId="3787224563" sldId="259"/>
            <ac:cxnSpMk id="41" creationId="{2D214F66-C01C-74EE-1ECA-4B034C34D8F0}"/>
          </ac:cxnSpMkLst>
        </pc:cxnChg>
      </pc:sldChg>
      <pc:sldChg chg="modSp mod">
        <pc:chgData name="Ella Bailey" userId="b2a787f3-131e-41bd-800b-0eed8a888efb" providerId="ADAL" clId="{44999230-0EF6-4C57-9721-705F067BC79A}" dt="2025-11-17T11:30:37.293" v="972"/>
        <pc:sldMkLst>
          <pc:docMk/>
          <pc:sldMk cId="3951809345" sldId="260"/>
        </pc:sldMkLst>
        <pc:spChg chg="mod">
          <ac:chgData name="Ella Bailey" userId="b2a787f3-131e-41bd-800b-0eed8a888efb" providerId="ADAL" clId="{44999230-0EF6-4C57-9721-705F067BC79A}" dt="2025-11-17T11:25:55.660" v="964" actId="20577"/>
          <ac:spMkLst>
            <pc:docMk/>
            <pc:sldMk cId="3951809345" sldId="260"/>
            <ac:spMk id="2" creationId="{B1CE792C-B0CD-AFA0-5D20-B3C573781680}"/>
          </ac:spMkLst>
        </pc:spChg>
        <pc:spChg chg="mod">
          <ac:chgData name="Ella Bailey" userId="b2a787f3-131e-41bd-800b-0eed8a888efb" providerId="ADAL" clId="{44999230-0EF6-4C57-9721-705F067BC79A}" dt="2025-11-17T11:30:37.293" v="972"/>
          <ac:spMkLst>
            <pc:docMk/>
            <pc:sldMk cId="3951809345" sldId="260"/>
            <ac:spMk id="16" creationId="{F50AE18A-02D5-35EB-B3A1-C0800C7C8C06}"/>
          </ac:spMkLst>
        </pc:spChg>
      </pc:sldChg>
      <pc:sldChg chg="modSp mod">
        <pc:chgData name="Ella Bailey" userId="b2a787f3-131e-41bd-800b-0eed8a888efb" providerId="ADAL" clId="{44999230-0EF6-4C57-9721-705F067BC79A}" dt="2025-11-17T11:24:40.710" v="953" actId="20577"/>
        <pc:sldMkLst>
          <pc:docMk/>
          <pc:sldMk cId="2826097511" sldId="262"/>
        </pc:sldMkLst>
        <pc:graphicFrameChg chg="mod modGraphic">
          <ac:chgData name="Ella Bailey" userId="b2a787f3-131e-41bd-800b-0eed8a888efb" providerId="ADAL" clId="{44999230-0EF6-4C57-9721-705F067BC79A}" dt="2025-11-17T11:24:40.710" v="953" actId="20577"/>
          <ac:graphicFrameMkLst>
            <pc:docMk/>
            <pc:sldMk cId="2826097511" sldId="262"/>
            <ac:graphicFrameMk id="4" creationId="{CABAD425-4A4A-7CC5-2A54-65FF245DA238}"/>
          </ac:graphicFrameMkLst>
        </pc:graphicFrameChg>
      </pc:sldChg>
      <pc:sldChg chg="addSp delSp modSp mod">
        <pc:chgData name="Ella Bailey" userId="b2a787f3-131e-41bd-800b-0eed8a888efb" providerId="ADAL" clId="{44999230-0EF6-4C57-9721-705F067BC79A}" dt="2025-11-17T11:29:56.819" v="970"/>
        <pc:sldMkLst>
          <pc:docMk/>
          <pc:sldMk cId="2066220625" sldId="266"/>
        </pc:sldMkLst>
        <pc:spChg chg="add del mod">
          <ac:chgData name="Ella Bailey" userId="b2a787f3-131e-41bd-800b-0eed8a888efb" providerId="ADAL" clId="{44999230-0EF6-4C57-9721-705F067BC79A}" dt="2025-11-17T11:29:56.819" v="970"/>
          <ac:spMkLst>
            <pc:docMk/>
            <pc:sldMk cId="2066220625" sldId="266"/>
            <ac:spMk id="7" creationId="{2EDBC773-48CD-CF4B-31DA-0BE0C98B83F2}"/>
          </ac:spMkLst>
        </pc:spChg>
      </pc:sldChg>
      <pc:sldChg chg="addSp delSp modSp mod modNotesTx">
        <pc:chgData name="Ella Bailey" userId="b2a787f3-131e-41bd-800b-0eed8a888efb" providerId="ADAL" clId="{44999230-0EF6-4C57-9721-705F067BC79A}" dt="2025-11-17T11:22:49.534" v="757" actId="20577"/>
        <pc:sldMkLst>
          <pc:docMk/>
          <pc:sldMk cId="815171666" sldId="270"/>
        </pc:sldMkLst>
        <pc:spChg chg="mod">
          <ac:chgData name="Ella Bailey" userId="b2a787f3-131e-41bd-800b-0eed8a888efb" providerId="ADAL" clId="{44999230-0EF6-4C57-9721-705F067BC79A}" dt="2025-11-17T11:22:49.534" v="757" actId="20577"/>
          <ac:spMkLst>
            <pc:docMk/>
            <pc:sldMk cId="815171666" sldId="270"/>
            <ac:spMk id="3" creationId="{C0ACD3E5-7F8C-602A-1899-8F81BBD5B250}"/>
          </ac:spMkLst>
        </pc:spChg>
        <pc:spChg chg="mod">
          <ac:chgData name="Ella Bailey" userId="b2a787f3-131e-41bd-800b-0eed8a888efb" providerId="ADAL" clId="{44999230-0EF6-4C57-9721-705F067BC79A}" dt="2025-11-17T10:48:39.353" v="387"/>
          <ac:spMkLst>
            <pc:docMk/>
            <pc:sldMk cId="815171666" sldId="270"/>
            <ac:spMk id="24" creationId="{C103B221-6B52-49A7-24D4-7C2FE0505D37}"/>
          </ac:spMkLst>
        </pc:spChg>
        <pc:spChg chg="mod">
          <ac:chgData name="Ella Bailey" userId="b2a787f3-131e-41bd-800b-0eed8a888efb" providerId="ADAL" clId="{44999230-0EF6-4C57-9721-705F067BC79A}" dt="2025-11-17T11:22:19.735" v="735" actId="20577"/>
          <ac:spMkLst>
            <pc:docMk/>
            <pc:sldMk cId="815171666" sldId="270"/>
            <ac:spMk id="32" creationId="{262C518C-BC09-DF1D-5B5D-5270DAD43F97}"/>
          </ac:spMkLst>
        </pc:spChg>
        <pc:grpChg chg="del">
          <ac:chgData name="Ella Bailey" userId="b2a787f3-131e-41bd-800b-0eed8a888efb" providerId="ADAL" clId="{44999230-0EF6-4C57-9721-705F067BC79A}" dt="2025-11-17T10:47:50.281" v="325" actId="478"/>
          <ac:grpSpMkLst>
            <pc:docMk/>
            <pc:sldMk cId="815171666" sldId="270"/>
            <ac:grpSpMk id="18" creationId="{B2826280-B071-642A-114E-732D813ADFC2}"/>
          </ac:grpSpMkLst>
        </pc:grpChg>
        <pc:graphicFrameChg chg="modGraphic">
          <ac:chgData name="Ella Bailey" userId="b2a787f3-131e-41bd-800b-0eed8a888efb" providerId="ADAL" clId="{44999230-0EF6-4C57-9721-705F067BC79A}" dt="2025-11-17T10:50:36.372" v="543" actId="20577"/>
          <ac:graphicFrameMkLst>
            <pc:docMk/>
            <pc:sldMk cId="815171666" sldId="270"/>
            <ac:graphicFrameMk id="16" creationId="{5D051152-16C0-1EC0-4237-00DE6AC724EC}"/>
          </ac:graphicFrameMkLst>
        </pc:graphicFrameChg>
        <pc:graphicFrameChg chg="modGraphic">
          <ac:chgData name="Ella Bailey" userId="b2a787f3-131e-41bd-800b-0eed8a888efb" providerId="ADAL" clId="{44999230-0EF6-4C57-9721-705F067BC79A}" dt="2025-11-17T10:50:26.338" v="535" actId="20577"/>
          <ac:graphicFrameMkLst>
            <pc:docMk/>
            <pc:sldMk cId="815171666" sldId="270"/>
            <ac:graphicFrameMk id="21" creationId="{AA742E8B-5A55-5E1B-7D48-9BF949FFD379}"/>
          </ac:graphicFrameMkLst>
        </pc:graphicFrameChg>
        <pc:graphicFrameChg chg="modGraphic">
          <ac:chgData name="Ella Bailey" userId="b2a787f3-131e-41bd-800b-0eed8a888efb" providerId="ADAL" clId="{44999230-0EF6-4C57-9721-705F067BC79A}" dt="2025-11-17T10:47:48.297" v="324" actId="20577"/>
          <ac:graphicFrameMkLst>
            <pc:docMk/>
            <pc:sldMk cId="815171666" sldId="270"/>
            <ac:graphicFrameMk id="22" creationId="{409D51C6-62F7-B694-DD53-AA0DFE8FDDF5}"/>
          </ac:graphicFrameMkLst>
        </pc:graphicFrameChg>
        <pc:picChg chg="add mod">
          <ac:chgData name="Ella Bailey" userId="b2a787f3-131e-41bd-800b-0eed8a888efb" providerId="ADAL" clId="{44999230-0EF6-4C57-9721-705F067BC79A}" dt="2025-11-17T10:48:13.177" v="329" actId="1076"/>
          <ac:picMkLst>
            <pc:docMk/>
            <pc:sldMk cId="815171666" sldId="270"/>
            <ac:picMk id="6" creationId="{9E83B0B7-8FA7-78D2-F9DF-AEFD2760A765}"/>
          </ac:picMkLst>
        </pc:picChg>
        <pc:picChg chg="mod">
          <ac:chgData name="Ella Bailey" userId="b2a787f3-131e-41bd-800b-0eed8a888efb" providerId="ADAL" clId="{44999230-0EF6-4C57-9721-705F067BC79A}" dt="2025-11-17T11:21:35.402" v="706" actId="1076"/>
          <ac:picMkLst>
            <pc:docMk/>
            <pc:sldMk cId="815171666" sldId="270"/>
            <ac:picMk id="9" creationId="{6C407C14-1A40-D3AB-21A9-43B5AB08E592}"/>
          </ac:picMkLst>
        </pc:picChg>
        <pc:picChg chg="add mod">
          <ac:chgData name="Ella Bailey" userId="b2a787f3-131e-41bd-800b-0eed8a888efb" providerId="ADAL" clId="{44999230-0EF6-4C57-9721-705F067BC79A}" dt="2025-11-17T10:52:36.319" v="546" actId="1076"/>
          <ac:picMkLst>
            <pc:docMk/>
            <pc:sldMk cId="815171666" sldId="270"/>
            <ac:picMk id="10" creationId="{553868D3-56BA-C7F6-C5DB-6C9729EC6CAC}"/>
          </ac:picMkLst>
        </pc:picChg>
        <pc:picChg chg="del">
          <ac:chgData name="Ella Bailey" userId="b2a787f3-131e-41bd-800b-0eed8a888efb" providerId="ADAL" clId="{44999230-0EF6-4C57-9721-705F067BC79A}" dt="2025-11-17T10:52:32.291" v="544" actId="478"/>
          <ac:picMkLst>
            <pc:docMk/>
            <pc:sldMk cId="815171666" sldId="270"/>
            <ac:picMk id="34" creationId="{2FFACB5B-09C9-A2D2-28AD-7282D60E4459}"/>
          </ac:picMkLst>
        </pc:picChg>
      </pc:sldChg>
      <pc:sldChg chg="delSp mod">
        <pc:chgData name="Ella Bailey" userId="b2a787f3-131e-41bd-800b-0eed8a888efb" providerId="ADAL" clId="{44999230-0EF6-4C57-9721-705F067BC79A}" dt="2025-11-17T10:24:49.853" v="0" actId="478"/>
        <pc:sldMkLst>
          <pc:docMk/>
          <pc:sldMk cId="2861688650" sldId="271"/>
        </pc:sldMkLst>
        <pc:picChg chg="del">
          <ac:chgData name="Ella Bailey" userId="b2a787f3-131e-41bd-800b-0eed8a888efb" providerId="ADAL" clId="{44999230-0EF6-4C57-9721-705F067BC79A}" dt="2025-11-17T10:24:49.853" v="0" actId="478"/>
          <ac:picMkLst>
            <pc:docMk/>
            <pc:sldMk cId="2861688650" sldId="271"/>
            <ac:picMk id="3" creationId="{C9EAD116-8504-D51F-05B8-81D1034B4498}"/>
          </ac:picMkLst>
        </pc:picChg>
      </pc:sldChg>
      <pc:sldChg chg="modSp mod">
        <pc:chgData name="Ella Bailey" userId="b2a787f3-131e-41bd-800b-0eed8a888efb" providerId="ADAL" clId="{44999230-0EF6-4C57-9721-705F067BC79A}" dt="2025-11-17T11:32:38.140" v="975" actId="403"/>
        <pc:sldMkLst>
          <pc:docMk/>
          <pc:sldMk cId="358605350" sldId="273"/>
        </pc:sldMkLst>
        <pc:spChg chg="mod">
          <ac:chgData name="Ella Bailey" userId="b2a787f3-131e-41bd-800b-0eed8a888efb" providerId="ADAL" clId="{44999230-0EF6-4C57-9721-705F067BC79A}" dt="2025-11-17T11:32:38.140" v="975" actId="403"/>
          <ac:spMkLst>
            <pc:docMk/>
            <pc:sldMk cId="358605350" sldId="273"/>
            <ac:spMk id="9" creationId="{690BECA5-19C3-751C-1372-C790ABB137A2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01E8A6-8378-4CC8-9506-9A7D8513A9B5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F12B45CE-591A-46F2-B00E-4EC64D6BAD49}">
      <dgm:prSet/>
      <dgm:spPr/>
      <dgm:t>
        <a:bodyPr/>
        <a:lstStyle/>
        <a:p>
          <a:r>
            <a:rPr lang="en-US" dirty="0"/>
            <a:t>Understanding different energy sources, renewable vs non-renewable and the different impacts on the planet. </a:t>
          </a:r>
        </a:p>
      </dgm:t>
    </dgm:pt>
    <dgm:pt modelId="{B732FC3A-1F1E-43BD-8547-4D15A823810D}" type="parTrans" cxnId="{83565697-962F-4C96-91EC-FA9DC12A07C6}">
      <dgm:prSet/>
      <dgm:spPr/>
      <dgm:t>
        <a:bodyPr/>
        <a:lstStyle/>
        <a:p>
          <a:endParaRPr lang="en-US"/>
        </a:p>
      </dgm:t>
    </dgm:pt>
    <dgm:pt modelId="{F6E42C50-487E-4AF3-86B6-D056F460688E}" type="sibTrans" cxnId="{83565697-962F-4C96-91EC-FA9DC12A07C6}">
      <dgm:prSet/>
      <dgm:spPr/>
      <dgm:t>
        <a:bodyPr/>
        <a:lstStyle/>
        <a:p>
          <a:endParaRPr lang="en-US"/>
        </a:p>
      </dgm:t>
    </dgm:pt>
    <dgm:pt modelId="{F5CE63A4-74A1-4AFF-A00B-E23C35C7AA69}">
      <dgm:prSet/>
      <dgm:spPr/>
      <dgm:t>
        <a:bodyPr/>
        <a:lstStyle/>
        <a:p>
          <a:r>
            <a:rPr lang="en-US" dirty="0"/>
            <a:t>While also understanding how to be energy efficient in school/home and how to take action. </a:t>
          </a:r>
        </a:p>
      </dgm:t>
    </dgm:pt>
    <dgm:pt modelId="{14DA598C-1733-43E6-BE6A-318607B2759B}" type="parTrans" cxnId="{9B653900-E72D-405D-9F6F-B08614ABCE73}">
      <dgm:prSet/>
      <dgm:spPr/>
      <dgm:t>
        <a:bodyPr/>
        <a:lstStyle/>
        <a:p>
          <a:endParaRPr lang="en-US"/>
        </a:p>
      </dgm:t>
    </dgm:pt>
    <dgm:pt modelId="{C61C3494-7A2E-4610-8C43-2D654A0DD6F3}" type="sibTrans" cxnId="{9B653900-E72D-405D-9F6F-B08614ABCE73}">
      <dgm:prSet/>
      <dgm:spPr/>
      <dgm:t>
        <a:bodyPr/>
        <a:lstStyle/>
        <a:p>
          <a:endParaRPr lang="en-US"/>
        </a:p>
      </dgm:t>
    </dgm:pt>
    <dgm:pt modelId="{3EBBEF82-B50E-4C5C-96AA-2415530C77BD}" type="pres">
      <dgm:prSet presAssocID="{2401E8A6-8378-4CC8-9506-9A7D8513A9B5}" presName="root" presStyleCnt="0">
        <dgm:presLayoutVars>
          <dgm:dir/>
          <dgm:resizeHandles val="exact"/>
        </dgm:presLayoutVars>
      </dgm:prSet>
      <dgm:spPr/>
    </dgm:pt>
    <dgm:pt modelId="{2726CC9B-0F24-4FC3-9331-FDB3A8AFD258}" type="pres">
      <dgm:prSet presAssocID="{F12B45CE-591A-46F2-B00E-4EC64D6BAD49}" presName="compNode" presStyleCnt="0"/>
      <dgm:spPr/>
    </dgm:pt>
    <dgm:pt modelId="{A917FE61-DBB3-49CD-B673-40DA110DC8DB}" type="pres">
      <dgm:prSet presAssocID="{F12B45CE-591A-46F2-B00E-4EC64D6BAD49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n"/>
        </a:ext>
      </dgm:extLst>
    </dgm:pt>
    <dgm:pt modelId="{3126A172-E21F-4EDC-9E1A-8DE7DCCA5829}" type="pres">
      <dgm:prSet presAssocID="{F12B45CE-591A-46F2-B00E-4EC64D6BAD49}" presName="spaceRect" presStyleCnt="0"/>
      <dgm:spPr/>
    </dgm:pt>
    <dgm:pt modelId="{DAF4A34D-B468-4341-88D3-3BD2EBEB9B4F}" type="pres">
      <dgm:prSet presAssocID="{F12B45CE-591A-46F2-B00E-4EC64D6BAD49}" presName="textRect" presStyleLbl="revTx" presStyleIdx="0" presStyleCnt="2">
        <dgm:presLayoutVars>
          <dgm:chMax val="1"/>
          <dgm:chPref val="1"/>
        </dgm:presLayoutVars>
      </dgm:prSet>
      <dgm:spPr/>
    </dgm:pt>
    <dgm:pt modelId="{7250A309-AA19-425B-A4FD-0546BA6C3A12}" type="pres">
      <dgm:prSet presAssocID="{F6E42C50-487E-4AF3-86B6-D056F460688E}" presName="sibTrans" presStyleCnt="0"/>
      <dgm:spPr/>
    </dgm:pt>
    <dgm:pt modelId="{B94C6F8E-0D11-4242-AC87-52C409C282D6}" type="pres">
      <dgm:prSet presAssocID="{F5CE63A4-74A1-4AFF-A00B-E23C35C7AA69}" presName="compNode" presStyleCnt="0"/>
      <dgm:spPr/>
    </dgm:pt>
    <dgm:pt modelId="{AAAA5961-EB33-4A67-B352-0EF813F92F94}" type="pres">
      <dgm:prSet presAssocID="{F5CE63A4-74A1-4AFF-A00B-E23C35C7AA69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E1C37F96-2740-4781-B137-FEA32E0E033F}" type="pres">
      <dgm:prSet presAssocID="{F5CE63A4-74A1-4AFF-A00B-E23C35C7AA69}" presName="spaceRect" presStyleCnt="0"/>
      <dgm:spPr/>
    </dgm:pt>
    <dgm:pt modelId="{2F48F00B-1CCC-4B97-A9F1-3451326AAB7D}" type="pres">
      <dgm:prSet presAssocID="{F5CE63A4-74A1-4AFF-A00B-E23C35C7AA69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9B653900-E72D-405D-9F6F-B08614ABCE73}" srcId="{2401E8A6-8378-4CC8-9506-9A7D8513A9B5}" destId="{F5CE63A4-74A1-4AFF-A00B-E23C35C7AA69}" srcOrd="1" destOrd="0" parTransId="{14DA598C-1733-43E6-BE6A-318607B2759B}" sibTransId="{C61C3494-7A2E-4610-8C43-2D654A0DD6F3}"/>
    <dgm:cxn modelId="{0951563C-3FB0-430A-95B2-6F1FDC4DF0C4}" type="presOf" srcId="{F12B45CE-591A-46F2-B00E-4EC64D6BAD49}" destId="{DAF4A34D-B468-4341-88D3-3BD2EBEB9B4F}" srcOrd="0" destOrd="0" presId="urn:microsoft.com/office/officeart/2018/2/layout/IconLabelList"/>
    <dgm:cxn modelId="{DEA82F89-082B-45AF-8611-2CDFB5BD6EB9}" type="presOf" srcId="{2401E8A6-8378-4CC8-9506-9A7D8513A9B5}" destId="{3EBBEF82-B50E-4C5C-96AA-2415530C77BD}" srcOrd="0" destOrd="0" presId="urn:microsoft.com/office/officeart/2018/2/layout/IconLabelList"/>
    <dgm:cxn modelId="{83565697-962F-4C96-91EC-FA9DC12A07C6}" srcId="{2401E8A6-8378-4CC8-9506-9A7D8513A9B5}" destId="{F12B45CE-591A-46F2-B00E-4EC64D6BAD49}" srcOrd="0" destOrd="0" parTransId="{B732FC3A-1F1E-43BD-8547-4D15A823810D}" sibTransId="{F6E42C50-487E-4AF3-86B6-D056F460688E}"/>
    <dgm:cxn modelId="{21371ECF-1DC3-4C25-AA2C-AC65C2CD2244}" type="presOf" srcId="{F5CE63A4-74A1-4AFF-A00B-E23C35C7AA69}" destId="{2F48F00B-1CCC-4B97-A9F1-3451326AAB7D}" srcOrd="0" destOrd="0" presId="urn:microsoft.com/office/officeart/2018/2/layout/IconLabelList"/>
    <dgm:cxn modelId="{9B1222BE-DF6D-4E12-8269-BB850729745E}" type="presParOf" srcId="{3EBBEF82-B50E-4C5C-96AA-2415530C77BD}" destId="{2726CC9B-0F24-4FC3-9331-FDB3A8AFD258}" srcOrd="0" destOrd="0" presId="urn:microsoft.com/office/officeart/2018/2/layout/IconLabelList"/>
    <dgm:cxn modelId="{ECFE076E-FB99-4C89-B566-F1F72D079454}" type="presParOf" srcId="{2726CC9B-0F24-4FC3-9331-FDB3A8AFD258}" destId="{A917FE61-DBB3-49CD-B673-40DA110DC8DB}" srcOrd="0" destOrd="0" presId="urn:microsoft.com/office/officeart/2018/2/layout/IconLabelList"/>
    <dgm:cxn modelId="{83C2E1F5-ADE8-40DF-BB3E-DCA8E8BC8259}" type="presParOf" srcId="{2726CC9B-0F24-4FC3-9331-FDB3A8AFD258}" destId="{3126A172-E21F-4EDC-9E1A-8DE7DCCA5829}" srcOrd="1" destOrd="0" presId="urn:microsoft.com/office/officeart/2018/2/layout/IconLabelList"/>
    <dgm:cxn modelId="{18D05F89-D996-4B3A-87B5-E59034AD0B0D}" type="presParOf" srcId="{2726CC9B-0F24-4FC3-9331-FDB3A8AFD258}" destId="{DAF4A34D-B468-4341-88D3-3BD2EBEB9B4F}" srcOrd="2" destOrd="0" presId="urn:microsoft.com/office/officeart/2018/2/layout/IconLabelList"/>
    <dgm:cxn modelId="{90D2F595-524E-43F5-92A1-F7CFF8619896}" type="presParOf" srcId="{3EBBEF82-B50E-4C5C-96AA-2415530C77BD}" destId="{7250A309-AA19-425B-A4FD-0546BA6C3A12}" srcOrd="1" destOrd="0" presId="urn:microsoft.com/office/officeart/2018/2/layout/IconLabelList"/>
    <dgm:cxn modelId="{FDF1BE13-57CF-4679-8515-E3640453F6A0}" type="presParOf" srcId="{3EBBEF82-B50E-4C5C-96AA-2415530C77BD}" destId="{B94C6F8E-0D11-4242-AC87-52C409C282D6}" srcOrd="2" destOrd="0" presId="urn:microsoft.com/office/officeart/2018/2/layout/IconLabelList"/>
    <dgm:cxn modelId="{20CBD19A-47C6-473A-9CAE-6F1797231105}" type="presParOf" srcId="{B94C6F8E-0D11-4242-AC87-52C409C282D6}" destId="{AAAA5961-EB33-4A67-B352-0EF813F92F94}" srcOrd="0" destOrd="0" presId="urn:microsoft.com/office/officeart/2018/2/layout/IconLabelList"/>
    <dgm:cxn modelId="{364DBD10-1BCA-4929-BCEE-27F68E4EAE46}" type="presParOf" srcId="{B94C6F8E-0D11-4242-AC87-52C409C282D6}" destId="{E1C37F96-2740-4781-B137-FEA32E0E033F}" srcOrd="1" destOrd="0" presId="urn:microsoft.com/office/officeart/2018/2/layout/IconLabelList"/>
    <dgm:cxn modelId="{D8642998-4E99-4BC4-86FC-BCFE671FF33A}" type="presParOf" srcId="{B94C6F8E-0D11-4242-AC87-52C409C282D6}" destId="{2F48F00B-1CCC-4B97-A9F1-3451326AAB7D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6E39354-6E83-48D4-95DF-FBF8D619C312}" type="doc">
      <dgm:prSet loTypeId="urn:microsoft.com/office/officeart/2008/layout/AlternatingHexagons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6D659E89-A174-4EA1-AE83-C7CC0A490BA4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GB" sz="1400" dirty="0"/>
            <a:t>Greenhouse gases </a:t>
          </a:r>
          <a:r>
            <a:rPr lang="en-GB" sz="1400" baseline="0" dirty="0"/>
            <a:t>heat</a:t>
          </a:r>
          <a:r>
            <a:rPr lang="en-GB" sz="1400" dirty="0"/>
            <a:t> the atmosphere </a:t>
          </a:r>
        </a:p>
      </dgm:t>
    </dgm:pt>
    <dgm:pt modelId="{672A9D45-B88D-436B-A7CE-4164197AECAA}" type="parTrans" cxnId="{EB516D3D-82AC-4DD3-B031-63325BBC4384}">
      <dgm:prSet/>
      <dgm:spPr/>
      <dgm:t>
        <a:bodyPr/>
        <a:lstStyle/>
        <a:p>
          <a:endParaRPr lang="en-GB"/>
        </a:p>
      </dgm:t>
    </dgm:pt>
    <dgm:pt modelId="{237E319B-EA0D-49B2-BBF2-C65C3A1A16C0}" type="sibTrans" cxnId="{EB516D3D-82AC-4DD3-B031-63325BBC4384}">
      <dgm:prSet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-GB" dirty="0"/>
            <a:t>Burning fossil fuels to provide electricity/heat produces greenhouse gases  </a:t>
          </a:r>
        </a:p>
      </dgm:t>
    </dgm:pt>
    <dgm:pt modelId="{431CA585-B597-4977-A6E2-6AF9A722C07D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GB" sz="1200" dirty="0"/>
            <a:t>This heat, increases global temperature. Increasing the </a:t>
          </a:r>
          <a:r>
            <a:rPr lang="en-GB" sz="1200" baseline="0" dirty="0"/>
            <a:t>effects of climate change</a:t>
          </a:r>
          <a:endParaRPr lang="en-GB" sz="1200" dirty="0"/>
        </a:p>
      </dgm:t>
    </dgm:pt>
    <dgm:pt modelId="{F5EE621A-67C8-411F-9F46-176CBD9946A5}" type="parTrans" cxnId="{18BC354D-991E-41C6-BF9E-26BA77B9982F}">
      <dgm:prSet/>
      <dgm:spPr/>
      <dgm:t>
        <a:bodyPr/>
        <a:lstStyle/>
        <a:p>
          <a:endParaRPr lang="en-GB"/>
        </a:p>
      </dgm:t>
    </dgm:pt>
    <dgm:pt modelId="{041901EB-98C2-4543-B497-2DCC77320FD6}" type="sibTrans" cxnId="{18BC354D-991E-41C6-BF9E-26BA77B9982F}">
      <dgm:prSet custT="1"/>
      <dgm:spPr/>
      <dgm:t>
        <a:bodyPr/>
        <a:lstStyle/>
        <a:p>
          <a:r>
            <a:rPr lang="en-GB" sz="1400" dirty="0"/>
            <a:t>However, renewable energy does not produce greenhouse gases </a:t>
          </a:r>
        </a:p>
      </dgm:t>
    </dgm:pt>
    <dgm:pt modelId="{385EAC81-9961-4EB8-93A9-7250DBB2A119}">
      <dgm:prSet phldrT="[Text]" phldr="1"/>
      <dgm:spPr>
        <a:solidFill>
          <a:schemeClr val="bg1"/>
        </a:solidFill>
      </dgm:spPr>
      <dgm:t>
        <a:bodyPr/>
        <a:lstStyle/>
        <a:p>
          <a:pPr>
            <a:lnSpc>
              <a:spcPct val="100000"/>
            </a:lnSpc>
          </a:pPr>
          <a:endParaRPr lang="en-GB" dirty="0"/>
        </a:p>
      </dgm:t>
    </dgm:pt>
    <dgm:pt modelId="{CFC60DCC-4589-4DBA-9851-6748D9C07987}" type="sibTrans" cxnId="{7D860CD4-8404-498A-A795-0DC2A6A929F8}">
      <dgm:prSet custT="1"/>
      <dgm:spPr/>
      <dgm:t>
        <a:bodyPr/>
        <a:lstStyle/>
        <a:p>
          <a:r>
            <a:rPr lang="en-GB" sz="1400" dirty="0"/>
            <a:t>And is sustainable, so it can constantly be harnessed </a:t>
          </a:r>
        </a:p>
      </dgm:t>
    </dgm:pt>
    <dgm:pt modelId="{FA7BAB3A-42FB-4420-B661-939B8C77AD2F}" type="parTrans" cxnId="{7D860CD4-8404-498A-A795-0DC2A6A929F8}">
      <dgm:prSet/>
      <dgm:spPr/>
      <dgm:t>
        <a:bodyPr/>
        <a:lstStyle/>
        <a:p>
          <a:endParaRPr lang="en-GB"/>
        </a:p>
      </dgm:t>
    </dgm:pt>
    <dgm:pt modelId="{0B8329F0-F9D7-43F5-A849-BAD589B5CE39}">
      <dgm:prSet/>
      <dgm:spPr/>
      <dgm:t>
        <a:bodyPr/>
        <a:lstStyle/>
        <a:p>
          <a:r>
            <a:rPr lang="en-GB" dirty="0"/>
            <a:t>As renewable energy sources will never run out </a:t>
          </a:r>
        </a:p>
      </dgm:t>
    </dgm:pt>
    <dgm:pt modelId="{0B3AE360-EC2C-4CE5-9715-DF3C2D21DDA1}" type="parTrans" cxnId="{8E8EF732-7A7F-45C6-AA6C-D7DD2DA045C9}">
      <dgm:prSet/>
      <dgm:spPr/>
      <dgm:t>
        <a:bodyPr/>
        <a:lstStyle/>
        <a:p>
          <a:endParaRPr lang="en-GB"/>
        </a:p>
      </dgm:t>
    </dgm:pt>
    <dgm:pt modelId="{9E2E96A8-1B4F-4716-936F-FF2356249038}" type="sibTrans" cxnId="{8E8EF732-7A7F-45C6-AA6C-D7DD2DA045C9}">
      <dgm:prSet/>
      <dgm:spPr/>
      <dgm:t>
        <a:bodyPr/>
        <a:lstStyle/>
        <a:p>
          <a:r>
            <a:rPr lang="en-GB" dirty="0"/>
            <a:t>Wales has the potential to have energy security through renewable energy </a:t>
          </a:r>
        </a:p>
      </dgm:t>
    </dgm:pt>
    <dgm:pt modelId="{BE57E80F-D403-4F63-9251-C43A57CFB3B8}" type="pres">
      <dgm:prSet presAssocID="{96E39354-6E83-48D4-95DF-FBF8D619C312}" presName="Name0" presStyleCnt="0">
        <dgm:presLayoutVars>
          <dgm:chMax/>
          <dgm:chPref/>
          <dgm:dir/>
          <dgm:animLvl val="lvl"/>
        </dgm:presLayoutVars>
      </dgm:prSet>
      <dgm:spPr/>
    </dgm:pt>
    <dgm:pt modelId="{7804BBEE-0D1F-4485-9B72-B855FBE8BE21}" type="pres">
      <dgm:prSet presAssocID="{6D659E89-A174-4EA1-AE83-C7CC0A490BA4}" presName="composite" presStyleCnt="0"/>
      <dgm:spPr/>
    </dgm:pt>
    <dgm:pt modelId="{1C73426C-5EBD-4EEA-9D10-7C67F9746FFB}" type="pres">
      <dgm:prSet presAssocID="{6D659E89-A174-4EA1-AE83-C7CC0A490BA4}" presName="Parent1" presStyleLbl="node1" presStyleIdx="0" presStyleCnt="8" custLinFactNeighborY="1352">
        <dgm:presLayoutVars>
          <dgm:chMax val="1"/>
          <dgm:chPref val="1"/>
          <dgm:bulletEnabled val="1"/>
        </dgm:presLayoutVars>
      </dgm:prSet>
      <dgm:spPr/>
    </dgm:pt>
    <dgm:pt modelId="{E5459D1D-15E0-4CF2-AAA6-79AD53761331}" type="pres">
      <dgm:prSet presAssocID="{6D659E89-A174-4EA1-AE83-C7CC0A490BA4}" presName="Childtext1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D7A372D1-E283-41BC-A655-FA3A6D546C79}" type="pres">
      <dgm:prSet presAssocID="{6D659E89-A174-4EA1-AE83-C7CC0A490BA4}" presName="BalanceSpacing" presStyleCnt="0"/>
      <dgm:spPr/>
    </dgm:pt>
    <dgm:pt modelId="{7758D9D7-B56B-413F-A000-9FBEADB2DD87}" type="pres">
      <dgm:prSet presAssocID="{6D659E89-A174-4EA1-AE83-C7CC0A490BA4}" presName="BalanceSpacing1" presStyleCnt="0"/>
      <dgm:spPr/>
    </dgm:pt>
    <dgm:pt modelId="{3DA72F7D-CC83-46E2-A3C6-5A27659EF506}" type="pres">
      <dgm:prSet presAssocID="{237E319B-EA0D-49B2-BBF2-C65C3A1A16C0}" presName="Accent1Text" presStyleLbl="node1" presStyleIdx="1" presStyleCnt="8"/>
      <dgm:spPr/>
    </dgm:pt>
    <dgm:pt modelId="{F900768A-F88F-4A0E-A892-79211373576F}" type="pres">
      <dgm:prSet presAssocID="{237E319B-EA0D-49B2-BBF2-C65C3A1A16C0}" presName="spaceBetweenRectangles" presStyleCnt="0"/>
      <dgm:spPr/>
    </dgm:pt>
    <dgm:pt modelId="{2FD3E917-CB36-4204-BA79-DCA9BB1E6AFB}" type="pres">
      <dgm:prSet presAssocID="{431CA585-B597-4977-A6E2-6AF9A722C07D}" presName="composite" presStyleCnt="0"/>
      <dgm:spPr/>
    </dgm:pt>
    <dgm:pt modelId="{AB34E846-7376-45A5-BAFD-0CBEE0F9823B}" type="pres">
      <dgm:prSet presAssocID="{431CA585-B597-4977-A6E2-6AF9A722C07D}" presName="Parent1" presStyleLbl="node1" presStyleIdx="2" presStyleCnt="8" custLinFactNeighborX="-2540">
        <dgm:presLayoutVars>
          <dgm:chMax val="1"/>
          <dgm:chPref val="1"/>
          <dgm:bulletEnabled val="1"/>
        </dgm:presLayoutVars>
      </dgm:prSet>
      <dgm:spPr/>
    </dgm:pt>
    <dgm:pt modelId="{54141DD1-C136-4B1F-B8C6-59E41003D400}" type="pres">
      <dgm:prSet presAssocID="{431CA585-B597-4977-A6E2-6AF9A722C07D}" presName="Childtext1" presStyleLbl="revTx" presStyleIdx="1" presStyleCnt="4" custLinFactNeighborX="3717">
        <dgm:presLayoutVars>
          <dgm:chMax val="0"/>
          <dgm:chPref val="0"/>
          <dgm:bulletEnabled val="1"/>
        </dgm:presLayoutVars>
      </dgm:prSet>
      <dgm:spPr/>
    </dgm:pt>
    <dgm:pt modelId="{5E8384E2-4A2C-46E6-BE2E-282D9AFC436C}" type="pres">
      <dgm:prSet presAssocID="{431CA585-B597-4977-A6E2-6AF9A722C07D}" presName="BalanceSpacing" presStyleCnt="0"/>
      <dgm:spPr/>
    </dgm:pt>
    <dgm:pt modelId="{7D99E2B1-0DBC-4F70-A578-BEC8216C3013}" type="pres">
      <dgm:prSet presAssocID="{431CA585-B597-4977-A6E2-6AF9A722C07D}" presName="BalanceSpacing1" presStyleCnt="0"/>
      <dgm:spPr/>
    </dgm:pt>
    <dgm:pt modelId="{F65C2AD8-1A0A-4A23-85D3-DC365C370BB5}" type="pres">
      <dgm:prSet presAssocID="{041901EB-98C2-4543-B497-2DCC77320FD6}" presName="Accent1Text" presStyleLbl="node1" presStyleIdx="3" presStyleCnt="8"/>
      <dgm:spPr/>
    </dgm:pt>
    <dgm:pt modelId="{B342070F-F929-4C62-BCB6-DDD7C4BF6B17}" type="pres">
      <dgm:prSet presAssocID="{041901EB-98C2-4543-B497-2DCC77320FD6}" presName="spaceBetweenRectangles" presStyleCnt="0"/>
      <dgm:spPr/>
    </dgm:pt>
    <dgm:pt modelId="{662B36FB-1115-46DB-A80A-1AE5E667727F}" type="pres">
      <dgm:prSet presAssocID="{385EAC81-9961-4EB8-93A9-7250DBB2A119}" presName="composite" presStyleCnt="0"/>
      <dgm:spPr/>
    </dgm:pt>
    <dgm:pt modelId="{B8C0C6DB-05C8-4CB3-8095-4B9C309763FE}" type="pres">
      <dgm:prSet presAssocID="{385EAC81-9961-4EB8-93A9-7250DBB2A119}" presName="Parent1" presStyleLbl="node1" presStyleIdx="4" presStyleCnt="8" custLinFactX="52768" custLinFactNeighborX="100000" custLinFactNeighborY="1252">
        <dgm:presLayoutVars>
          <dgm:chMax val="1"/>
          <dgm:chPref val="1"/>
          <dgm:bulletEnabled val="1"/>
        </dgm:presLayoutVars>
      </dgm:prSet>
      <dgm:spPr/>
    </dgm:pt>
    <dgm:pt modelId="{65CF9FF6-677A-4A1C-AB3E-377FC8CDCD61}" type="pres">
      <dgm:prSet presAssocID="{385EAC81-9961-4EB8-93A9-7250DBB2A119}" presName="Childtext1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CABECA49-A30E-4DB4-B828-81626EFE8AF9}" type="pres">
      <dgm:prSet presAssocID="{385EAC81-9961-4EB8-93A9-7250DBB2A119}" presName="BalanceSpacing" presStyleCnt="0"/>
      <dgm:spPr/>
    </dgm:pt>
    <dgm:pt modelId="{BE5521FF-A319-4759-8A08-0F00132E07A9}" type="pres">
      <dgm:prSet presAssocID="{385EAC81-9961-4EB8-93A9-7250DBB2A119}" presName="BalanceSpacing1" presStyleCnt="0"/>
      <dgm:spPr/>
    </dgm:pt>
    <dgm:pt modelId="{C25EE03B-ACAC-4F43-9A61-F3698112154C}" type="pres">
      <dgm:prSet presAssocID="{CFC60DCC-4589-4DBA-9851-6748D9C07987}" presName="Accent1Text" presStyleLbl="node1" presStyleIdx="5" presStyleCnt="8" custLinFactX="5888" custLinFactNeighborX="100000" custLinFactNeighborY="-2289"/>
      <dgm:spPr/>
    </dgm:pt>
    <dgm:pt modelId="{213C1EBA-AD52-4573-8D03-EC46DC5E1800}" type="pres">
      <dgm:prSet presAssocID="{CFC60DCC-4589-4DBA-9851-6748D9C07987}" presName="spaceBetweenRectangles" presStyleCnt="0"/>
      <dgm:spPr/>
    </dgm:pt>
    <dgm:pt modelId="{3EFF6A1F-55FB-4D58-8901-432ADCF860F7}" type="pres">
      <dgm:prSet presAssocID="{0B8329F0-F9D7-43F5-A849-BAD589B5CE39}" presName="composite" presStyleCnt="0"/>
      <dgm:spPr/>
    </dgm:pt>
    <dgm:pt modelId="{BB165878-454B-48C1-94BD-2AAE6FC252FC}" type="pres">
      <dgm:prSet presAssocID="{0B8329F0-F9D7-43F5-A849-BAD589B5CE39}" presName="Parent1" presStyleLbl="node1" presStyleIdx="6" presStyleCnt="8">
        <dgm:presLayoutVars>
          <dgm:chMax val="1"/>
          <dgm:chPref val="1"/>
          <dgm:bulletEnabled val="1"/>
        </dgm:presLayoutVars>
      </dgm:prSet>
      <dgm:spPr/>
    </dgm:pt>
    <dgm:pt modelId="{C2022305-33AC-4FCE-B56D-7AFB320252A7}" type="pres">
      <dgm:prSet presAssocID="{0B8329F0-F9D7-43F5-A849-BAD589B5CE39}" presName="Childtext1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BCDFDB64-DDA7-4CF0-A6EE-6901CE669891}" type="pres">
      <dgm:prSet presAssocID="{0B8329F0-F9D7-43F5-A849-BAD589B5CE39}" presName="BalanceSpacing" presStyleCnt="0"/>
      <dgm:spPr/>
    </dgm:pt>
    <dgm:pt modelId="{8085C9DF-EB1B-40C4-A59F-0C74936F8AFE}" type="pres">
      <dgm:prSet presAssocID="{0B8329F0-F9D7-43F5-A849-BAD589B5CE39}" presName="BalanceSpacing1" presStyleCnt="0"/>
      <dgm:spPr/>
    </dgm:pt>
    <dgm:pt modelId="{2997B753-C398-4E6A-BF32-FACF6420730B}" type="pres">
      <dgm:prSet presAssocID="{9E2E96A8-1B4F-4716-936F-FF2356249038}" presName="Accent1Text" presStyleLbl="node1" presStyleIdx="7" presStyleCnt="8"/>
      <dgm:spPr/>
    </dgm:pt>
  </dgm:ptLst>
  <dgm:cxnLst>
    <dgm:cxn modelId="{EF62AD07-5D83-49E9-A02C-2CDCCD326A4F}" type="presOf" srcId="{237E319B-EA0D-49B2-BBF2-C65C3A1A16C0}" destId="{3DA72F7D-CC83-46E2-A3C6-5A27659EF506}" srcOrd="0" destOrd="0" presId="urn:microsoft.com/office/officeart/2008/layout/AlternatingHexagons"/>
    <dgm:cxn modelId="{F48B1928-6431-4077-9F54-40E05847CAA6}" type="presOf" srcId="{CFC60DCC-4589-4DBA-9851-6748D9C07987}" destId="{C25EE03B-ACAC-4F43-9A61-F3698112154C}" srcOrd="0" destOrd="0" presId="urn:microsoft.com/office/officeart/2008/layout/AlternatingHexagons"/>
    <dgm:cxn modelId="{91566930-10C0-4CC9-92BB-3F27FF4E6AAA}" type="presOf" srcId="{96E39354-6E83-48D4-95DF-FBF8D619C312}" destId="{BE57E80F-D403-4F63-9251-C43A57CFB3B8}" srcOrd="0" destOrd="0" presId="urn:microsoft.com/office/officeart/2008/layout/AlternatingHexagons"/>
    <dgm:cxn modelId="{8E8EF732-7A7F-45C6-AA6C-D7DD2DA045C9}" srcId="{96E39354-6E83-48D4-95DF-FBF8D619C312}" destId="{0B8329F0-F9D7-43F5-A849-BAD589B5CE39}" srcOrd="3" destOrd="0" parTransId="{0B3AE360-EC2C-4CE5-9715-DF3C2D21DDA1}" sibTransId="{9E2E96A8-1B4F-4716-936F-FF2356249038}"/>
    <dgm:cxn modelId="{EB516D3D-82AC-4DD3-B031-63325BBC4384}" srcId="{96E39354-6E83-48D4-95DF-FBF8D619C312}" destId="{6D659E89-A174-4EA1-AE83-C7CC0A490BA4}" srcOrd="0" destOrd="0" parTransId="{672A9D45-B88D-436B-A7CE-4164197AECAA}" sibTransId="{237E319B-EA0D-49B2-BBF2-C65C3A1A16C0}"/>
    <dgm:cxn modelId="{18BC354D-991E-41C6-BF9E-26BA77B9982F}" srcId="{96E39354-6E83-48D4-95DF-FBF8D619C312}" destId="{431CA585-B597-4977-A6E2-6AF9A722C07D}" srcOrd="1" destOrd="0" parTransId="{F5EE621A-67C8-411F-9F46-176CBD9946A5}" sibTransId="{041901EB-98C2-4543-B497-2DCC77320FD6}"/>
    <dgm:cxn modelId="{3ACFC84D-A7AC-48CF-8262-57390B3E6CAD}" type="presOf" srcId="{6D659E89-A174-4EA1-AE83-C7CC0A490BA4}" destId="{1C73426C-5EBD-4EEA-9D10-7C67F9746FFB}" srcOrd="0" destOrd="0" presId="urn:microsoft.com/office/officeart/2008/layout/AlternatingHexagons"/>
    <dgm:cxn modelId="{B6B1CE8A-E5BC-4B1B-A2CF-DE477B5E7CC6}" type="presOf" srcId="{0B8329F0-F9D7-43F5-A849-BAD589B5CE39}" destId="{BB165878-454B-48C1-94BD-2AAE6FC252FC}" srcOrd="0" destOrd="0" presId="urn:microsoft.com/office/officeart/2008/layout/AlternatingHexagons"/>
    <dgm:cxn modelId="{282D8591-50FD-4260-ADED-269F5884E251}" type="presOf" srcId="{385EAC81-9961-4EB8-93A9-7250DBB2A119}" destId="{B8C0C6DB-05C8-4CB3-8095-4B9C309763FE}" srcOrd="0" destOrd="0" presId="urn:microsoft.com/office/officeart/2008/layout/AlternatingHexagons"/>
    <dgm:cxn modelId="{0EADD6B0-4A21-4CF4-B3BA-FC0DDA488E81}" type="presOf" srcId="{9E2E96A8-1B4F-4716-936F-FF2356249038}" destId="{2997B753-C398-4E6A-BF32-FACF6420730B}" srcOrd="0" destOrd="0" presId="urn:microsoft.com/office/officeart/2008/layout/AlternatingHexagons"/>
    <dgm:cxn modelId="{7D5FB8D3-C857-4A94-86BB-6D9A814B8A5C}" type="presOf" srcId="{431CA585-B597-4977-A6E2-6AF9A722C07D}" destId="{AB34E846-7376-45A5-BAFD-0CBEE0F9823B}" srcOrd="0" destOrd="0" presId="urn:microsoft.com/office/officeart/2008/layout/AlternatingHexagons"/>
    <dgm:cxn modelId="{7D860CD4-8404-498A-A795-0DC2A6A929F8}" srcId="{96E39354-6E83-48D4-95DF-FBF8D619C312}" destId="{385EAC81-9961-4EB8-93A9-7250DBB2A119}" srcOrd="2" destOrd="0" parTransId="{FA7BAB3A-42FB-4420-B661-939B8C77AD2F}" sibTransId="{CFC60DCC-4589-4DBA-9851-6748D9C07987}"/>
    <dgm:cxn modelId="{366036F8-DCCE-40FF-AC1F-75AB3FACEE5D}" type="presOf" srcId="{041901EB-98C2-4543-B497-2DCC77320FD6}" destId="{F65C2AD8-1A0A-4A23-85D3-DC365C370BB5}" srcOrd="0" destOrd="0" presId="urn:microsoft.com/office/officeart/2008/layout/AlternatingHexagons"/>
    <dgm:cxn modelId="{52BEDD62-C9DB-48F1-9B50-3BB8CB8E43C4}" type="presParOf" srcId="{BE57E80F-D403-4F63-9251-C43A57CFB3B8}" destId="{7804BBEE-0D1F-4485-9B72-B855FBE8BE21}" srcOrd="0" destOrd="0" presId="urn:microsoft.com/office/officeart/2008/layout/AlternatingHexagons"/>
    <dgm:cxn modelId="{D12A332A-689F-4C69-9029-2CC94C8D563C}" type="presParOf" srcId="{7804BBEE-0D1F-4485-9B72-B855FBE8BE21}" destId="{1C73426C-5EBD-4EEA-9D10-7C67F9746FFB}" srcOrd="0" destOrd="0" presId="urn:microsoft.com/office/officeart/2008/layout/AlternatingHexagons"/>
    <dgm:cxn modelId="{E42007D2-B12C-4590-9442-F9AE1CF4B322}" type="presParOf" srcId="{7804BBEE-0D1F-4485-9B72-B855FBE8BE21}" destId="{E5459D1D-15E0-4CF2-AAA6-79AD53761331}" srcOrd="1" destOrd="0" presId="urn:microsoft.com/office/officeart/2008/layout/AlternatingHexagons"/>
    <dgm:cxn modelId="{3BFCCFFA-0351-4F8D-AD08-AEE41E93F530}" type="presParOf" srcId="{7804BBEE-0D1F-4485-9B72-B855FBE8BE21}" destId="{D7A372D1-E283-41BC-A655-FA3A6D546C79}" srcOrd="2" destOrd="0" presId="urn:microsoft.com/office/officeart/2008/layout/AlternatingHexagons"/>
    <dgm:cxn modelId="{328D443E-62CD-424B-AC0D-80AD588FE48A}" type="presParOf" srcId="{7804BBEE-0D1F-4485-9B72-B855FBE8BE21}" destId="{7758D9D7-B56B-413F-A000-9FBEADB2DD87}" srcOrd="3" destOrd="0" presId="urn:microsoft.com/office/officeart/2008/layout/AlternatingHexagons"/>
    <dgm:cxn modelId="{91982934-2E6F-4724-9C0E-5EE911A51710}" type="presParOf" srcId="{7804BBEE-0D1F-4485-9B72-B855FBE8BE21}" destId="{3DA72F7D-CC83-46E2-A3C6-5A27659EF506}" srcOrd="4" destOrd="0" presId="urn:microsoft.com/office/officeart/2008/layout/AlternatingHexagons"/>
    <dgm:cxn modelId="{A9300B9C-676F-4C60-921E-300F900D6BE5}" type="presParOf" srcId="{BE57E80F-D403-4F63-9251-C43A57CFB3B8}" destId="{F900768A-F88F-4A0E-A892-79211373576F}" srcOrd="1" destOrd="0" presId="urn:microsoft.com/office/officeart/2008/layout/AlternatingHexagons"/>
    <dgm:cxn modelId="{FFE41369-B0DD-4D36-9C60-4296E3C5CCD7}" type="presParOf" srcId="{BE57E80F-D403-4F63-9251-C43A57CFB3B8}" destId="{2FD3E917-CB36-4204-BA79-DCA9BB1E6AFB}" srcOrd="2" destOrd="0" presId="urn:microsoft.com/office/officeart/2008/layout/AlternatingHexagons"/>
    <dgm:cxn modelId="{E254A3C5-6E9E-48E2-92AB-B03E4FDFEC76}" type="presParOf" srcId="{2FD3E917-CB36-4204-BA79-DCA9BB1E6AFB}" destId="{AB34E846-7376-45A5-BAFD-0CBEE0F9823B}" srcOrd="0" destOrd="0" presId="urn:microsoft.com/office/officeart/2008/layout/AlternatingHexagons"/>
    <dgm:cxn modelId="{2D698B0E-0B8B-4D46-B1BF-7C81A52C820B}" type="presParOf" srcId="{2FD3E917-CB36-4204-BA79-DCA9BB1E6AFB}" destId="{54141DD1-C136-4B1F-B8C6-59E41003D400}" srcOrd="1" destOrd="0" presId="urn:microsoft.com/office/officeart/2008/layout/AlternatingHexagons"/>
    <dgm:cxn modelId="{180F3860-1EB3-496E-AF2B-42C5957E5606}" type="presParOf" srcId="{2FD3E917-CB36-4204-BA79-DCA9BB1E6AFB}" destId="{5E8384E2-4A2C-46E6-BE2E-282D9AFC436C}" srcOrd="2" destOrd="0" presId="urn:microsoft.com/office/officeart/2008/layout/AlternatingHexagons"/>
    <dgm:cxn modelId="{096B18EB-5A44-49EF-AA5A-8B77722ECC59}" type="presParOf" srcId="{2FD3E917-CB36-4204-BA79-DCA9BB1E6AFB}" destId="{7D99E2B1-0DBC-4F70-A578-BEC8216C3013}" srcOrd="3" destOrd="0" presId="urn:microsoft.com/office/officeart/2008/layout/AlternatingHexagons"/>
    <dgm:cxn modelId="{3828D083-7994-4C73-A288-F3C8A29B52BD}" type="presParOf" srcId="{2FD3E917-CB36-4204-BA79-DCA9BB1E6AFB}" destId="{F65C2AD8-1A0A-4A23-85D3-DC365C370BB5}" srcOrd="4" destOrd="0" presId="urn:microsoft.com/office/officeart/2008/layout/AlternatingHexagons"/>
    <dgm:cxn modelId="{AA77343F-6CDF-48C1-9B2A-A8C794838A40}" type="presParOf" srcId="{BE57E80F-D403-4F63-9251-C43A57CFB3B8}" destId="{B342070F-F929-4C62-BCB6-DDD7C4BF6B17}" srcOrd="3" destOrd="0" presId="urn:microsoft.com/office/officeart/2008/layout/AlternatingHexagons"/>
    <dgm:cxn modelId="{9AAD55C4-4E89-44B7-956B-41AEE9CCA32B}" type="presParOf" srcId="{BE57E80F-D403-4F63-9251-C43A57CFB3B8}" destId="{662B36FB-1115-46DB-A80A-1AE5E667727F}" srcOrd="4" destOrd="0" presId="urn:microsoft.com/office/officeart/2008/layout/AlternatingHexagons"/>
    <dgm:cxn modelId="{A2D3BAC8-6275-4A84-BFEF-1F0E7F34148E}" type="presParOf" srcId="{662B36FB-1115-46DB-A80A-1AE5E667727F}" destId="{B8C0C6DB-05C8-4CB3-8095-4B9C309763FE}" srcOrd="0" destOrd="0" presId="urn:microsoft.com/office/officeart/2008/layout/AlternatingHexagons"/>
    <dgm:cxn modelId="{9E6B1381-9DB0-4148-BB7A-B8BBC3D3ED5B}" type="presParOf" srcId="{662B36FB-1115-46DB-A80A-1AE5E667727F}" destId="{65CF9FF6-677A-4A1C-AB3E-377FC8CDCD61}" srcOrd="1" destOrd="0" presId="urn:microsoft.com/office/officeart/2008/layout/AlternatingHexagons"/>
    <dgm:cxn modelId="{03B6925D-3E37-4594-BBD2-B0242915559D}" type="presParOf" srcId="{662B36FB-1115-46DB-A80A-1AE5E667727F}" destId="{CABECA49-A30E-4DB4-B828-81626EFE8AF9}" srcOrd="2" destOrd="0" presId="urn:microsoft.com/office/officeart/2008/layout/AlternatingHexagons"/>
    <dgm:cxn modelId="{CB705CAE-D1F4-4620-82E3-16F2CAEF5E39}" type="presParOf" srcId="{662B36FB-1115-46DB-A80A-1AE5E667727F}" destId="{BE5521FF-A319-4759-8A08-0F00132E07A9}" srcOrd="3" destOrd="0" presId="urn:microsoft.com/office/officeart/2008/layout/AlternatingHexagons"/>
    <dgm:cxn modelId="{8F8122CD-FC36-498E-823F-AA7456A66886}" type="presParOf" srcId="{662B36FB-1115-46DB-A80A-1AE5E667727F}" destId="{C25EE03B-ACAC-4F43-9A61-F3698112154C}" srcOrd="4" destOrd="0" presId="urn:microsoft.com/office/officeart/2008/layout/AlternatingHexagons"/>
    <dgm:cxn modelId="{EC40FB4E-936B-4A84-8748-2BF3D5B84894}" type="presParOf" srcId="{BE57E80F-D403-4F63-9251-C43A57CFB3B8}" destId="{213C1EBA-AD52-4573-8D03-EC46DC5E1800}" srcOrd="5" destOrd="0" presId="urn:microsoft.com/office/officeart/2008/layout/AlternatingHexagons"/>
    <dgm:cxn modelId="{13C68297-1800-4307-935F-75EEE30052D5}" type="presParOf" srcId="{BE57E80F-D403-4F63-9251-C43A57CFB3B8}" destId="{3EFF6A1F-55FB-4D58-8901-432ADCF860F7}" srcOrd="6" destOrd="0" presId="urn:microsoft.com/office/officeart/2008/layout/AlternatingHexagons"/>
    <dgm:cxn modelId="{67798E4E-F256-4267-AA95-F0C88168D954}" type="presParOf" srcId="{3EFF6A1F-55FB-4D58-8901-432ADCF860F7}" destId="{BB165878-454B-48C1-94BD-2AAE6FC252FC}" srcOrd="0" destOrd="0" presId="urn:microsoft.com/office/officeart/2008/layout/AlternatingHexagons"/>
    <dgm:cxn modelId="{22C7304B-91EE-43F0-A96B-2BECCAEF0C27}" type="presParOf" srcId="{3EFF6A1F-55FB-4D58-8901-432ADCF860F7}" destId="{C2022305-33AC-4FCE-B56D-7AFB320252A7}" srcOrd="1" destOrd="0" presId="urn:microsoft.com/office/officeart/2008/layout/AlternatingHexagons"/>
    <dgm:cxn modelId="{7529E5C6-C18E-4F0C-8B37-35BBD297AA37}" type="presParOf" srcId="{3EFF6A1F-55FB-4D58-8901-432ADCF860F7}" destId="{BCDFDB64-DDA7-4CF0-A6EE-6901CE669891}" srcOrd="2" destOrd="0" presId="urn:microsoft.com/office/officeart/2008/layout/AlternatingHexagons"/>
    <dgm:cxn modelId="{31CF1344-1EDB-455E-9B5B-D6443415C83E}" type="presParOf" srcId="{3EFF6A1F-55FB-4D58-8901-432ADCF860F7}" destId="{8085C9DF-EB1B-40C4-A59F-0C74936F8AFE}" srcOrd="3" destOrd="0" presId="urn:microsoft.com/office/officeart/2008/layout/AlternatingHexagons"/>
    <dgm:cxn modelId="{2B11226B-6CC8-4961-A5DB-A2566A516166}" type="presParOf" srcId="{3EFF6A1F-55FB-4D58-8901-432ADCF860F7}" destId="{2997B753-C398-4E6A-BF32-FACF6420730B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17FE61-DBB3-49CD-B673-40DA110DC8DB}">
      <dsp:nvSpPr>
        <dsp:cNvPr id="0" name=""/>
        <dsp:cNvSpPr/>
      </dsp:nvSpPr>
      <dsp:spPr>
        <a:xfrm>
          <a:off x="1747800" y="407356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F4A34D-B468-4341-88D3-3BD2EBEB9B4F}">
      <dsp:nvSpPr>
        <dsp:cNvPr id="0" name=""/>
        <dsp:cNvSpPr/>
      </dsp:nvSpPr>
      <dsp:spPr>
        <a:xfrm>
          <a:off x="559800" y="2821519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Understanding different energy sources, renewable vs non-renewable and the different impacts on the planet. </a:t>
          </a:r>
        </a:p>
      </dsp:txBody>
      <dsp:txXfrm>
        <a:off x="559800" y="2821519"/>
        <a:ext cx="4320000" cy="720000"/>
      </dsp:txXfrm>
    </dsp:sp>
    <dsp:sp modelId="{AAAA5961-EB33-4A67-B352-0EF813F92F94}">
      <dsp:nvSpPr>
        <dsp:cNvPr id="0" name=""/>
        <dsp:cNvSpPr/>
      </dsp:nvSpPr>
      <dsp:spPr>
        <a:xfrm>
          <a:off x="6823800" y="407356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48F00B-1CCC-4B97-A9F1-3451326AAB7D}">
      <dsp:nvSpPr>
        <dsp:cNvPr id="0" name=""/>
        <dsp:cNvSpPr/>
      </dsp:nvSpPr>
      <dsp:spPr>
        <a:xfrm>
          <a:off x="5635800" y="2821519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While also understanding how to be energy efficient in school/home and how to take action. </a:t>
          </a:r>
        </a:p>
      </dsp:txBody>
      <dsp:txXfrm>
        <a:off x="5635800" y="2821519"/>
        <a:ext cx="432000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73426C-5EBD-4EEA-9D10-7C67F9746FFB}">
      <dsp:nvSpPr>
        <dsp:cNvPr id="0" name=""/>
        <dsp:cNvSpPr/>
      </dsp:nvSpPr>
      <dsp:spPr>
        <a:xfrm rot="5400000">
          <a:off x="4225191" y="145971"/>
          <a:ext cx="1805034" cy="1570380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Greenhouse gases </a:t>
          </a:r>
          <a:r>
            <a:rPr lang="en-GB" sz="1400" kern="1200" baseline="0" dirty="0"/>
            <a:t>heat</a:t>
          </a:r>
          <a:r>
            <a:rPr lang="en-GB" sz="1400" kern="1200" dirty="0"/>
            <a:t> the atmosphere </a:t>
          </a:r>
        </a:p>
      </dsp:txBody>
      <dsp:txXfrm rot="-5400000">
        <a:off x="4587236" y="309930"/>
        <a:ext cx="1080944" cy="1242465"/>
      </dsp:txXfrm>
    </dsp:sp>
    <dsp:sp modelId="{E5459D1D-15E0-4CF2-AAA6-79AD53761331}">
      <dsp:nvSpPr>
        <dsp:cNvPr id="0" name=""/>
        <dsp:cNvSpPr/>
      </dsp:nvSpPr>
      <dsp:spPr>
        <a:xfrm>
          <a:off x="5960552" y="365246"/>
          <a:ext cx="2014418" cy="10830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A72F7D-CC83-46E2-A3C6-5A27659EF506}">
      <dsp:nvSpPr>
        <dsp:cNvPr id="0" name=""/>
        <dsp:cNvSpPr/>
      </dsp:nvSpPr>
      <dsp:spPr>
        <a:xfrm rot="5400000">
          <a:off x="2529181" y="121567"/>
          <a:ext cx="1805034" cy="1570380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Burning fossil fuels to provide electricity/heat produces greenhouse gases  </a:t>
          </a:r>
        </a:p>
      </dsp:txBody>
      <dsp:txXfrm rot="-5400000">
        <a:off x="2891226" y="285526"/>
        <a:ext cx="1080944" cy="1242465"/>
      </dsp:txXfrm>
    </dsp:sp>
    <dsp:sp modelId="{AB34E846-7376-45A5-BAFD-0CBEE0F9823B}">
      <dsp:nvSpPr>
        <dsp:cNvPr id="0" name=""/>
        <dsp:cNvSpPr/>
      </dsp:nvSpPr>
      <dsp:spPr>
        <a:xfrm rot="5400000">
          <a:off x="3334050" y="1653680"/>
          <a:ext cx="1805034" cy="1570380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2800255"/>
            <a:satOff val="-11651"/>
            <a:lumOff val="274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This heat, increases global temperature. Increasing the </a:t>
          </a:r>
          <a:r>
            <a:rPr lang="en-GB" sz="1200" kern="1200" baseline="0" dirty="0"/>
            <a:t>effects of climate change</a:t>
          </a:r>
          <a:endParaRPr lang="en-GB" sz="1200" kern="1200" dirty="0"/>
        </a:p>
      </dsp:txBody>
      <dsp:txXfrm rot="-5400000">
        <a:off x="3696095" y="1817639"/>
        <a:ext cx="1080944" cy="1242465"/>
      </dsp:txXfrm>
    </dsp:sp>
    <dsp:sp modelId="{54141DD1-C136-4B1F-B8C6-59E41003D400}">
      <dsp:nvSpPr>
        <dsp:cNvPr id="0" name=""/>
        <dsp:cNvSpPr/>
      </dsp:nvSpPr>
      <dsp:spPr>
        <a:xfrm>
          <a:off x="1549306" y="1897360"/>
          <a:ext cx="1949437" cy="10830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5C2AD8-1A0A-4A23-85D3-DC365C370BB5}">
      <dsp:nvSpPr>
        <dsp:cNvPr id="0" name=""/>
        <dsp:cNvSpPr/>
      </dsp:nvSpPr>
      <dsp:spPr>
        <a:xfrm rot="5400000">
          <a:off x="5069948" y="1653680"/>
          <a:ext cx="1805034" cy="1570380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4200382"/>
            <a:satOff val="-17476"/>
            <a:lumOff val="411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However, renewable energy does not produce greenhouse gases </a:t>
          </a:r>
        </a:p>
      </dsp:txBody>
      <dsp:txXfrm rot="-5400000">
        <a:off x="5431993" y="1817639"/>
        <a:ext cx="1080944" cy="1242465"/>
      </dsp:txXfrm>
    </dsp:sp>
    <dsp:sp modelId="{B8C0C6DB-05C8-4CB3-8095-4B9C309763FE}">
      <dsp:nvSpPr>
        <dsp:cNvPr id="0" name=""/>
        <dsp:cNvSpPr/>
      </dsp:nvSpPr>
      <dsp:spPr>
        <a:xfrm rot="5400000">
          <a:off x="6624230" y="3208392"/>
          <a:ext cx="1805034" cy="1570380"/>
        </a:xfrm>
        <a:prstGeom prst="hexagon">
          <a:avLst>
            <a:gd name="adj" fmla="val 25000"/>
            <a:gd name="vf" fmla="val 115470"/>
          </a:avLst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300" kern="1200" dirty="0"/>
        </a:p>
      </dsp:txBody>
      <dsp:txXfrm rot="-5400000">
        <a:off x="6986275" y="3372351"/>
        <a:ext cx="1080944" cy="1242465"/>
      </dsp:txXfrm>
    </dsp:sp>
    <dsp:sp modelId="{65CF9FF6-677A-4A1C-AB3E-377FC8CDCD61}">
      <dsp:nvSpPr>
        <dsp:cNvPr id="0" name=""/>
        <dsp:cNvSpPr/>
      </dsp:nvSpPr>
      <dsp:spPr>
        <a:xfrm>
          <a:off x="5960552" y="3429473"/>
          <a:ext cx="2014418" cy="10830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5EE03B-ACAC-4F43-9A61-F3698112154C}">
      <dsp:nvSpPr>
        <dsp:cNvPr id="0" name=""/>
        <dsp:cNvSpPr/>
      </dsp:nvSpPr>
      <dsp:spPr>
        <a:xfrm rot="5400000">
          <a:off x="4192025" y="3144476"/>
          <a:ext cx="1805034" cy="1570380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7000636"/>
            <a:satOff val="-29126"/>
            <a:lumOff val="686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And is sustainable, so it can constantly be harnessed </a:t>
          </a:r>
        </a:p>
      </dsp:txBody>
      <dsp:txXfrm rot="-5400000">
        <a:off x="4554070" y="3308435"/>
        <a:ext cx="1080944" cy="1242465"/>
      </dsp:txXfrm>
    </dsp:sp>
    <dsp:sp modelId="{BB165878-454B-48C1-94BD-2AAE6FC252FC}">
      <dsp:nvSpPr>
        <dsp:cNvPr id="0" name=""/>
        <dsp:cNvSpPr/>
      </dsp:nvSpPr>
      <dsp:spPr>
        <a:xfrm rot="5400000">
          <a:off x="3373937" y="4717906"/>
          <a:ext cx="1805034" cy="1570380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8400764"/>
            <a:satOff val="-34952"/>
            <a:lumOff val="823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As renewable energy sources will never run out </a:t>
          </a:r>
        </a:p>
      </dsp:txBody>
      <dsp:txXfrm rot="-5400000">
        <a:off x="3735982" y="4881865"/>
        <a:ext cx="1080944" cy="1242465"/>
      </dsp:txXfrm>
    </dsp:sp>
    <dsp:sp modelId="{C2022305-33AC-4FCE-B56D-7AFB320252A7}">
      <dsp:nvSpPr>
        <dsp:cNvPr id="0" name=""/>
        <dsp:cNvSpPr/>
      </dsp:nvSpPr>
      <dsp:spPr>
        <a:xfrm>
          <a:off x="1476846" y="4961586"/>
          <a:ext cx="1949437" cy="10830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97B753-C398-4E6A-BF32-FACF6420730B}">
      <dsp:nvSpPr>
        <dsp:cNvPr id="0" name=""/>
        <dsp:cNvSpPr/>
      </dsp:nvSpPr>
      <dsp:spPr>
        <a:xfrm rot="5400000">
          <a:off x="5069948" y="4717906"/>
          <a:ext cx="1805034" cy="1570380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Wales has the potential to have energy security through renewable energy </a:t>
          </a:r>
        </a:p>
      </dsp:txBody>
      <dsp:txXfrm rot="-5400000">
        <a:off x="5431993" y="4881865"/>
        <a:ext cx="1080944" cy="12424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E00768-EC6E-45DB-B6D6-3927EFDA2A09}" type="datetimeFigureOut">
              <a:rPr lang="en-GB" smtClean="0"/>
              <a:t>17/11/2025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F63051-94C3-496A-B17F-6D8BAF6A34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6315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c.co.uk/bitesize/guides/zd4bcj6/revision/3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c.co.uk/bitesize/topics/z6wwxnb/articles/ztxwqty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4xKThjcKaE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63051-94C3-496A-B17F-6D8BAF6A345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58803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Get the learners to fill out task 1:  Advantages &amp; Disadvantages Worksheet - correctly match each advantage &amp; disadvantage for the renewable energy sources. </a:t>
            </a:r>
          </a:p>
          <a:p>
            <a:endParaRPr lang="en-GB" dirty="0"/>
          </a:p>
          <a:p>
            <a:r>
              <a:rPr lang="en-GB" dirty="0"/>
              <a:t>There is an answer sheet in the resource section for this lesson.</a:t>
            </a:r>
          </a:p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hlinkClick r:id="rId3"/>
              </a:rPr>
              <a:t>https://www.bbc.co.uk/bitesize/guides/zd4bcj6/revision/3</a:t>
            </a:r>
            <a:r>
              <a:rPr lang="en-GB" sz="1200" dirty="0"/>
              <a:t> 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63051-94C3-496A-B17F-6D8BAF6A345D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64831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Separate video on energy efficiency which could be beneficial to KS4 - https://www.youtube.com/watch?v=D11iFUw_ImU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63051-94C3-496A-B17F-6D8BAF6A345D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36085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Get the learners to watch the video and spot the different ways the school can be more energy efficient. </a:t>
            </a:r>
            <a:r>
              <a:rPr lang="en-GB" b="1" dirty="0"/>
              <a:t>Stop the video at 3:15 minutes. </a:t>
            </a:r>
          </a:p>
          <a:p>
            <a:endParaRPr lang="en-GB" b="1" dirty="0"/>
          </a:p>
          <a:p>
            <a:r>
              <a:rPr lang="en-GB" dirty="0"/>
              <a:t>Suggested answers: </a:t>
            </a:r>
          </a:p>
          <a:p>
            <a:r>
              <a:rPr lang="en-GB" dirty="0"/>
              <a:t>- Closing windows</a:t>
            </a:r>
          </a:p>
          <a:p>
            <a:r>
              <a:rPr lang="en-GB" dirty="0"/>
              <a:t>- Turning off taps when not in use</a:t>
            </a:r>
          </a:p>
          <a:p>
            <a:r>
              <a:rPr lang="en-GB" dirty="0"/>
              <a:t>- Turning lights off when not in use</a:t>
            </a:r>
          </a:p>
          <a:p>
            <a:r>
              <a:rPr lang="en-GB" dirty="0"/>
              <a:t>- Making sure the school has LED lights instead of ordinary bulbs</a:t>
            </a:r>
          </a:p>
          <a:p>
            <a:r>
              <a:rPr lang="en-GB" dirty="0"/>
              <a:t>- Keep the temperature of the room around 18-20 degrees</a:t>
            </a:r>
          </a:p>
          <a:p>
            <a:r>
              <a:rPr lang="en-GB" dirty="0"/>
              <a:t>- Making sure radiators aren’t covered</a:t>
            </a:r>
          </a:p>
          <a:p>
            <a:r>
              <a:rPr lang="en-GB" dirty="0"/>
              <a:t>- Switch off appliances not in use </a:t>
            </a:r>
          </a:p>
          <a:p>
            <a:r>
              <a:rPr lang="en-GB" dirty="0"/>
              <a:t>- Walk, Cycle, Scooter, Bus, Train to school instead of using private car. 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63051-94C3-496A-B17F-6D8BAF6A345D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38928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63051-94C3-496A-B17F-6D8BAF6A345D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38677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What energy efficiency actions are you as a class going to take?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63051-94C3-496A-B17F-6D8BAF6A345D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06198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dirty="0"/>
              <a:t>Food, oil, coal, gas, petrol, turf and wood. </a:t>
            </a:r>
          </a:p>
          <a:p>
            <a:r>
              <a:rPr lang="en-GB" sz="1800" dirty="0"/>
              <a:t>Waves, tides, wind, falling water, light, geothermal, nuclear.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63051-94C3-496A-B17F-6D8BAF6A345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092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Answers in the video provided: </a:t>
            </a:r>
            <a:r>
              <a:rPr lang="en-US" sz="18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https://www.bbc.co.uk/bitesize/topics/z6wwxnb/articles/ztxwqty</a:t>
            </a:r>
            <a:r>
              <a:rPr lang="en-US" sz="18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800" u="none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 Suggestion: Mind map on the whiteboard before watching the video </a:t>
            </a:r>
          </a:p>
          <a:p>
            <a:r>
              <a:rPr lang="en-US" sz="1800" u="none" dirty="0">
                <a:solidFill>
                  <a:srgbClr val="0563C1"/>
                </a:solidFill>
                <a:effectLst/>
                <a:latin typeface="Arial" panose="020B0604020202020204" pitchFamily="34" charset="0"/>
              </a:rPr>
              <a:t>- Coal, Gas and oil – Fossil fuels </a:t>
            </a:r>
          </a:p>
          <a:p>
            <a:endParaRPr lang="en-US" sz="1800" u="none" dirty="0">
              <a:solidFill>
                <a:srgbClr val="0563C1"/>
              </a:solidFill>
              <a:effectLst/>
              <a:latin typeface="Arial" panose="020B0604020202020204" pitchFamily="34" charset="0"/>
            </a:endParaRPr>
          </a:p>
          <a:p>
            <a:r>
              <a:rPr lang="en-US" sz="1800" u="none" dirty="0">
                <a:solidFill>
                  <a:srgbClr val="0563C1"/>
                </a:solidFill>
                <a:effectLst/>
                <a:latin typeface="Arial" panose="020B0604020202020204" pitchFamily="34" charset="0"/>
              </a:rPr>
              <a:t>- Develop over millions of years making them a non-renewable fuel source. Unsustainable as they are depleting rapidly.</a:t>
            </a:r>
          </a:p>
          <a:p>
            <a:endParaRPr lang="en-US" sz="1800" u="none" dirty="0">
              <a:solidFill>
                <a:srgbClr val="0563C1"/>
              </a:solidFill>
              <a:effectLst/>
              <a:latin typeface="Arial" panose="020B0604020202020204" pitchFamily="34" charset="0"/>
            </a:endParaRPr>
          </a:p>
          <a:p>
            <a:r>
              <a:rPr lang="en-US" sz="1800" u="none" dirty="0">
                <a:solidFill>
                  <a:srgbClr val="0563C1"/>
                </a:solidFill>
                <a:effectLst/>
                <a:latin typeface="Arial" panose="020B0604020202020204" pitchFamily="34" charset="0"/>
              </a:rPr>
              <a:t>- Release greenhouse gases into the atmosphere causing the greenhouse effect.</a:t>
            </a:r>
            <a:endParaRPr lang="en-GB" u="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63051-94C3-496A-B17F-6D8BAF6A345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76149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Answers in this video </a:t>
            </a:r>
            <a:r>
              <a:rPr lang="en-GB" dirty="0">
                <a:hlinkClick r:id="rId3"/>
              </a:rPr>
              <a:t>Renewable Energy 101 - YouTube</a:t>
            </a:r>
            <a:r>
              <a:rPr lang="en-US" sz="1200" u="none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 Suggestion: Mind map on the whiteboard before watching the video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u="none" dirty="0">
              <a:solidFill>
                <a:srgbClr val="0563C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u="none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They can be replenished within a human's lifetime, meaning they won’t run out whereas, Non-Renewable energy (Fossil Fuels) does.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Solar, Wind, Hydropower, Biomass, Tidal, Geothermal.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Clean source of energy, does not directly produce greenhouse emissions.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63051-94C3-496A-B17F-6D8BAF6A345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9793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b="0" i="0" u="none" strike="noStrike" baseline="0" dirty="0">
                <a:solidFill>
                  <a:prstClr val="black"/>
                </a:solidFill>
                <a:latin typeface="Calibri" panose="020F0502020204030204" pitchFamily="34" charset="0"/>
              </a:rPr>
              <a:t>The latest report on Wales’s energy mix uses data from 2023.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b="0" i="0" u="none" strike="noStrike" baseline="0" dirty="0">
                <a:solidFill>
                  <a:prstClr val="black"/>
                </a:solidFill>
                <a:latin typeface="Calibri" panose="020F0502020204030204" pitchFamily="34" charset="0"/>
              </a:rPr>
              <a:t>Wales has a climate target for 70% of its electricity demand to come from Welsh renewable energy sources by 2030, by looking at this data do you think this is achievable?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63051-94C3-496A-B17F-6D8BAF6A345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79822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63051-94C3-496A-B17F-6D8BAF6A345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54575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True: </a:t>
            </a:r>
            <a:r>
              <a:rPr lang="en-GB" sz="1200" dirty="0"/>
              <a:t>The Sun has light energy which travels to Earth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True: </a:t>
            </a:r>
            <a:r>
              <a:rPr lang="en-GB" sz="1200" dirty="0"/>
              <a:t>The temperature does not change the amount of energy generated by a solar panel; it is only the strength of sunlight that makes a difference</a:t>
            </a: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True: </a:t>
            </a:r>
            <a:r>
              <a:rPr lang="en-GB" sz="1200" dirty="0"/>
              <a:t>The sunlight is captured using large panels which are made up of solar cells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True: Solar panels are not able to store energy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False: Solar panels can be located inside homes and on roofs  - Located on the outside of roofs/ fields/ other external structures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False: Solar panels only generate electricity at night – Solar panels only generate electricity in the day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False: Solar panels are not able to move once they are installed – Solar panels can move, so they are always directly facing the sun.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r>
              <a:rPr lang="en-GB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63051-94C3-496A-B17F-6D8BAF6A345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52797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True: </a:t>
            </a:r>
            <a:r>
              <a:rPr lang="en-GB" sz="1200" dirty="0"/>
              <a:t>As the wind blows, it transfers some of its kinetic energy to the blades, which turn and drive the generator.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True: </a:t>
            </a:r>
            <a:r>
              <a:rPr lang="en-GB" sz="1200" dirty="0"/>
              <a:t>The amount of electricity generated depends on the strength of the wind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True: </a:t>
            </a:r>
            <a:r>
              <a:rPr lang="en-GB" sz="1200" dirty="0"/>
              <a:t>Several wind turbines may be grouped together to form a wind farm.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True: </a:t>
            </a:r>
            <a:r>
              <a:rPr lang="en-GB" sz="1200" dirty="0"/>
              <a:t>They can be located in the sea and on land.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False: Wind energy can only be harnessed during the day  - wind energy can be harnessed as long as the wind is blowing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False: </a:t>
            </a:r>
            <a:r>
              <a:rPr lang="en-GB" sz="1200" dirty="0"/>
              <a:t>Wind turbines move all day everyday – They only move when the wind is blowing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63051-94C3-496A-B17F-6D8BAF6A345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94908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fontAlgn="base">
              <a:buFont typeface="Arial" panose="020B0604020202020204" pitchFamily="34" charset="0"/>
              <a:buNone/>
            </a:pPr>
            <a:r>
              <a:rPr lang="en-GB" dirty="0"/>
              <a:t>True: </a:t>
            </a:r>
            <a:r>
              <a:rPr lang="en-GB" sz="1200" b="0" i="0" dirty="0">
                <a:solidFill>
                  <a:srgbClr val="141414"/>
                </a:solidFill>
                <a:effectLst/>
              </a:rPr>
              <a:t>Scotland generates 85% of the UK’s hydroelectric power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1200" b="0" i="0" dirty="0">
                <a:solidFill>
                  <a:srgbClr val="141414"/>
                </a:solidFill>
                <a:effectLst/>
              </a:rPr>
              <a:t>True: </a:t>
            </a:r>
            <a:r>
              <a:rPr lang="en-GB" dirty="0"/>
              <a:t>The energy is generated through potential energy into kinetic energy – through the movement of the water </a:t>
            </a:r>
          </a:p>
          <a:p>
            <a:pPr algn="l" fontAlgn="base">
              <a:buFont typeface="Arial" panose="020B0604020202020204" pitchFamily="34" charset="0"/>
              <a:buNone/>
            </a:pPr>
            <a:r>
              <a:rPr lang="en-GB" dirty="0"/>
              <a:t>True: Does not produce greenhouse gases, so does not contribute to climate change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True: </a:t>
            </a:r>
            <a:r>
              <a:rPr lang="en-GB" sz="1200" dirty="0"/>
              <a:t>The moving water is used to generate electricity </a:t>
            </a:r>
          </a:p>
          <a:p>
            <a:pPr algn="l" fontAlgn="base">
              <a:buFont typeface="Arial" panose="020B0604020202020204" pitchFamily="34" charset="0"/>
              <a:buNone/>
            </a:pPr>
            <a:endParaRPr lang="en-GB" dirty="0"/>
          </a:p>
          <a:p>
            <a:pPr algn="l" fontAlgn="base">
              <a:buFont typeface="Arial" panose="020B0604020202020204" pitchFamily="34" charset="0"/>
              <a:buNone/>
            </a:pPr>
            <a:r>
              <a:rPr lang="en-GB" dirty="0"/>
              <a:t>False: </a:t>
            </a:r>
            <a:r>
              <a:rPr lang="en-GB" sz="1200" b="0" i="0" dirty="0">
                <a:solidFill>
                  <a:srgbClr val="141414"/>
                </a:solidFill>
                <a:effectLst/>
              </a:rPr>
              <a:t>It is an </a:t>
            </a:r>
            <a:r>
              <a:rPr lang="en-GB" sz="1200" i="0" dirty="0">
                <a:solidFill>
                  <a:srgbClr val="141414"/>
                </a:solidFill>
                <a:effectLst/>
              </a:rPr>
              <a:t>unreliable energy source -  </a:t>
            </a:r>
            <a:r>
              <a:rPr lang="en-GB" b="0" i="0" dirty="0">
                <a:solidFill>
                  <a:srgbClr val="141414"/>
                </a:solidFill>
                <a:effectLst/>
                <a:latin typeface="ReithSans"/>
              </a:rPr>
              <a:t>It is a </a:t>
            </a:r>
            <a:r>
              <a:rPr lang="en-GB" b="1" i="0" dirty="0">
                <a:solidFill>
                  <a:srgbClr val="141414"/>
                </a:solidFill>
                <a:effectLst/>
                <a:latin typeface="inherit"/>
              </a:rPr>
              <a:t>reliable energy source</a:t>
            </a:r>
            <a:r>
              <a:rPr lang="en-GB" b="0" i="0" dirty="0">
                <a:solidFill>
                  <a:srgbClr val="141414"/>
                </a:solidFill>
                <a:effectLst/>
                <a:latin typeface="ReithSans"/>
              </a:rPr>
              <a:t>. Unlike wind and the sun, we know that stored water can provide a 24/7 source of kinetic energy.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False: The water moves from a low point up to a high point  - The water moves from a high point to a low point to generate energy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en-GB" dirty="0"/>
            </a:br>
            <a:endParaRPr lang="en-GB" b="0" i="0" dirty="0">
              <a:solidFill>
                <a:srgbClr val="141414"/>
              </a:solidFill>
              <a:effectLst/>
              <a:latin typeface="Reith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63051-94C3-496A-B17F-6D8BAF6A345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62034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7DA34-F572-875D-A8A8-B8F69F1D09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ED2BD7-3411-D988-B96C-DFCD074672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B8FAE4-28CD-67ED-5857-11419B2A1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EF586-A9F4-4917-B953-D0CA4E3E8015}" type="datetimeFigureOut">
              <a:rPr lang="en-GB" smtClean="0"/>
              <a:t>17/11/2025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CDD791-BAD8-340A-970C-F79FFA59B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F1C1D3-1B74-67EA-8082-F22B3F57A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8E92-5E5B-4C71-A94F-06D6F011F0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0924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794123-BAD7-82AE-EBC4-A40F8DF3C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88A6E0-3A87-35C5-A965-2C4AE3AE39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AF67E0-9D03-2F6E-17CA-E1144A479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EF586-A9F4-4917-B953-D0CA4E3E8015}" type="datetimeFigureOut">
              <a:rPr lang="en-GB" smtClean="0"/>
              <a:t>17/11/2025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5BE81F-D584-32B2-0126-56F5A18A8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555008-EBC0-9410-B409-09B11F287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8E92-5E5B-4C71-A94F-06D6F011F0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4358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BDF5E8-8A35-7D63-4F76-27641BF64D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5588EE-4571-9E41-0677-F4C29FEAB5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F446C8-C4F0-B2DE-54BA-FF3265EA2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EF586-A9F4-4917-B953-D0CA4E3E8015}" type="datetimeFigureOut">
              <a:rPr lang="en-GB" smtClean="0"/>
              <a:t>17/11/2025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1617B8-3796-07DA-9867-28C15ED46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6964E1-9A26-0B76-694C-6DFA852B1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8E92-5E5B-4C71-A94F-06D6F011F0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174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1AF42-A1B2-4651-0D2B-62AB7BA00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FCD850-ECBE-0DB2-53E5-FAF89D8C61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C7CCB0-7A39-4329-6A52-19005E19A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EF586-A9F4-4917-B953-D0CA4E3E8015}" type="datetimeFigureOut">
              <a:rPr lang="en-GB" smtClean="0"/>
              <a:t>17/11/2025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F0B4C8-0BF9-0275-22B4-EE036E76B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54DEE2-EF9E-51E1-5B8E-2C633DABE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8E92-5E5B-4C71-A94F-06D6F011F0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2658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E5462-C85D-C35C-E735-14A051827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FDCDA3-3925-4DDF-F607-258268CD5D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9CA5D7-CDCF-FB37-A11C-D1DE9211A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EF586-A9F4-4917-B953-D0CA4E3E8015}" type="datetimeFigureOut">
              <a:rPr lang="en-GB" smtClean="0"/>
              <a:t>17/11/2025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8C83A9-2AAB-7187-854B-80A63C39F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49D66F-2FED-65CE-F044-F08C2F6C2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8E92-5E5B-4C71-A94F-06D6F011F0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0566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BA3D0-8593-B676-2BF6-0A1C8270C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0D411-DC0A-EF2F-651B-4725A7EC4D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A57034-3E4F-797A-D098-4A75DA8100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55A3C0-4369-E401-7415-827CEBA52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EF586-A9F4-4917-B953-D0CA4E3E8015}" type="datetimeFigureOut">
              <a:rPr lang="en-GB" smtClean="0"/>
              <a:t>17/11/2025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36C891-2D14-644E-6A9C-464E56A64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F39A1E-3170-7037-E307-FE70F6B15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8E92-5E5B-4C71-A94F-06D6F011F0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259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49B10-8861-C76F-F2A9-B4649838B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D014CA-76C8-F7A3-DDC6-33E955E50E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81724F-2728-EA92-313D-3BF9BB3507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36BC97-464F-52B0-36F8-AAB6A2B4E0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68E6-1F84-B9C7-8B67-BA2614E0A3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E8E0057-318A-3D03-0717-4A2BC2A2F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EF586-A9F4-4917-B953-D0CA4E3E8015}" type="datetimeFigureOut">
              <a:rPr lang="en-GB" smtClean="0"/>
              <a:t>17/11/2025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2DC079-52E0-DE3D-81BC-E858B8357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BA5631-32E2-4D75-B23D-7E09780E4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8E92-5E5B-4C71-A94F-06D6F011F0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0746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63891-CE4C-84EA-F323-EDA4AB9AC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5AE6E3-D272-0087-9501-E0F354CBE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EF586-A9F4-4917-B953-D0CA4E3E8015}" type="datetimeFigureOut">
              <a:rPr lang="en-GB" smtClean="0"/>
              <a:t>17/11/2025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EEFDEE-F077-15E1-6F57-42D97F4C2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EF1050-97D9-0153-EE33-B1E9A23F9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8E92-5E5B-4C71-A94F-06D6F011F0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2466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57A58E9-391D-8D75-E295-488638161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EF586-A9F4-4917-B953-D0CA4E3E8015}" type="datetimeFigureOut">
              <a:rPr lang="en-GB" smtClean="0"/>
              <a:t>17/11/2025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AB58599-2E7E-536B-27CA-6498EB3DB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F61972-2E7F-DF6F-EC05-A207987BF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8E92-5E5B-4C71-A94F-06D6F011F0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6747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7EC7E-FE85-A29D-21F2-963360B45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8D2991-D053-269D-8A1A-84F83E0190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0370CE-7EA7-8BE9-ECB3-4B7B032320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4699EC-2C40-C6E5-F463-0FBFCBFF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EF586-A9F4-4917-B953-D0CA4E3E8015}" type="datetimeFigureOut">
              <a:rPr lang="en-GB" smtClean="0"/>
              <a:t>17/11/2025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2FC8FF-49C4-7B3D-17E5-21DC0FB68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9EF600-214F-5250-6A16-4744E37B3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8E92-5E5B-4C71-A94F-06D6F011F0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820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1A417-853B-ED28-D98C-89E7984B9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6B3775-1D99-1D6C-95CD-6D3BF7CC40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5D7F31-7A32-F560-7568-E0F54E473D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2BDA44-1C07-FC1D-6047-9C0D2390B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EF586-A9F4-4917-B953-D0CA4E3E8015}" type="datetimeFigureOut">
              <a:rPr lang="en-GB" smtClean="0"/>
              <a:t>17/11/2025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05F478-B4F8-292C-3EB7-62DD29AD8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B39390-485C-4CAA-2906-0AB964DA6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8E92-5E5B-4C71-A94F-06D6F011F0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18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C38546A-C941-3456-AF3E-49BA24702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293659-CB21-7B24-226F-DBB3B601BE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CE6125-1A0A-F1FB-B80B-2F6FB9FB95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3EF586-A9F4-4917-B953-D0CA4E3E8015}" type="datetimeFigureOut">
              <a:rPr lang="en-GB" smtClean="0"/>
              <a:t>17/11/2025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208892-DAE5-2FB4-B6BE-2B2879E8B6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82520B-C4CA-D5F3-CD9E-147D6FC6A7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28E92-5E5B-4C71-A94F-06D6F011F0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5385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c.co.uk/bitesize/topics/zxy4cmn/articles/zcv4g7h#zxk38p3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Dk5wfKPx0q4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h4RmNNve3lc" TargetMode="Externa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bbc.co.uk/bitesize/topics/z6wwxnb/articles/ztxwqty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T4xKThjcKaE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grid.iamkate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hyperlink" Target="https://www.gov.wales/sites/default/files/publications/2025-02/energy-generation-in-wales-2023.pdf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c.co.uk/bitesize/topics/zxy4cmn/articles/zq6bydm#zwdk96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c.co.uk/bitesize/topics/zxy4cmn/articles/zsdbydm#zh79239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0A7A72-3F0E-FEA6-EC4A-1F5403499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480" y="39132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5400" dirty="0"/>
              <a:t>Energy 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C63ACCC1-F690-43E8-420F-79F30CC88F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2378400"/>
              </p:ext>
            </p:extLst>
          </p:nvPr>
        </p:nvGraphicFramePr>
        <p:xfrm>
          <a:off x="746760" y="1690688"/>
          <a:ext cx="105156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56D5E10B-CF85-BE5C-7140-046A76CA609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7174" r="18998" b="6584"/>
          <a:stretch/>
        </p:blipFill>
        <p:spPr>
          <a:xfrm>
            <a:off x="10609779" y="0"/>
            <a:ext cx="1582221" cy="88978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1166D9C-54DA-27FA-C84E-36586FE4823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7174" r="18998" b="6584"/>
          <a:stretch/>
        </p:blipFill>
        <p:spPr>
          <a:xfrm>
            <a:off x="9048243" y="-1"/>
            <a:ext cx="1582221" cy="88978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1DCAE17-0315-2EA1-B70F-6C141D6D6D8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7174" r="18998" b="6584"/>
          <a:stretch/>
        </p:blipFill>
        <p:spPr>
          <a:xfrm>
            <a:off x="7486707" y="-2"/>
            <a:ext cx="1582221" cy="88978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EE2AE65-5ABD-0B37-3CB7-9B6F096C081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7174" r="18998" b="6584"/>
          <a:stretch/>
        </p:blipFill>
        <p:spPr>
          <a:xfrm rot="10800000">
            <a:off x="-4281" y="5968215"/>
            <a:ext cx="1582221" cy="88978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322512F-FF68-46CD-1075-63FB2AEF1E4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7174" r="18998" b="6584"/>
          <a:stretch/>
        </p:blipFill>
        <p:spPr>
          <a:xfrm rot="10800000">
            <a:off x="1582222" y="5968214"/>
            <a:ext cx="1582221" cy="88978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735C216-E03F-E214-A365-701B4526972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7174" r="18998" b="6584"/>
          <a:stretch/>
        </p:blipFill>
        <p:spPr>
          <a:xfrm rot="10800000">
            <a:off x="3155882" y="5968213"/>
            <a:ext cx="1582221" cy="889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6886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568F3-6192-3953-A118-40DD77C9B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9250" y="2797881"/>
            <a:ext cx="3507463" cy="1325563"/>
          </a:xfrm>
        </p:spPr>
        <p:txBody>
          <a:bodyPr>
            <a:normAutofit fontScale="90000"/>
          </a:bodyPr>
          <a:lstStyle/>
          <a:p>
            <a:br>
              <a:rPr lang="en-GB" dirty="0"/>
            </a:br>
            <a:r>
              <a:rPr lang="en-GB" dirty="0"/>
              <a:t>Hydroelectricity  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66BCFA-2025-56FB-4ECC-02CF2C81D3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272073" cy="106243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000" b="0" i="0" dirty="0">
                <a:solidFill>
                  <a:srgbClr val="141414"/>
                </a:solidFill>
                <a:effectLst/>
              </a:rPr>
              <a:t>Scotland generates 85% of the UK’s hydroelectric power.</a:t>
            </a:r>
            <a:endParaRPr lang="en-GB" sz="2000" dirty="0"/>
          </a:p>
        </p:txBody>
      </p:sp>
      <p:sp>
        <p:nvSpPr>
          <p:cNvPr id="5" name="Teardrop 4">
            <a:extLst>
              <a:ext uri="{FF2B5EF4-FFF2-40B4-BE49-F238E27FC236}">
                <a16:creationId xmlns:a16="http://schemas.microsoft.com/office/drawing/2014/main" id="{222BE213-B0EE-049A-703A-A98C3DF20620}"/>
              </a:ext>
            </a:extLst>
          </p:cNvPr>
          <p:cNvSpPr/>
          <p:nvPr/>
        </p:nvSpPr>
        <p:spPr>
          <a:xfrm rot="21232934">
            <a:off x="3923303" y="2028261"/>
            <a:ext cx="3957790" cy="2900747"/>
          </a:xfrm>
          <a:prstGeom prst="teardrop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DBC773-48CD-CF4B-31DA-0BE0C98B83F2}"/>
              </a:ext>
            </a:extLst>
          </p:cNvPr>
          <p:cNvSpPr txBox="1"/>
          <p:nvPr/>
        </p:nvSpPr>
        <p:spPr>
          <a:xfrm>
            <a:off x="230666" y="6402418"/>
            <a:ext cx="997691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hlinkClick r:id="rId3"/>
              </a:rPr>
              <a:t>How does hydroelectric energy work - BBC Bitesize</a:t>
            </a:r>
            <a:endParaRPr lang="en-GB" sz="1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54CA21-14BB-3550-47C3-F91B1D817CC6}"/>
              </a:ext>
            </a:extLst>
          </p:cNvPr>
          <p:cNvSpPr txBox="1"/>
          <p:nvPr/>
        </p:nvSpPr>
        <p:spPr>
          <a:xfrm>
            <a:off x="538250" y="3463919"/>
            <a:ext cx="34833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en-GB" sz="2000" b="0" i="0" dirty="0">
                <a:solidFill>
                  <a:srgbClr val="141414"/>
                </a:solidFill>
                <a:effectLst/>
              </a:rPr>
              <a:t>It is an </a:t>
            </a:r>
            <a:r>
              <a:rPr lang="en-GB" sz="2000" i="0" dirty="0">
                <a:solidFill>
                  <a:srgbClr val="141414"/>
                </a:solidFill>
                <a:effectLst/>
              </a:rPr>
              <a:t>unreliable energy source. </a:t>
            </a:r>
            <a:endParaRPr lang="en-GB" b="0" i="0" dirty="0">
              <a:solidFill>
                <a:srgbClr val="141414"/>
              </a:solidFill>
              <a:effectLst/>
              <a:latin typeface="ReithSan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AEF166-FD2D-E4BF-7000-EC07BA0E0DFD}"/>
              </a:ext>
            </a:extLst>
          </p:cNvPr>
          <p:cNvSpPr txBox="1"/>
          <p:nvPr/>
        </p:nvSpPr>
        <p:spPr>
          <a:xfrm>
            <a:off x="7248809" y="5007187"/>
            <a:ext cx="312344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dirty="0"/>
              <a:t>Does not produce greenhouse gases, so does not contribute to climate change </a:t>
            </a:r>
            <a:br>
              <a:rPr lang="en-GB" dirty="0"/>
            </a:b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5123D87-1928-4653-8883-E9C9DA7F2BF0}"/>
              </a:ext>
            </a:extLst>
          </p:cNvPr>
          <p:cNvSpPr txBox="1"/>
          <p:nvPr/>
        </p:nvSpPr>
        <p:spPr>
          <a:xfrm>
            <a:off x="8230354" y="1825625"/>
            <a:ext cx="31234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The moving water is used to generate electricity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8F72AE-0329-E529-DB55-615793F44322}"/>
              </a:ext>
            </a:extLst>
          </p:cNvPr>
          <p:cNvSpPr txBox="1"/>
          <p:nvPr/>
        </p:nvSpPr>
        <p:spPr>
          <a:xfrm>
            <a:off x="4847376" y="588012"/>
            <a:ext cx="357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True or False?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DDB6A50-5B6C-22C4-F6D1-981A9EE46FA2}"/>
              </a:ext>
            </a:extLst>
          </p:cNvPr>
          <p:cNvSpPr txBox="1"/>
          <p:nvPr/>
        </p:nvSpPr>
        <p:spPr>
          <a:xfrm>
            <a:off x="8183370" y="3595819"/>
            <a:ext cx="3123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The water moves from a low point up to a high point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8E1944-490A-9BBF-8E13-A38A77C6BD39}"/>
              </a:ext>
            </a:extLst>
          </p:cNvPr>
          <p:cNvSpPr txBox="1"/>
          <p:nvPr/>
        </p:nvSpPr>
        <p:spPr>
          <a:xfrm>
            <a:off x="1819747" y="4993144"/>
            <a:ext cx="31234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The energy is generated through potential energy into kinetic energy – through the movement of the water </a:t>
            </a:r>
          </a:p>
        </p:txBody>
      </p:sp>
      <p:sp>
        <p:nvSpPr>
          <p:cNvPr id="6" name="Multiplication Sign 5">
            <a:extLst>
              <a:ext uri="{FF2B5EF4-FFF2-40B4-BE49-F238E27FC236}">
                <a16:creationId xmlns:a16="http://schemas.microsoft.com/office/drawing/2014/main" id="{BE0D0178-9B3D-B903-E056-3CFFA2C577C4}"/>
              </a:ext>
            </a:extLst>
          </p:cNvPr>
          <p:cNvSpPr/>
          <p:nvPr/>
        </p:nvSpPr>
        <p:spPr>
          <a:xfrm>
            <a:off x="1706820" y="3330736"/>
            <a:ext cx="1022919" cy="950496"/>
          </a:xfrm>
          <a:prstGeom prst="mathMultiply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Multiplication Sign 7">
            <a:extLst>
              <a:ext uri="{FF2B5EF4-FFF2-40B4-BE49-F238E27FC236}">
                <a16:creationId xmlns:a16="http://schemas.microsoft.com/office/drawing/2014/main" id="{6EEC634F-F33F-1863-6EC9-E35F8F975A83}"/>
              </a:ext>
            </a:extLst>
          </p:cNvPr>
          <p:cNvSpPr/>
          <p:nvPr/>
        </p:nvSpPr>
        <p:spPr>
          <a:xfrm>
            <a:off x="9280617" y="3429000"/>
            <a:ext cx="1022919" cy="950496"/>
          </a:xfrm>
          <a:prstGeom prst="mathMultiply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L-Shape 9">
            <a:extLst>
              <a:ext uri="{FF2B5EF4-FFF2-40B4-BE49-F238E27FC236}">
                <a16:creationId xmlns:a16="http://schemas.microsoft.com/office/drawing/2014/main" id="{903473CD-2B9A-63AD-789C-56565A7DAB84}"/>
              </a:ext>
            </a:extLst>
          </p:cNvPr>
          <p:cNvSpPr/>
          <p:nvPr/>
        </p:nvSpPr>
        <p:spPr>
          <a:xfrm rot="18871439">
            <a:off x="3082938" y="5378396"/>
            <a:ext cx="821566" cy="343002"/>
          </a:xfrm>
          <a:prstGeom prst="corner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L-Shape 14">
            <a:extLst>
              <a:ext uri="{FF2B5EF4-FFF2-40B4-BE49-F238E27FC236}">
                <a16:creationId xmlns:a16="http://schemas.microsoft.com/office/drawing/2014/main" id="{2D504D64-F417-E82F-7B28-9B27B57383FD}"/>
              </a:ext>
            </a:extLst>
          </p:cNvPr>
          <p:cNvSpPr/>
          <p:nvPr/>
        </p:nvSpPr>
        <p:spPr>
          <a:xfrm rot="18871439">
            <a:off x="2063454" y="1865237"/>
            <a:ext cx="821566" cy="343002"/>
          </a:xfrm>
          <a:prstGeom prst="corner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L-Shape 17">
            <a:extLst>
              <a:ext uri="{FF2B5EF4-FFF2-40B4-BE49-F238E27FC236}">
                <a16:creationId xmlns:a16="http://schemas.microsoft.com/office/drawing/2014/main" id="{23A9EA03-5055-2E85-8658-10CD4408853C}"/>
              </a:ext>
            </a:extLst>
          </p:cNvPr>
          <p:cNvSpPr/>
          <p:nvPr/>
        </p:nvSpPr>
        <p:spPr>
          <a:xfrm rot="18871439">
            <a:off x="8560658" y="5270303"/>
            <a:ext cx="821566" cy="343002"/>
          </a:xfrm>
          <a:prstGeom prst="corner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L-Shape 18">
            <a:extLst>
              <a:ext uri="{FF2B5EF4-FFF2-40B4-BE49-F238E27FC236}">
                <a16:creationId xmlns:a16="http://schemas.microsoft.com/office/drawing/2014/main" id="{329CC81A-7D09-D6ED-2917-8C77D8246180}"/>
              </a:ext>
            </a:extLst>
          </p:cNvPr>
          <p:cNvSpPr/>
          <p:nvPr/>
        </p:nvSpPr>
        <p:spPr>
          <a:xfrm rot="18871439">
            <a:off x="9386484" y="1953845"/>
            <a:ext cx="821566" cy="343002"/>
          </a:xfrm>
          <a:prstGeom prst="corner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6220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5" grpId="0" animBg="1"/>
      <p:bldP spid="18" grpId="0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5EBE2B0-C6C9-1ABA-D730-8A64CD616A0D}"/>
              </a:ext>
            </a:extLst>
          </p:cNvPr>
          <p:cNvSpPr txBox="1"/>
          <p:nvPr/>
        </p:nvSpPr>
        <p:spPr>
          <a:xfrm>
            <a:off x="211583" y="671514"/>
            <a:ext cx="31718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dirty="0"/>
              <a:t>You can use the energy created, to reduce electricity bills.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5BE7A2-A981-612B-CCB8-58DCCFD0D592}"/>
              </a:ext>
            </a:extLst>
          </p:cNvPr>
          <p:cNvSpPr txBox="1"/>
          <p:nvPr/>
        </p:nvSpPr>
        <p:spPr>
          <a:xfrm>
            <a:off x="3304332" y="163682"/>
            <a:ext cx="48649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Advantages &amp; Disadvantages of Renewable Energy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5451E4-AD2B-AA41-52FF-F958ECDEA9F1}"/>
              </a:ext>
            </a:extLst>
          </p:cNvPr>
          <p:cNvSpPr txBox="1"/>
          <p:nvPr/>
        </p:nvSpPr>
        <p:spPr>
          <a:xfrm>
            <a:off x="375694" y="1622273"/>
            <a:ext cx="3842698" cy="671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harmful gases are produced once in use, so it is environmentally friendly.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84299DB-3A4A-AB6F-AD79-34FA379C0A93}"/>
              </a:ext>
            </a:extLst>
          </p:cNvPr>
          <p:cNvSpPr txBox="1"/>
          <p:nvPr/>
        </p:nvSpPr>
        <p:spPr>
          <a:xfrm>
            <a:off x="8913606" y="2572909"/>
            <a:ext cx="3121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It is a renewable energy source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A8E3FAA-7770-80AA-1878-4D299CBCEF90}"/>
              </a:ext>
            </a:extLst>
          </p:cNvPr>
          <p:cNvSpPr txBox="1"/>
          <p:nvPr/>
        </p:nvSpPr>
        <p:spPr>
          <a:xfrm>
            <a:off x="7912729" y="3295127"/>
            <a:ext cx="31695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The amount of electricity generated depends on the strength of the source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F7CEDD6-2C47-4E99-C3C8-2D7F03F543DB}"/>
              </a:ext>
            </a:extLst>
          </p:cNvPr>
          <p:cNvSpPr txBox="1"/>
          <p:nvPr/>
        </p:nvSpPr>
        <p:spPr>
          <a:xfrm>
            <a:off x="7642776" y="663743"/>
            <a:ext cx="31212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Energy can only be harnessed during the day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136D7FE-21E9-9559-315B-D39A7F947926}"/>
              </a:ext>
            </a:extLst>
          </p:cNvPr>
          <p:cNvSpPr txBox="1"/>
          <p:nvPr/>
        </p:nvSpPr>
        <p:spPr>
          <a:xfrm>
            <a:off x="3830851" y="3271358"/>
            <a:ext cx="3488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Energy cannot be stored with this renewable source; a battery is required which can be expensive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D732DC9-4D20-3A3A-7184-766CF44ADA28}"/>
              </a:ext>
            </a:extLst>
          </p:cNvPr>
          <p:cNvSpPr txBox="1"/>
          <p:nvPr/>
        </p:nvSpPr>
        <p:spPr>
          <a:xfrm>
            <a:off x="4184343" y="4886908"/>
            <a:ext cx="32590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Energy from this natural source is free </a:t>
            </a: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and the running cost of the machine is relatively low.  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3678373-D1C1-EEB8-78D5-B9B5D643D79B}"/>
              </a:ext>
            </a:extLst>
          </p:cNvPr>
          <p:cNvSpPr txBox="1"/>
          <p:nvPr/>
        </p:nvSpPr>
        <p:spPr>
          <a:xfrm>
            <a:off x="157153" y="2570292"/>
            <a:ext cx="25932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Initial cost is expensive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83A452A-0301-571A-5AE1-3A14F9F3A94F}"/>
              </a:ext>
            </a:extLst>
          </p:cNvPr>
          <p:cNvSpPr txBox="1"/>
          <p:nvPr/>
        </p:nvSpPr>
        <p:spPr>
          <a:xfrm>
            <a:off x="549820" y="3271358"/>
            <a:ext cx="3057171" cy="968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energy can be accessed quickly to produce energy at peak times.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AC5C8E-255C-30E9-BDCA-A97363E5BFF2}"/>
              </a:ext>
            </a:extLst>
          </p:cNvPr>
          <p:cNvSpPr txBox="1"/>
          <p:nvPr/>
        </p:nvSpPr>
        <p:spPr>
          <a:xfrm>
            <a:off x="7984861" y="4876691"/>
            <a:ext cx="35308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Destroys habitats and local environment within the construction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42396F-223A-D005-8021-0E9C0F8B4C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500" t="16406" r="3634" b="10594"/>
          <a:stretch/>
        </p:blipFill>
        <p:spPr>
          <a:xfrm>
            <a:off x="0" y="5550377"/>
            <a:ext cx="1482979" cy="130762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E4E2E1A-46A5-619C-1860-7CE5EF38882E}"/>
              </a:ext>
            </a:extLst>
          </p:cNvPr>
          <p:cNvSpPr txBox="1"/>
          <p:nvPr/>
        </p:nvSpPr>
        <p:spPr>
          <a:xfrm>
            <a:off x="773389" y="4886908"/>
            <a:ext cx="26100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They are noisy and may spoil the view for people living near them.</a:t>
            </a:r>
          </a:p>
          <a:p>
            <a:pPr algn="ctr"/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629750E-09F7-381C-672B-96D5AD441C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500" t="16406" r="3634" b="10594"/>
          <a:stretch/>
        </p:blipFill>
        <p:spPr>
          <a:xfrm rot="10800000">
            <a:off x="10709021" y="10222"/>
            <a:ext cx="1482979" cy="130762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EB3488F-4176-E130-161B-11BAD96373CC}"/>
              </a:ext>
            </a:extLst>
          </p:cNvPr>
          <p:cNvSpPr txBox="1"/>
          <p:nvPr/>
        </p:nvSpPr>
        <p:spPr>
          <a:xfrm>
            <a:off x="7009367" y="1632882"/>
            <a:ext cx="4388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The concrete used, is a high intensity process which creates a lot of greenhouse gases 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A4B0A86-9449-70FE-D004-D3D423F9671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225" t="3711" r="6621" b="6935"/>
          <a:stretch/>
        </p:blipFill>
        <p:spPr>
          <a:xfrm rot="2391582">
            <a:off x="2166402" y="6265591"/>
            <a:ext cx="479118" cy="50107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E6FB9A6-F3AF-7BC0-D5DA-2F61C843A32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225" t="3711" r="6621" b="6935"/>
          <a:stretch/>
        </p:blipFill>
        <p:spPr>
          <a:xfrm rot="2391582">
            <a:off x="5685654" y="6261612"/>
            <a:ext cx="479118" cy="5010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A93AC48-4AF6-C26D-DA1D-878D89C36F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225" t="3711" r="6621" b="6935"/>
          <a:stretch/>
        </p:blipFill>
        <p:spPr>
          <a:xfrm rot="2391582">
            <a:off x="9780541" y="6265590"/>
            <a:ext cx="479118" cy="50107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28BB5EB-37E9-650D-D54F-2D4CF045FA5C}"/>
              </a:ext>
            </a:extLst>
          </p:cNvPr>
          <p:cNvSpPr txBox="1"/>
          <p:nvPr/>
        </p:nvSpPr>
        <p:spPr>
          <a:xfrm>
            <a:off x="2954521" y="2566689"/>
            <a:ext cx="6097712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can store the energy to use when the sun isn’t shining.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D751CB4-0782-4F56-DF1B-6E7A42B56692}"/>
              </a:ext>
            </a:extLst>
          </p:cNvPr>
          <p:cNvSpPr txBox="1"/>
          <p:nvPr/>
        </p:nvSpPr>
        <p:spPr>
          <a:xfrm>
            <a:off x="3830851" y="1192502"/>
            <a:ext cx="3936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There is an upfront cost to install them.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06106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561783-874F-589B-4064-F350BFBC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3098" y="1119031"/>
            <a:ext cx="3240506" cy="4064628"/>
          </a:xfrm>
        </p:spPr>
        <p:txBody>
          <a:bodyPr>
            <a:normAutofit/>
          </a:bodyPr>
          <a:lstStyle/>
          <a:p>
            <a:pPr algn="ctr"/>
            <a:r>
              <a:rPr lang="en-GB" sz="5000" dirty="0">
                <a:solidFill>
                  <a:srgbClr val="FFFFFF"/>
                </a:solidFill>
              </a:rPr>
              <a:t>What is Energy Efficiency?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9770FB-CF77-0E99-CFCD-50F79A362D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5268" y="3254829"/>
            <a:ext cx="5536397" cy="5743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hlinkClick r:id="rId3"/>
              </a:rPr>
              <a:t>What is energy efficiency? - YouTube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39444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8FC3E2E-799D-56BE-78C4-417F639714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7767263" y="-5487"/>
            <a:ext cx="4424737" cy="686348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3B19A0-9F06-B39C-A235-469FD1A510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15228" y="1846173"/>
            <a:ext cx="3246634" cy="348611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5000" dirty="0">
                <a:solidFill>
                  <a:schemeClr val="bg1"/>
                </a:solidFill>
              </a:rPr>
              <a:t>Different ways to be energy efficient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5ED57BE-0E39-809A-CEA6-8D2650C9D0D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721" t="20213"/>
          <a:stretch/>
        </p:blipFill>
        <p:spPr>
          <a:xfrm rot="16200000">
            <a:off x="-40844" y="4400991"/>
            <a:ext cx="2497853" cy="241616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90BECA5-19C3-751C-1372-C790ABB137A2}"/>
              </a:ext>
            </a:extLst>
          </p:cNvPr>
          <p:cNvSpPr txBox="1"/>
          <p:nvPr/>
        </p:nvSpPr>
        <p:spPr>
          <a:xfrm>
            <a:off x="780835" y="2964591"/>
            <a:ext cx="67843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>
                <a:hlinkClick r:id="rId5"/>
              </a:rPr>
              <a:t>Energy, let's save it! - YouTube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586053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AC6B390-BC59-4F1D-A0EE-D71A92F0A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6C60D79-16F1-4C4B-B7E3-7634E7069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19137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Graphic 6" descr="Education">
            <a:extLst>
              <a:ext uri="{FF2B5EF4-FFF2-40B4-BE49-F238E27FC236}">
                <a16:creationId xmlns:a16="http://schemas.microsoft.com/office/drawing/2014/main" id="{D3020D01-E0FD-07A3-58DD-D08F9416B8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33228" y="1367073"/>
            <a:ext cx="3395542" cy="3395542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14" name="Arc 13">
            <a:extLst>
              <a:ext uri="{FF2B5EF4-FFF2-40B4-BE49-F238E27FC236}">
                <a16:creationId xmlns:a16="http://schemas.microsoft.com/office/drawing/2014/main" id="{426B127E-6498-4C77-9C9D-4553A5113B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02050" y="65016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748023-366F-6747-F60F-7EC48DA23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567" y="1156248"/>
            <a:ext cx="5257800" cy="1325563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How can your school be energy efficient?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31B85E-A98D-D50D-BD76-CCF76F773F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2589" y="2987899"/>
            <a:ext cx="5370518" cy="3494637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GB" dirty="0"/>
              <a:t>By completing an energy assessment.</a:t>
            </a:r>
          </a:p>
          <a:p>
            <a:pPr marL="514350" indent="-514350">
              <a:buAutoNum type="arabicPeriod"/>
            </a:pPr>
            <a:r>
              <a:rPr lang="en-GB" dirty="0"/>
              <a:t>Pick out key actions that your class can do. </a:t>
            </a:r>
          </a:p>
          <a:p>
            <a:pPr marL="514350" indent="-514350">
              <a:buAutoNum type="arabicPeriod"/>
            </a:pPr>
            <a:r>
              <a:rPr lang="en-GB" dirty="0"/>
              <a:t>Stick to them !</a:t>
            </a:r>
          </a:p>
          <a:p>
            <a:pPr marL="514350" indent="-514350">
              <a:buAutoNum type="arabicPeriod"/>
            </a:pPr>
            <a:r>
              <a:rPr lang="en-GB" dirty="0"/>
              <a:t>Inspire other classes to take up these actions </a:t>
            </a:r>
          </a:p>
        </p:txBody>
      </p:sp>
    </p:spTree>
    <p:extLst>
      <p:ext uri="{BB962C8B-B14F-4D97-AF65-F5344CB8AC3E}">
        <p14:creationId xmlns:p14="http://schemas.microsoft.com/office/powerpoint/2010/main" val="14871585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DD70BA-69AE-AC5D-17B8-50B770AC9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0685" y="1276624"/>
            <a:ext cx="3000151" cy="4148562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ACTIONS !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D82A87-B92B-0D1F-24C9-6A07F0D68A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2017" y="2176620"/>
            <a:ext cx="5536397" cy="34895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Action 1: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Action 2: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Action 3: </a:t>
            </a:r>
          </a:p>
        </p:txBody>
      </p:sp>
    </p:spTree>
    <p:extLst>
      <p:ext uri="{BB962C8B-B14F-4D97-AF65-F5344CB8AC3E}">
        <p14:creationId xmlns:p14="http://schemas.microsoft.com/office/powerpoint/2010/main" val="21009765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E8609E3-E1BF-D7D3-1619-22DF34B287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5421" y="1227920"/>
            <a:ext cx="6151385" cy="101566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2000" b="1" dirty="0"/>
              <a:t>Fossil Fuels</a:t>
            </a:r>
          </a:p>
          <a:p>
            <a:pPr marL="0" indent="0" algn="ctr">
              <a:buNone/>
            </a:pPr>
            <a:r>
              <a:rPr lang="en-GB" sz="2000" dirty="0"/>
              <a:t>A natural fuel such as coal, gas and natural oil. It is used to power engines/provide heat/electricity. </a:t>
            </a:r>
          </a:p>
          <a:p>
            <a:pPr marL="0" indent="0" algn="ctr">
              <a:buNone/>
            </a:pPr>
            <a:r>
              <a:rPr lang="en-GB" sz="2000" dirty="0"/>
              <a:t>This energy source is not renewable which means once it's used up, it’s gone.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3515B7-3C76-83CA-8497-502FC7388DFD}"/>
              </a:ext>
            </a:extLst>
          </p:cNvPr>
          <p:cNvSpPr txBox="1"/>
          <p:nvPr/>
        </p:nvSpPr>
        <p:spPr>
          <a:xfrm>
            <a:off x="2174975" y="3024893"/>
            <a:ext cx="82390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Atmosphere</a:t>
            </a:r>
          </a:p>
          <a:p>
            <a:pPr algn="ctr"/>
            <a:r>
              <a:rPr lang="en-GB" sz="2000" dirty="0"/>
              <a:t>A layer of gas that surrounds the earth, which is made up of many different gases including oxygen. 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E9D410-831F-C685-E006-0F082FF4554D}"/>
              </a:ext>
            </a:extLst>
          </p:cNvPr>
          <p:cNvSpPr txBox="1"/>
          <p:nvPr/>
        </p:nvSpPr>
        <p:spPr>
          <a:xfrm>
            <a:off x="2787717" y="4190017"/>
            <a:ext cx="701354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Greenhouse gases </a:t>
            </a:r>
          </a:p>
          <a:p>
            <a:pPr algn="ctr"/>
            <a:r>
              <a:rPr lang="en-GB" sz="2000" dirty="0"/>
              <a:t>Gases in the Earth’s atmosphere that trap heat. </a:t>
            </a:r>
          </a:p>
          <a:p>
            <a:pPr algn="ctr"/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004F42-4CD9-F1B2-ABA7-7E594D085EB9}"/>
              </a:ext>
            </a:extLst>
          </p:cNvPr>
          <p:cNvSpPr txBox="1"/>
          <p:nvPr/>
        </p:nvSpPr>
        <p:spPr>
          <a:xfrm>
            <a:off x="2914978" y="5174901"/>
            <a:ext cx="67590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Renewable</a:t>
            </a:r>
          </a:p>
          <a:p>
            <a:pPr algn="ctr"/>
            <a:r>
              <a:rPr lang="en-GB" sz="2000" dirty="0"/>
              <a:t>Fuel collected from sources which won’t run out or will be replaced by nature in less than a human's lifetime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460BD5B-1E6B-50A7-45A3-2DD13AB27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3313" y="54980"/>
            <a:ext cx="10515600" cy="1325563"/>
          </a:xfrm>
        </p:spPr>
        <p:txBody>
          <a:bodyPr/>
          <a:lstStyle/>
          <a:p>
            <a:pPr algn="ctr"/>
            <a:r>
              <a:rPr lang="en-GB" dirty="0"/>
              <a:t>Summary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A7CD69A-C31A-8702-2F70-E7D61D4912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25" t="3711" r="6621" b="6935"/>
          <a:stretch/>
        </p:blipFill>
        <p:spPr>
          <a:xfrm>
            <a:off x="0" y="5532437"/>
            <a:ext cx="1267485" cy="132556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CA25C99-2F9A-9227-D1AE-16ADA2C93E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25" t="3711" r="6621" b="6935"/>
          <a:stretch/>
        </p:blipFill>
        <p:spPr>
          <a:xfrm>
            <a:off x="1013751" y="4512120"/>
            <a:ext cx="1267485" cy="13255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C9A282-61DD-443E-E826-0F0DDC75A0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25" t="3711" r="6621" b="6935"/>
          <a:stretch/>
        </p:blipFill>
        <p:spPr>
          <a:xfrm>
            <a:off x="10924515" y="0"/>
            <a:ext cx="1267485" cy="13255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8BECAC8-7E67-244E-6EF9-FBA96F16AE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25" t="3711" r="6621" b="6935"/>
          <a:stretch/>
        </p:blipFill>
        <p:spPr>
          <a:xfrm>
            <a:off x="9966356" y="878240"/>
            <a:ext cx="1267485" cy="132556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98FD382-7E07-A432-08DE-EFDE2F13A78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37" t="9502" r="29266"/>
          <a:stretch/>
        </p:blipFill>
        <p:spPr>
          <a:xfrm>
            <a:off x="0" y="0"/>
            <a:ext cx="1692761" cy="101715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36491AC-B7E1-6DC5-2E32-2D1CA098D5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37" t="9502" r="29266"/>
          <a:stretch/>
        </p:blipFill>
        <p:spPr>
          <a:xfrm>
            <a:off x="1692761" y="-1"/>
            <a:ext cx="1692761" cy="101715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EC96294-100E-0C00-A54E-BD402D0E71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37" t="9502" r="29266"/>
          <a:stretch/>
        </p:blipFill>
        <p:spPr>
          <a:xfrm rot="5400000">
            <a:off x="10837042" y="5520073"/>
            <a:ext cx="1692761" cy="101715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CB6AF2A-4C77-065C-0C3B-9314374E632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37" t="9502" r="29266"/>
          <a:stretch/>
        </p:blipFill>
        <p:spPr>
          <a:xfrm rot="5400000">
            <a:off x="10837041" y="3819944"/>
            <a:ext cx="1692761" cy="101715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9EDBC64-E582-4DBD-D08C-3DA52AF847C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4643"/>
          <a:stretch/>
        </p:blipFill>
        <p:spPr>
          <a:xfrm rot="16200000">
            <a:off x="-324463" y="890985"/>
            <a:ext cx="1266825" cy="61789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F6419C8-F6A6-5F03-695D-0840145B942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4643"/>
          <a:stretch/>
        </p:blipFill>
        <p:spPr>
          <a:xfrm rot="16200000">
            <a:off x="-308620" y="2170621"/>
            <a:ext cx="1266825" cy="61789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3F95D19-B9D7-71D7-3AB2-DD1C7AABA6C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4643"/>
          <a:stretch/>
        </p:blipFill>
        <p:spPr>
          <a:xfrm rot="16200000">
            <a:off x="-308620" y="3450257"/>
            <a:ext cx="1266825" cy="61789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3D1F052-225A-DDCF-7ACF-F1588814481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4643"/>
          <a:stretch/>
        </p:blipFill>
        <p:spPr>
          <a:xfrm rot="5400000">
            <a:off x="11249636" y="2007562"/>
            <a:ext cx="1266825" cy="617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034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9" name="Rectangle 68">
            <a:extLst>
              <a:ext uri="{FF2B5EF4-FFF2-40B4-BE49-F238E27FC236}">
                <a16:creationId xmlns:a16="http://schemas.microsoft.com/office/drawing/2014/main" id="{201C88F9-E440-45DE-A776-9609EB590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6072F85-A397-1B15-3D06-5987E194F5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9444" y="2960838"/>
            <a:ext cx="1679888" cy="137312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70B1C2F-3783-8287-C5F4-12FC5BA69A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9332" y="1923256"/>
            <a:ext cx="2142837" cy="90475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5932F13-DC3F-E1F4-6F3C-2A3DC13A209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238" t="9325" b="6263"/>
          <a:stretch/>
        </p:blipFill>
        <p:spPr>
          <a:xfrm>
            <a:off x="6253025" y="1093965"/>
            <a:ext cx="1507939" cy="128166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9182E44-B048-1EB0-EF86-A8DB5B21D1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82751" y="4072770"/>
            <a:ext cx="2142837" cy="193641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41BEAB4-CF98-9897-4B80-D49C5EB981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1" y="0"/>
            <a:ext cx="5676228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FA186D4-A46B-829B-59BF-61B6D63DE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246" y="1288705"/>
            <a:ext cx="3936557" cy="334426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What are all the different types of energy sources?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797AC78-0304-2010-38E7-F794529B23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10004" y="4201136"/>
            <a:ext cx="1417184" cy="139432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C99A49C-D2FF-44CD-9FC0-96BB019C816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93133" y="238787"/>
            <a:ext cx="1581824" cy="144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568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5">
            <a:extLst>
              <a:ext uri="{FF2B5EF4-FFF2-40B4-BE49-F238E27FC236}">
                <a16:creationId xmlns:a16="http://schemas.microsoft.com/office/drawing/2014/main" id="{1961F403-38F2-E670-BA66-25917331D3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36234" y="1749582"/>
            <a:ext cx="5293259" cy="3358836"/>
          </a:xfrm>
          <a:prstGeom prst="cloud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52CE8E-2AE3-5507-0F52-D9D65237632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3789629" y="2217329"/>
            <a:ext cx="4421863" cy="2423342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Non-Renewable</a:t>
            </a:r>
            <a:r>
              <a:rPr lang="en-GB" sz="4000" dirty="0"/>
              <a:t> Energy</a:t>
            </a:r>
            <a:br>
              <a:rPr lang="en-GB" sz="4000" dirty="0"/>
            </a:br>
            <a:r>
              <a:rPr lang="en-GB" sz="4000" dirty="0"/>
              <a:t>From Fossil Fuels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E29C8A5-9ECC-78EB-EFC1-96AEC443A073}"/>
              </a:ext>
            </a:extLst>
          </p:cNvPr>
          <p:cNvGrpSpPr/>
          <p:nvPr/>
        </p:nvGrpSpPr>
        <p:grpSpPr>
          <a:xfrm>
            <a:off x="513709" y="584300"/>
            <a:ext cx="2957920" cy="1803106"/>
            <a:chOff x="1730345" y="769545"/>
            <a:chExt cx="2447453" cy="158308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7962DC7-3265-EF9E-406B-239D89186A03}"/>
                </a:ext>
              </a:extLst>
            </p:cNvPr>
            <p:cNvSpPr txBox="1"/>
            <p:nvPr/>
          </p:nvSpPr>
          <p:spPr>
            <a:xfrm rot="20541215">
              <a:off x="2196745" y="1019148"/>
              <a:ext cx="1514653" cy="10838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How are they formed? </a:t>
              </a:r>
            </a:p>
          </p:txBody>
        </p:sp>
        <p:sp>
          <p:nvSpPr>
            <p:cNvPr id="5" name="Cloud 4">
              <a:extLst>
                <a:ext uri="{FF2B5EF4-FFF2-40B4-BE49-F238E27FC236}">
                  <a16:creationId xmlns:a16="http://schemas.microsoft.com/office/drawing/2014/main" id="{CD2778AF-3355-2668-5F70-89E0EE0F7EC2}"/>
                </a:ext>
              </a:extLst>
            </p:cNvPr>
            <p:cNvSpPr/>
            <p:nvPr/>
          </p:nvSpPr>
          <p:spPr>
            <a:xfrm>
              <a:off x="1730345" y="769545"/>
              <a:ext cx="2447453" cy="1583089"/>
            </a:xfrm>
            <a:prstGeom prst="cloud">
              <a:avLst/>
            </a:prstGeom>
            <a:noFill/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E5CA3238-4039-2894-E391-A9AA8ECC0DEE}"/>
              </a:ext>
            </a:extLst>
          </p:cNvPr>
          <p:cNvGrpSpPr/>
          <p:nvPr/>
        </p:nvGrpSpPr>
        <p:grpSpPr>
          <a:xfrm>
            <a:off x="431383" y="4640671"/>
            <a:ext cx="3573703" cy="1796664"/>
            <a:chOff x="8270158" y="646782"/>
            <a:chExt cx="3253621" cy="177705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4ECBAC0-1DE0-AC12-9617-33AE55587FE5}"/>
                </a:ext>
              </a:extLst>
            </p:cNvPr>
            <p:cNvSpPr txBox="1"/>
            <p:nvPr/>
          </p:nvSpPr>
          <p:spPr>
            <a:xfrm rot="20923748">
              <a:off x="8465022" y="1119809"/>
              <a:ext cx="300654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What are the different types? </a:t>
              </a:r>
            </a:p>
          </p:txBody>
        </p:sp>
        <p:sp>
          <p:nvSpPr>
            <p:cNvPr id="9" name="Cloud 8">
              <a:extLst>
                <a:ext uri="{FF2B5EF4-FFF2-40B4-BE49-F238E27FC236}">
                  <a16:creationId xmlns:a16="http://schemas.microsoft.com/office/drawing/2014/main" id="{B9277ECE-F5F0-F8A6-F1D6-27BC3781BC76}"/>
                </a:ext>
              </a:extLst>
            </p:cNvPr>
            <p:cNvSpPr/>
            <p:nvPr/>
          </p:nvSpPr>
          <p:spPr>
            <a:xfrm>
              <a:off x="8270158" y="646782"/>
              <a:ext cx="3253621" cy="1777052"/>
            </a:xfrm>
            <a:prstGeom prst="cloud">
              <a:avLst/>
            </a:prstGeom>
            <a:noFill/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AB37CEC-246D-EE5C-20CD-B87E6459E3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5503" y="153751"/>
            <a:ext cx="2271849" cy="20763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762D1B2-03D2-B626-0606-B6D332EC4AB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451"/>
          <a:stretch/>
        </p:blipFill>
        <p:spPr>
          <a:xfrm>
            <a:off x="408886" y="3230270"/>
            <a:ext cx="2732204" cy="1079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144B1F1-DA75-908D-C15F-3838EC335F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0352" y="2451836"/>
            <a:ext cx="2467183" cy="1753166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A18F882D-206D-CBD9-443C-2E2D2B839B7F}"/>
              </a:ext>
            </a:extLst>
          </p:cNvPr>
          <p:cNvGrpSpPr/>
          <p:nvPr/>
        </p:nvGrpSpPr>
        <p:grpSpPr>
          <a:xfrm>
            <a:off x="8529494" y="4426767"/>
            <a:ext cx="3125264" cy="1921412"/>
            <a:chOff x="1730344" y="736282"/>
            <a:chExt cx="2447453" cy="158308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979417D-031A-23AA-A77A-74AC35CA5F9E}"/>
                </a:ext>
              </a:extLst>
            </p:cNvPr>
            <p:cNvSpPr txBox="1"/>
            <p:nvPr/>
          </p:nvSpPr>
          <p:spPr>
            <a:xfrm>
              <a:off x="2196745" y="1019147"/>
              <a:ext cx="1514653" cy="917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dirty="0"/>
                <a:t>Why do we need to stop using them? </a:t>
              </a:r>
            </a:p>
          </p:txBody>
        </p:sp>
        <p:sp>
          <p:nvSpPr>
            <p:cNvPr id="16" name="Cloud 15">
              <a:extLst>
                <a:ext uri="{FF2B5EF4-FFF2-40B4-BE49-F238E27FC236}">
                  <a16:creationId xmlns:a16="http://schemas.microsoft.com/office/drawing/2014/main" id="{3B7C416A-D01C-0811-4DB5-E51E02045052}"/>
                </a:ext>
              </a:extLst>
            </p:cNvPr>
            <p:cNvSpPr/>
            <p:nvPr/>
          </p:nvSpPr>
          <p:spPr>
            <a:xfrm>
              <a:off x="1730344" y="736282"/>
              <a:ext cx="2447453" cy="1583089"/>
            </a:xfrm>
            <a:prstGeom prst="cloud">
              <a:avLst/>
            </a:prstGeom>
            <a:noFill/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69C40C6E-8744-03A4-C400-74B647AC8D40}"/>
              </a:ext>
            </a:extLst>
          </p:cNvPr>
          <p:cNvSpPr txBox="1"/>
          <p:nvPr/>
        </p:nvSpPr>
        <p:spPr>
          <a:xfrm>
            <a:off x="4443824" y="6055791"/>
            <a:ext cx="311347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https://www.bbc.co.uk/bitesize/topics/z6wwxnb/articles/ztxwqty</a:t>
            </a:r>
            <a:r>
              <a:rPr lang="en-US" sz="16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100854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020BC-22FD-A4FC-905C-9331E38A6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19711">
            <a:off x="4106129" y="2467909"/>
            <a:ext cx="4594934" cy="1078129"/>
          </a:xfrm>
        </p:spPr>
        <p:txBody>
          <a:bodyPr/>
          <a:lstStyle/>
          <a:p>
            <a:r>
              <a:rPr lang="en-GB" dirty="0"/>
              <a:t>Renewable energy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B133DFF-BA43-69BE-97D7-4AF53CC1B1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966" y="2743572"/>
            <a:ext cx="2773730" cy="15580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FA3DAB7-544D-8842-BB28-FA31D71960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3835" y="45692"/>
            <a:ext cx="1952984" cy="200399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609BE00-FEAB-F90C-B8A6-9317DE484E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996" y="1825963"/>
            <a:ext cx="2362200" cy="232410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ADF67706-BE75-745B-5F85-557BB72B1838}"/>
              </a:ext>
            </a:extLst>
          </p:cNvPr>
          <p:cNvGrpSpPr/>
          <p:nvPr/>
        </p:nvGrpSpPr>
        <p:grpSpPr>
          <a:xfrm>
            <a:off x="1374328" y="4347694"/>
            <a:ext cx="3262332" cy="2043099"/>
            <a:chOff x="1425385" y="4345320"/>
            <a:chExt cx="3262332" cy="204309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AE5973D-6896-BA7C-F9DD-F2B16BCF72B0}"/>
                </a:ext>
              </a:extLst>
            </p:cNvPr>
            <p:cNvSpPr txBox="1"/>
            <p:nvPr/>
          </p:nvSpPr>
          <p:spPr>
            <a:xfrm rot="20958601">
              <a:off x="1425385" y="4790981"/>
              <a:ext cx="325362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Does the UK use renewable energy?</a:t>
              </a:r>
            </a:p>
          </p:txBody>
        </p:sp>
        <p:sp>
          <p:nvSpPr>
            <p:cNvPr id="14" name="Cloud 13">
              <a:extLst>
                <a:ext uri="{FF2B5EF4-FFF2-40B4-BE49-F238E27FC236}">
                  <a16:creationId xmlns:a16="http://schemas.microsoft.com/office/drawing/2014/main" id="{774B9A3D-A98B-135A-F03B-AF0F1698D54F}"/>
                </a:ext>
              </a:extLst>
            </p:cNvPr>
            <p:cNvSpPr/>
            <p:nvPr/>
          </p:nvSpPr>
          <p:spPr>
            <a:xfrm>
              <a:off x="1434096" y="4345320"/>
              <a:ext cx="3253621" cy="2043099"/>
            </a:xfrm>
            <a:prstGeom prst="cloud">
              <a:avLst/>
            </a:prstGeom>
            <a:noFill/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D5EA33F-C6CC-B5F5-7180-C742EA3EC39B}"/>
              </a:ext>
            </a:extLst>
          </p:cNvPr>
          <p:cNvGrpSpPr/>
          <p:nvPr/>
        </p:nvGrpSpPr>
        <p:grpSpPr>
          <a:xfrm>
            <a:off x="7464156" y="4371548"/>
            <a:ext cx="3253621" cy="1777052"/>
            <a:chOff x="5197554" y="672563"/>
            <a:chExt cx="3253621" cy="177705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BE2E35F-CA9B-1B1F-2770-CC51F2A97937}"/>
                </a:ext>
              </a:extLst>
            </p:cNvPr>
            <p:cNvSpPr txBox="1"/>
            <p:nvPr/>
          </p:nvSpPr>
          <p:spPr>
            <a:xfrm rot="423792">
              <a:off x="5569492" y="1069259"/>
              <a:ext cx="25097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Why do we need to use them?</a:t>
              </a:r>
            </a:p>
          </p:txBody>
        </p:sp>
        <p:sp>
          <p:nvSpPr>
            <p:cNvPr id="15" name="Cloud 14">
              <a:extLst>
                <a:ext uri="{FF2B5EF4-FFF2-40B4-BE49-F238E27FC236}">
                  <a16:creationId xmlns:a16="http://schemas.microsoft.com/office/drawing/2014/main" id="{D27CD234-E180-EAE0-3EA0-402645FED827}"/>
                </a:ext>
              </a:extLst>
            </p:cNvPr>
            <p:cNvSpPr/>
            <p:nvPr/>
          </p:nvSpPr>
          <p:spPr>
            <a:xfrm>
              <a:off x="5197554" y="672563"/>
              <a:ext cx="3253621" cy="1777052"/>
            </a:xfrm>
            <a:prstGeom prst="cloud">
              <a:avLst/>
            </a:prstGeom>
            <a:noFill/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CB2FD82-8953-E078-E457-2806E472F97B}"/>
              </a:ext>
            </a:extLst>
          </p:cNvPr>
          <p:cNvGrpSpPr/>
          <p:nvPr/>
        </p:nvGrpSpPr>
        <p:grpSpPr>
          <a:xfrm>
            <a:off x="1374328" y="134655"/>
            <a:ext cx="3253621" cy="1777052"/>
            <a:chOff x="1806290" y="248664"/>
            <a:chExt cx="3253621" cy="177705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B09D0A5-D478-E291-7525-938010B2DE26}"/>
                </a:ext>
              </a:extLst>
            </p:cNvPr>
            <p:cNvSpPr txBox="1"/>
            <p:nvPr/>
          </p:nvSpPr>
          <p:spPr>
            <a:xfrm rot="20923748">
              <a:off x="1980885" y="721692"/>
              <a:ext cx="300654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What are the different types? </a:t>
              </a:r>
            </a:p>
          </p:txBody>
        </p:sp>
        <p:sp>
          <p:nvSpPr>
            <p:cNvPr id="21" name="Cloud 20">
              <a:extLst>
                <a:ext uri="{FF2B5EF4-FFF2-40B4-BE49-F238E27FC236}">
                  <a16:creationId xmlns:a16="http://schemas.microsoft.com/office/drawing/2014/main" id="{4C024B54-BEFC-747F-96D8-D2EB22D5EE9B}"/>
                </a:ext>
              </a:extLst>
            </p:cNvPr>
            <p:cNvSpPr/>
            <p:nvPr/>
          </p:nvSpPr>
          <p:spPr>
            <a:xfrm>
              <a:off x="1806290" y="248664"/>
              <a:ext cx="3253621" cy="1777052"/>
            </a:xfrm>
            <a:prstGeom prst="cloud">
              <a:avLst/>
            </a:prstGeom>
            <a:noFill/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1" name="Cloud 10">
            <a:extLst>
              <a:ext uri="{FF2B5EF4-FFF2-40B4-BE49-F238E27FC236}">
                <a16:creationId xmlns:a16="http://schemas.microsoft.com/office/drawing/2014/main" id="{18959FD3-D897-A644-1B5B-8D5FA555D42E}"/>
              </a:ext>
            </a:extLst>
          </p:cNvPr>
          <p:cNvSpPr/>
          <p:nvPr/>
        </p:nvSpPr>
        <p:spPr>
          <a:xfrm>
            <a:off x="3725035" y="2049687"/>
            <a:ext cx="5017181" cy="2238356"/>
          </a:xfrm>
          <a:prstGeom prst="cloud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E0E8A7-3E8C-5D12-E042-52E5B3A159AD}"/>
              </a:ext>
            </a:extLst>
          </p:cNvPr>
          <p:cNvSpPr txBox="1"/>
          <p:nvPr/>
        </p:nvSpPr>
        <p:spPr>
          <a:xfrm>
            <a:off x="4521495" y="6287522"/>
            <a:ext cx="33827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hlinkClick r:id="rId6"/>
              </a:rPr>
              <a:t>Renewable Energy 101 - YouTube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9457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1" name="Arc 30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7F24C42-04F2-34C3-2B7B-5856B29CDC57}"/>
              </a:ext>
            </a:extLst>
          </p:cNvPr>
          <p:cNvCxnSpPr>
            <a:cxnSpLocks/>
          </p:cNvCxnSpPr>
          <p:nvPr/>
        </p:nvCxnSpPr>
        <p:spPr>
          <a:xfrm flipH="1">
            <a:off x="6219730" y="1249378"/>
            <a:ext cx="1934722" cy="0"/>
          </a:xfrm>
          <a:prstGeom prst="straightConnector1">
            <a:avLst/>
          </a:prstGeom>
          <a:ln w="57150">
            <a:solidFill>
              <a:srgbClr val="D3355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FDC7DFC-4CF9-86DA-6461-47B7AB542A29}"/>
              </a:ext>
            </a:extLst>
          </p:cNvPr>
          <p:cNvCxnSpPr>
            <a:cxnSpLocks/>
          </p:cNvCxnSpPr>
          <p:nvPr/>
        </p:nvCxnSpPr>
        <p:spPr>
          <a:xfrm flipH="1">
            <a:off x="6219730" y="2406713"/>
            <a:ext cx="1934722" cy="0"/>
          </a:xfrm>
          <a:prstGeom prst="straightConnector1">
            <a:avLst/>
          </a:prstGeom>
          <a:ln w="571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BF73E44-3620-9DD1-C247-51E72A542C81}"/>
              </a:ext>
            </a:extLst>
          </p:cNvPr>
          <p:cNvCxnSpPr>
            <a:cxnSpLocks/>
          </p:cNvCxnSpPr>
          <p:nvPr/>
        </p:nvCxnSpPr>
        <p:spPr>
          <a:xfrm flipH="1">
            <a:off x="6257876" y="3725934"/>
            <a:ext cx="1934722" cy="0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61E6244F-4377-969B-BFEE-D4EFC641CAA4}"/>
              </a:ext>
            </a:extLst>
          </p:cNvPr>
          <p:cNvSpPr txBox="1"/>
          <p:nvPr/>
        </p:nvSpPr>
        <p:spPr>
          <a:xfrm>
            <a:off x="8319220" y="1051872"/>
            <a:ext cx="30419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In recent years, the UK have made a fundamental shift from most of our energy coming from fossil fuels. We now get most of our energy from renewables which is great news for the planet.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40BDC8D-31AB-5F9F-62B4-AD12C0DC71A5}"/>
              </a:ext>
            </a:extLst>
          </p:cNvPr>
          <p:cNvSpPr txBox="1"/>
          <p:nvPr/>
        </p:nvSpPr>
        <p:spPr>
          <a:xfrm>
            <a:off x="8283006" y="3264269"/>
            <a:ext cx="32921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Nuclear is considered as “other” due to the toxic waste produced &amp; the need for fossil fuels. 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2D214F66-C01C-74EE-1ECA-4B034C34D8F0}"/>
              </a:ext>
            </a:extLst>
          </p:cNvPr>
          <p:cNvCxnSpPr>
            <a:cxnSpLocks/>
          </p:cNvCxnSpPr>
          <p:nvPr/>
        </p:nvCxnSpPr>
        <p:spPr>
          <a:xfrm flipH="1">
            <a:off x="6219730" y="4283013"/>
            <a:ext cx="1934722" cy="0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09A15846-E051-B55E-64DA-088B00C311E7}"/>
              </a:ext>
            </a:extLst>
          </p:cNvPr>
          <p:cNvSpPr txBox="1"/>
          <p:nvPr/>
        </p:nvSpPr>
        <p:spPr>
          <a:xfrm>
            <a:off x="8283006" y="4282633"/>
            <a:ext cx="31143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Biomass is considered as “other” as it emits greenhouse gases &amp; air pollutants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71C149F-F41B-D999-9E39-10555976C543}"/>
              </a:ext>
            </a:extLst>
          </p:cNvPr>
          <p:cNvSpPr txBox="1"/>
          <p:nvPr/>
        </p:nvSpPr>
        <p:spPr>
          <a:xfrm>
            <a:off x="9443" y="4776549"/>
            <a:ext cx="26634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>
                <a:hlinkClick r:id="rId2"/>
              </a:rPr>
              <a:t>https://grid.iamkate.com/</a:t>
            </a:r>
            <a:r>
              <a:rPr lang="en-GB" sz="1400" dirty="0"/>
              <a:t> 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F952825-A5C1-2E5E-D1BA-1D5BD0B5D28E}"/>
              </a:ext>
            </a:extLst>
          </p:cNvPr>
          <p:cNvSpPr txBox="1"/>
          <p:nvPr/>
        </p:nvSpPr>
        <p:spPr>
          <a:xfrm>
            <a:off x="4480448" y="218319"/>
            <a:ext cx="26084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UK Energy Mix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DA5F0E-6F7F-229E-72D1-76F00C799834}"/>
              </a:ext>
            </a:extLst>
          </p:cNvPr>
          <p:cNvSpPr txBox="1"/>
          <p:nvPr/>
        </p:nvSpPr>
        <p:spPr>
          <a:xfrm>
            <a:off x="9443" y="5007382"/>
            <a:ext cx="17382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Data taken on: 17/11/2025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0C55B1-5AFD-A6CC-93F4-6420940057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537" t="20276" r="7537" b="1"/>
          <a:stretch/>
        </p:blipFill>
        <p:spPr>
          <a:xfrm>
            <a:off x="0" y="5486400"/>
            <a:ext cx="2672863" cy="1366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0C7A894-95C8-CAE3-FD25-97C282D071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20447"/>
            <a:ext cx="6210287" cy="361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224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A113E-FA31-321F-B0AC-F53765DA9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796" y="-5715"/>
            <a:ext cx="10515600" cy="970599"/>
          </a:xfrm>
        </p:spPr>
        <p:txBody>
          <a:bodyPr>
            <a:normAutofit/>
          </a:bodyPr>
          <a:lstStyle/>
          <a:p>
            <a:pPr algn="ctr"/>
            <a:r>
              <a:rPr lang="en-GB" sz="3200" dirty="0">
                <a:latin typeface="+mn-lt"/>
              </a:rPr>
              <a:t>Wales Energy Mix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0A6E629-5581-B774-604A-FAB742F55A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0805474" y="5521082"/>
            <a:ext cx="1459151" cy="94053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C407C14-1A40-D3AB-21A9-43B5AB08E5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8212981" y="5277555"/>
            <a:ext cx="1731257" cy="94053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ACD3E5-7F8C-602A-1899-8F81BBD5B2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3638" y="4664221"/>
            <a:ext cx="3342318" cy="198991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1800" b="1" dirty="0"/>
              <a:t>Did you know?</a:t>
            </a:r>
          </a:p>
          <a:p>
            <a:pPr marL="0" indent="0" algn="ctr">
              <a:buNone/>
            </a:pPr>
            <a:r>
              <a:rPr lang="en-GB" sz="1800" dirty="0"/>
              <a:t>In 2023 Carmarthenshire was the third highest renewable energy generator in Wales. Accounting for 8% of Wales’s total renewable energy output.</a:t>
            </a:r>
          </a:p>
        </p:txBody>
      </p:sp>
      <p:graphicFrame>
        <p:nvGraphicFramePr>
          <p:cNvPr id="16" name="Table 16">
            <a:extLst>
              <a:ext uri="{FF2B5EF4-FFF2-40B4-BE49-F238E27FC236}">
                <a16:creationId xmlns:a16="http://schemas.microsoft.com/office/drawing/2014/main" id="{5D051152-16C0-1EC0-4237-00DE6AC724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083735"/>
              </p:ext>
            </p:extLst>
          </p:nvPr>
        </p:nvGraphicFramePr>
        <p:xfrm>
          <a:off x="3918215" y="1500565"/>
          <a:ext cx="3028888" cy="914400"/>
        </p:xfrm>
        <a:graphic>
          <a:graphicData uri="http://schemas.openxmlformats.org/drawingml/2006/table">
            <a:tbl>
              <a:tblPr firstCol="1">
                <a:tableStyleId>{5C22544A-7EE6-4342-B048-85BDC9FD1C3A}</a:tableStyleId>
              </a:tblPr>
              <a:tblGrid>
                <a:gridCol w="3028888">
                  <a:extLst>
                    <a:ext uri="{9D8B030D-6E8A-4147-A177-3AD203B41FA5}">
                      <a16:colId xmlns:a16="http://schemas.microsoft.com/office/drawing/2014/main" val="607697405"/>
                    </a:ext>
                  </a:extLst>
                </a:gridCol>
              </a:tblGrid>
              <a:tr h="302336">
                <a:tc>
                  <a:txBody>
                    <a:bodyPr/>
                    <a:lstStyle/>
                    <a:p>
                      <a:r>
                        <a:rPr lang="en-GB" sz="1600" dirty="0"/>
                        <a:t>66% Fossil Fuels               15.4 TWh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1492319"/>
                  </a:ext>
                </a:extLst>
              </a:tr>
              <a:tr h="302336">
                <a:tc>
                  <a:txBody>
                    <a:bodyPr/>
                    <a:lstStyle/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Gas</a:t>
                      </a:r>
                    </a:p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Other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6604821"/>
                  </a:ext>
                </a:extLst>
              </a:tr>
            </a:tbl>
          </a:graphicData>
        </a:graphic>
      </p:graphicFrame>
      <p:graphicFrame>
        <p:nvGraphicFramePr>
          <p:cNvPr id="21" name="Table 21">
            <a:extLst>
              <a:ext uri="{FF2B5EF4-FFF2-40B4-BE49-F238E27FC236}">
                <a16:creationId xmlns:a16="http://schemas.microsoft.com/office/drawing/2014/main" id="{AA742E8B-5A55-5E1B-7D48-9BF949FFD3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0001185"/>
              </p:ext>
            </p:extLst>
          </p:nvPr>
        </p:nvGraphicFramePr>
        <p:xfrm>
          <a:off x="3918215" y="2457754"/>
          <a:ext cx="3028888" cy="14376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028888">
                  <a:extLst>
                    <a:ext uri="{9D8B030D-6E8A-4147-A177-3AD203B41FA5}">
                      <a16:colId xmlns:a16="http://schemas.microsoft.com/office/drawing/2014/main" val="39444765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34% Renewables               7.8 TWh</a:t>
                      </a:r>
                    </a:p>
                  </a:txBody>
                  <a:tcPr>
                    <a:solidFill>
                      <a:srgbClr val="AED51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9277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Solar PV</a:t>
                      </a:r>
                    </a:p>
                    <a:p>
                      <a:r>
                        <a:rPr lang="en-GB" sz="1600" dirty="0"/>
                        <a:t>Offshore wind</a:t>
                      </a:r>
                    </a:p>
                    <a:p>
                      <a:r>
                        <a:rPr lang="en-GB" sz="1600" dirty="0"/>
                        <a:t>Onshore Wind</a:t>
                      </a:r>
                    </a:p>
                    <a:p>
                      <a:r>
                        <a:rPr lang="en-GB" sz="1600" dirty="0"/>
                        <a:t>Other                                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3331189"/>
                  </a:ext>
                </a:extLst>
              </a:tr>
            </a:tbl>
          </a:graphicData>
        </a:graphic>
      </p:graphicFrame>
      <p:graphicFrame>
        <p:nvGraphicFramePr>
          <p:cNvPr id="22" name="Table 22">
            <a:extLst>
              <a:ext uri="{FF2B5EF4-FFF2-40B4-BE49-F238E27FC236}">
                <a16:creationId xmlns:a16="http://schemas.microsoft.com/office/drawing/2014/main" id="{409D51C6-62F7-B694-DD53-AA0DFE8FDD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7505773"/>
              </p:ext>
            </p:extLst>
          </p:nvPr>
        </p:nvGraphicFramePr>
        <p:xfrm>
          <a:off x="129016" y="956145"/>
          <a:ext cx="3409133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9133">
                  <a:extLst>
                    <a:ext uri="{9D8B030D-6E8A-4147-A177-3AD203B41FA5}">
                      <a16:colId xmlns:a16="http://schemas.microsoft.com/office/drawing/2014/main" val="33883536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GB" dirty="0"/>
                        <a:t>Electricity Generation in Wales (2023)</a:t>
                      </a:r>
                    </a:p>
                  </a:txBody>
                  <a:tcPr>
                    <a:solidFill>
                      <a:srgbClr val="AED51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7405530"/>
                  </a:ext>
                </a:extLst>
              </a:tr>
            </a:tbl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C103B221-6B52-49A7-24D4-7C2FE0505D37}"/>
              </a:ext>
            </a:extLst>
          </p:cNvPr>
          <p:cNvSpPr txBox="1"/>
          <p:nvPr/>
        </p:nvSpPr>
        <p:spPr>
          <a:xfrm>
            <a:off x="89683" y="4387222"/>
            <a:ext cx="326583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/>
              <a:t>Source: </a:t>
            </a:r>
            <a:r>
              <a:rPr lang="en-GB" sz="1200" dirty="0">
                <a:hlinkClick r:id="rId4"/>
              </a:rPr>
              <a:t>Energy Use in Wales 2023</a:t>
            </a:r>
            <a:endParaRPr lang="en-GB" sz="1200" dirty="0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DE3824DB-DE0C-7C2C-87C0-849F87D6AC5F}"/>
              </a:ext>
            </a:extLst>
          </p:cNvPr>
          <p:cNvCxnSpPr/>
          <p:nvPr/>
        </p:nvCxnSpPr>
        <p:spPr>
          <a:xfrm flipH="1">
            <a:off x="7061703" y="1883120"/>
            <a:ext cx="1819746" cy="0"/>
          </a:xfrm>
          <a:prstGeom prst="straightConnector1">
            <a:avLst/>
          </a:prstGeom>
          <a:ln w="571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F64D319E-F488-30DF-C35F-E1328A304974}"/>
              </a:ext>
            </a:extLst>
          </p:cNvPr>
          <p:cNvCxnSpPr/>
          <p:nvPr/>
        </p:nvCxnSpPr>
        <p:spPr>
          <a:xfrm flipH="1">
            <a:off x="7061703" y="2633049"/>
            <a:ext cx="1819746" cy="0"/>
          </a:xfrm>
          <a:prstGeom prst="straightConnector1">
            <a:avLst/>
          </a:prstGeom>
          <a:ln w="57150">
            <a:solidFill>
              <a:srgbClr val="AED51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D8D66003-67F3-C75A-85C2-1967719175CA}"/>
              </a:ext>
            </a:extLst>
          </p:cNvPr>
          <p:cNvSpPr txBox="1"/>
          <p:nvPr/>
        </p:nvSpPr>
        <p:spPr>
          <a:xfrm>
            <a:off x="8829089" y="1596225"/>
            <a:ext cx="29301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Fossil Fuels still  account for the largest proportion of energy generation in Wales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5F0C9EF-8E78-3770-CC7E-F91C341B27DD}"/>
              </a:ext>
            </a:extLst>
          </p:cNvPr>
          <p:cNvSpPr txBox="1"/>
          <p:nvPr/>
        </p:nvSpPr>
        <p:spPr>
          <a:xfrm>
            <a:off x="8842702" y="2499517"/>
            <a:ext cx="311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However, renewable generation is increasing year on year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62C518C-BC09-DF1D-5B5D-5270DAD43F97}"/>
              </a:ext>
            </a:extLst>
          </p:cNvPr>
          <p:cNvSpPr txBox="1"/>
          <p:nvPr/>
        </p:nvSpPr>
        <p:spPr>
          <a:xfrm>
            <a:off x="8960396" y="3119605"/>
            <a:ext cx="28794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There was 3663 MW of renewable electricity capacity in 2023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1BBE0FCA-F87A-F675-67F9-A6537BA0055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225" t="3711" r="6621" b="6935"/>
          <a:stretch/>
        </p:blipFill>
        <p:spPr>
          <a:xfrm>
            <a:off x="1" y="6111089"/>
            <a:ext cx="714186" cy="746911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076C3FDA-AAD1-C15A-405F-8BF4EA02AAC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225" t="3711" r="6621" b="6935"/>
          <a:stretch/>
        </p:blipFill>
        <p:spPr>
          <a:xfrm>
            <a:off x="443054" y="5848751"/>
            <a:ext cx="607936" cy="635793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5BE947EE-3D23-E881-6B28-299079EBD17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225" t="3711" r="6621" b="6935"/>
          <a:stretch/>
        </p:blipFill>
        <p:spPr>
          <a:xfrm>
            <a:off x="11507323" y="0"/>
            <a:ext cx="714186" cy="746911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D342EA3A-1073-71EC-3BC6-FB0BE57B890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225" t="3711" r="6621" b="6935"/>
          <a:stretch/>
        </p:blipFill>
        <p:spPr>
          <a:xfrm>
            <a:off x="11151306" y="464327"/>
            <a:ext cx="607936" cy="635793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29A2A86D-6455-57CC-65A1-7EAE39513BF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225" t="3711" r="6621" b="6935"/>
          <a:stretch/>
        </p:blipFill>
        <p:spPr>
          <a:xfrm>
            <a:off x="1384798" y="6111088"/>
            <a:ext cx="714186" cy="746912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D98C7300-3ADC-6978-1A60-41A141308E0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225" t="3711" r="6621" b="6935"/>
          <a:stretch/>
        </p:blipFill>
        <p:spPr>
          <a:xfrm>
            <a:off x="1918201" y="5676068"/>
            <a:ext cx="607936" cy="635793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1A53CBFF-79BE-69FB-D4EA-DE8F5F2BE7E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225" t="3711" r="6621" b="6935"/>
          <a:stretch/>
        </p:blipFill>
        <p:spPr>
          <a:xfrm>
            <a:off x="9783238" y="493455"/>
            <a:ext cx="607936" cy="635793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10E6863D-0B5D-0BC2-F744-FA78A438A0D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225" t="3711" r="6621" b="6935"/>
          <a:stretch/>
        </p:blipFill>
        <p:spPr>
          <a:xfrm>
            <a:off x="10094459" y="-14938"/>
            <a:ext cx="714186" cy="74691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E83B0B7-8FA7-78D2-F9DF-AEFD2760A7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586" y="1610994"/>
            <a:ext cx="2940610" cy="277622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53868D3-56BA-C7F6-C5DB-6C9729EC6C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25489" y="3785194"/>
            <a:ext cx="3191320" cy="295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171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58468-0003-0929-60BA-D063F137C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3888419" cy="6858000"/>
          </a:xfrm>
        </p:spPr>
        <p:txBody>
          <a:bodyPr>
            <a:normAutofit/>
          </a:bodyPr>
          <a:lstStyle/>
          <a:p>
            <a:pPr algn="ctr"/>
            <a:r>
              <a:rPr lang="en-GB" sz="4800" dirty="0"/>
              <a:t>Why do we need to use renewable energy? 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CABAD425-4A4A-7CC5-2A54-65FF245DA2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7189093"/>
              </p:ext>
            </p:extLst>
          </p:nvPr>
        </p:nvGraphicFramePr>
        <p:xfrm>
          <a:off x="2236206" y="316871"/>
          <a:ext cx="9451817" cy="64098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26097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C75888B-7C05-4338-D82B-E5F8D2B937D2}"/>
              </a:ext>
            </a:extLst>
          </p:cNvPr>
          <p:cNvSpPr txBox="1"/>
          <p:nvPr/>
        </p:nvSpPr>
        <p:spPr>
          <a:xfrm>
            <a:off x="630117" y="4345262"/>
            <a:ext cx="351555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The temperature does not change the amount of energy generated by a solar panel; it is only the strength of sunlight that makes a difference.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376A1F7-86D1-39E2-CE6B-CF3AB2F0F60A}"/>
              </a:ext>
            </a:extLst>
          </p:cNvPr>
          <p:cNvGrpSpPr/>
          <p:nvPr/>
        </p:nvGrpSpPr>
        <p:grpSpPr>
          <a:xfrm>
            <a:off x="3903350" y="1436979"/>
            <a:ext cx="4474346" cy="4160894"/>
            <a:chOff x="3565711" y="1010890"/>
            <a:chExt cx="4474346" cy="416089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47B4A67-B356-5884-4607-A2A527B43B16}"/>
                </a:ext>
              </a:extLst>
            </p:cNvPr>
            <p:cNvSpPr txBox="1"/>
            <p:nvPr/>
          </p:nvSpPr>
          <p:spPr>
            <a:xfrm>
              <a:off x="5141497" y="2706616"/>
              <a:ext cx="1482571" cy="769441"/>
            </a:xfrm>
            <a:prstGeom prst="rect">
              <a:avLst/>
            </a:prstGeom>
            <a:noFill/>
            <a:ln w="762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4400" dirty="0">
                  <a:latin typeface="+mj-lt"/>
                </a:rPr>
                <a:t>Solar</a:t>
              </a:r>
            </a:p>
          </p:txBody>
        </p:sp>
        <p:sp>
          <p:nvSpPr>
            <p:cNvPr id="8" name="Sun 7">
              <a:extLst>
                <a:ext uri="{FF2B5EF4-FFF2-40B4-BE49-F238E27FC236}">
                  <a16:creationId xmlns:a16="http://schemas.microsoft.com/office/drawing/2014/main" id="{D932C29F-4FBB-2C37-F8D1-09F581B53CC6}"/>
                </a:ext>
              </a:extLst>
            </p:cNvPr>
            <p:cNvSpPr/>
            <p:nvPr/>
          </p:nvSpPr>
          <p:spPr>
            <a:xfrm>
              <a:off x="3565711" y="1010890"/>
              <a:ext cx="4474346" cy="4160894"/>
            </a:xfrm>
            <a:prstGeom prst="sun">
              <a:avLst/>
            </a:prstGeom>
            <a:noFill/>
            <a:ln w="762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1CE792C-B0CD-AFA0-5D20-B3C573781680}"/>
              </a:ext>
            </a:extLst>
          </p:cNvPr>
          <p:cNvSpPr txBox="1"/>
          <p:nvPr/>
        </p:nvSpPr>
        <p:spPr>
          <a:xfrm>
            <a:off x="1378527" y="1190152"/>
            <a:ext cx="33389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The Sun produces light energy which travels to Earth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A4036B-1B6A-6943-3BA5-E9FEA684DA59}"/>
              </a:ext>
            </a:extLst>
          </p:cNvPr>
          <p:cNvSpPr txBox="1"/>
          <p:nvPr/>
        </p:nvSpPr>
        <p:spPr>
          <a:xfrm>
            <a:off x="4807775" y="251737"/>
            <a:ext cx="33227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True or False?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42C62F-F2FC-1CA4-248A-1F13226879C7}"/>
              </a:ext>
            </a:extLst>
          </p:cNvPr>
          <p:cNvSpPr txBox="1"/>
          <p:nvPr/>
        </p:nvSpPr>
        <p:spPr>
          <a:xfrm>
            <a:off x="8261652" y="4335756"/>
            <a:ext cx="27016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The sunlight is captured using large panels which are made up of solar cells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6C9BB0-4AE5-F025-0A6A-ED6FEA4484EF}"/>
              </a:ext>
            </a:extLst>
          </p:cNvPr>
          <p:cNvSpPr txBox="1"/>
          <p:nvPr/>
        </p:nvSpPr>
        <p:spPr>
          <a:xfrm>
            <a:off x="954235" y="2576945"/>
            <a:ext cx="31310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Solar panels can be located inside homes and on roofs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D19F32-D35B-4216-2068-4BFDCE3C924A}"/>
              </a:ext>
            </a:extLst>
          </p:cNvPr>
          <p:cNvSpPr txBox="1"/>
          <p:nvPr/>
        </p:nvSpPr>
        <p:spPr>
          <a:xfrm>
            <a:off x="4493199" y="5721919"/>
            <a:ext cx="32056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Solar panels only generate electricity at night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1877C0C-F379-100E-B868-4F9D39CC9164}"/>
              </a:ext>
            </a:extLst>
          </p:cNvPr>
          <p:cNvSpPr txBox="1"/>
          <p:nvPr/>
        </p:nvSpPr>
        <p:spPr>
          <a:xfrm>
            <a:off x="7211472" y="1301274"/>
            <a:ext cx="34861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Solar panels are not able to store energy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C916441-979E-9A3C-9821-F6D6C20E1ACB}"/>
              </a:ext>
            </a:extLst>
          </p:cNvPr>
          <p:cNvSpPr txBox="1"/>
          <p:nvPr/>
        </p:nvSpPr>
        <p:spPr>
          <a:xfrm>
            <a:off x="8195751" y="2469223"/>
            <a:ext cx="28243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Solar panels are not able to move once they are installed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50AE18A-02D5-35EB-B3A1-C0800C7C8C06}"/>
              </a:ext>
            </a:extLst>
          </p:cNvPr>
          <p:cNvSpPr txBox="1"/>
          <p:nvPr/>
        </p:nvSpPr>
        <p:spPr>
          <a:xfrm>
            <a:off x="0" y="6511439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>
                <a:hlinkClick r:id="rId3"/>
              </a:rPr>
              <a:t>How does solar energy work? - BBC Bitesize</a:t>
            </a:r>
            <a:endParaRPr lang="en-GB" sz="1300" dirty="0"/>
          </a:p>
        </p:txBody>
      </p:sp>
      <p:sp>
        <p:nvSpPr>
          <p:cNvPr id="5" name="Multiplication Sign 4">
            <a:extLst>
              <a:ext uri="{FF2B5EF4-FFF2-40B4-BE49-F238E27FC236}">
                <a16:creationId xmlns:a16="http://schemas.microsoft.com/office/drawing/2014/main" id="{D233B605-3FA7-5C2C-6F65-8368F1A5AB4C}"/>
              </a:ext>
            </a:extLst>
          </p:cNvPr>
          <p:cNvSpPr/>
          <p:nvPr/>
        </p:nvSpPr>
        <p:spPr>
          <a:xfrm>
            <a:off x="1917333" y="2432999"/>
            <a:ext cx="1022919" cy="950496"/>
          </a:xfrm>
          <a:prstGeom prst="mathMultiply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Multiplication Sign 10">
            <a:extLst>
              <a:ext uri="{FF2B5EF4-FFF2-40B4-BE49-F238E27FC236}">
                <a16:creationId xmlns:a16="http://schemas.microsoft.com/office/drawing/2014/main" id="{05E81346-9ECA-36A9-E97E-F550CF0A0767}"/>
              </a:ext>
            </a:extLst>
          </p:cNvPr>
          <p:cNvSpPr/>
          <p:nvPr/>
        </p:nvSpPr>
        <p:spPr>
          <a:xfrm>
            <a:off x="5647578" y="5597872"/>
            <a:ext cx="1022919" cy="950496"/>
          </a:xfrm>
          <a:prstGeom prst="mathMultiply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Multiplication Sign 14">
            <a:extLst>
              <a:ext uri="{FF2B5EF4-FFF2-40B4-BE49-F238E27FC236}">
                <a16:creationId xmlns:a16="http://schemas.microsoft.com/office/drawing/2014/main" id="{10F7C4DC-7AE8-3E10-CDCB-97D26E07CA4A}"/>
              </a:ext>
            </a:extLst>
          </p:cNvPr>
          <p:cNvSpPr/>
          <p:nvPr/>
        </p:nvSpPr>
        <p:spPr>
          <a:xfrm>
            <a:off x="9096489" y="2519178"/>
            <a:ext cx="1022919" cy="950496"/>
          </a:xfrm>
          <a:prstGeom prst="mathMultiply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L-Shape 16">
            <a:extLst>
              <a:ext uri="{FF2B5EF4-FFF2-40B4-BE49-F238E27FC236}">
                <a16:creationId xmlns:a16="http://schemas.microsoft.com/office/drawing/2014/main" id="{C2D56E35-980A-9955-DEFA-4F4AADC7B78E}"/>
              </a:ext>
            </a:extLst>
          </p:cNvPr>
          <p:cNvSpPr/>
          <p:nvPr/>
        </p:nvSpPr>
        <p:spPr>
          <a:xfrm rot="18871439">
            <a:off x="2637216" y="1345011"/>
            <a:ext cx="821566" cy="343002"/>
          </a:xfrm>
          <a:prstGeom prst="corne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L-Shape 17">
            <a:extLst>
              <a:ext uri="{FF2B5EF4-FFF2-40B4-BE49-F238E27FC236}">
                <a16:creationId xmlns:a16="http://schemas.microsoft.com/office/drawing/2014/main" id="{07568713-5EF7-F1A7-BF15-5BA0B8618823}"/>
              </a:ext>
            </a:extLst>
          </p:cNvPr>
          <p:cNvSpPr/>
          <p:nvPr/>
        </p:nvSpPr>
        <p:spPr>
          <a:xfrm rot="18871439">
            <a:off x="1944863" y="5056897"/>
            <a:ext cx="821566" cy="343002"/>
          </a:xfrm>
          <a:prstGeom prst="corne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L-Shape 18">
            <a:extLst>
              <a:ext uri="{FF2B5EF4-FFF2-40B4-BE49-F238E27FC236}">
                <a16:creationId xmlns:a16="http://schemas.microsoft.com/office/drawing/2014/main" id="{25010438-C0F3-2C82-559D-8B0A74652C5C}"/>
              </a:ext>
            </a:extLst>
          </p:cNvPr>
          <p:cNvSpPr/>
          <p:nvPr/>
        </p:nvSpPr>
        <p:spPr>
          <a:xfrm rot="18871439">
            <a:off x="8930010" y="1654562"/>
            <a:ext cx="821566" cy="343002"/>
          </a:xfrm>
          <a:prstGeom prst="corne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L-Shape 19">
            <a:extLst>
              <a:ext uri="{FF2B5EF4-FFF2-40B4-BE49-F238E27FC236}">
                <a16:creationId xmlns:a16="http://schemas.microsoft.com/office/drawing/2014/main" id="{2553D1C7-EB41-918C-3B1D-F5B209F4A118}"/>
              </a:ext>
            </a:extLst>
          </p:cNvPr>
          <p:cNvSpPr/>
          <p:nvPr/>
        </p:nvSpPr>
        <p:spPr>
          <a:xfrm rot="18871439">
            <a:off x="9197164" y="5014334"/>
            <a:ext cx="821566" cy="343002"/>
          </a:xfrm>
          <a:prstGeom prst="corne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1809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5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6D109-9FD4-0264-10E0-2641AE80A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7546" y="2399506"/>
            <a:ext cx="1970103" cy="1426101"/>
          </a:xfrm>
        </p:spPr>
        <p:txBody>
          <a:bodyPr>
            <a:normAutofit/>
          </a:bodyPr>
          <a:lstStyle/>
          <a:p>
            <a:r>
              <a:rPr lang="en-GB" sz="5400" dirty="0"/>
              <a:t>Wind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466F21E-2D3C-7A18-2E9C-5ED61F92180D}"/>
              </a:ext>
            </a:extLst>
          </p:cNvPr>
          <p:cNvSpPr txBox="1"/>
          <p:nvPr/>
        </p:nvSpPr>
        <p:spPr>
          <a:xfrm>
            <a:off x="7073673" y="4868115"/>
            <a:ext cx="31782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Several wind turbines may be grouped together to form a wind farm.</a:t>
            </a:r>
          </a:p>
        </p:txBody>
      </p:sp>
      <p:sp>
        <p:nvSpPr>
          <p:cNvPr id="18" name="Cloud 17">
            <a:extLst>
              <a:ext uri="{FF2B5EF4-FFF2-40B4-BE49-F238E27FC236}">
                <a16:creationId xmlns:a16="http://schemas.microsoft.com/office/drawing/2014/main" id="{590AFF55-3C66-7BAA-4B3C-CB9F80D324F1}"/>
              </a:ext>
            </a:extLst>
          </p:cNvPr>
          <p:cNvSpPr/>
          <p:nvPr/>
        </p:nvSpPr>
        <p:spPr>
          <a:xfrm rot="367476">
            <a:off x="4617674" y="1968218"/>
            <a:ext cx="3527206" cy="2288678"/>
          </a:xfrm>
          <a:prstGeom prst="cloud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1B78CFF-8B51-5116-45AD-0822C9A79EF4}"/>
              </a:ext>
            </a:extLst>
          </p:cNvPr>
          <p:cNvSpPr txBox="1"/>
          <p:nvPr/>
        </p:nvSpPr>
        <p:spPr>
          <a:xfrm>
            <a:off x="8662776" y="2848194"/>
            <a:ext cx="31782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They can be located in the sea and on land.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2CCEB4B-54A9-6A16-D875-3DBE7A59438F}"/>
              </a:ext>
            </a:extLst>
          </p:cNvPr>
          <p:cNvSpPr txBox="1"/>
          <p:nvPr/>
        </p:nvSpPr>
        <p:spPr>
          <a:xfrm>
            <a:off x="908831" y="1103975"/>
            <a:ext cx="31782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As the wind blows, it transfers some of its kinetic energy to the blades, which turn and drive the generator.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05F09C-30B0-C930-6FB2-F940DC3DCB53}"/>
              </a:ext>
            </a:extLst>
          </p:cNvPr>
          <p:cNvSpPr txBox="1"/>
          <p:nvPr/>
        </p:nvSpPr>
        <p:spPr>
          <a:xfrm>
            <a:off x="4800561" y="355614"/>
            <a:ext cx="32570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True or False?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157882-1BD2-4D57-B835-C690E9337DAD}"/>
              </a:ext>
            </a:extLst>
          </p:cNvPr>
          <p:cNvSpPr txBox="1"/>
          <p:nvPr/>
        </p:nvSpPr>
        <p:spPr>
          <a:xfrm>
            <a:off x="7825550" y="1257864"/>
            <a:ext cx="24263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Wind energy can only be harnessed during the day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DB4BF1-8ECF-ABB1-30B1-C1A57B1F21E2}"/>
              </a:ext>
            </a:extLst>
          </p:cNvPr>
          <p:cNvSpPr txBox="1"/>
          <p:nvPr/>
        </p:nvSpPr>
        <p:spPr>
          <a:xfrm>
            <a:off x="870019" y="2936770"/>
            <a:ext cx="30410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The amount of electricity generated depends on the strength of the wind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2A3C05-7AAC-9AAC-FBB4-8D821148CA80}"/>
              </a:ext>
            </a:extLst>
          </p:cNvPr>
          <p:cNvSpPr txBox="1"/>
          <p:nvPr/>
        </p:nvSpPr>
        <p:spPr>
          <a:xfrm>
            <a:off x="3347811" y="4919333"/>
            <a:ext cx="29054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Wind turbines move all day everyday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ED0FA4-D2EB-5E34-4C21-CC64A4BE8EAE}"/>
              </a:ext>
            </a:extLst>
          </p:cNvPr>
          <p:cNvSpPr txBox="1"/>
          <p:nvPr/>
        </p:nvSpPr>
        <p:spPr>
          <a:xfrm>
            <a:off x="154382" y="6420195"/>
            <a:ext cx="71703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hlinkClick r:id="rId3"/>
              </a:rPr>
              <a:t>How does wind energy work? - BBC Bitesize</a:t>
            </a:r>
            <a:endParaRPr lang="en-GB" sz="1300" dirty="0"/>
          </a:p>
        </p:txBody>
      </p:sp>
      <p:sp>
        <p:nvSpPr>
          <p:cNvPr id="8" name="Multiplication Sign 7">
            <a:extLst>
              <a:ext uri="{FF2B5EF4-FFF2-40B4-BE49-F238E27FC236}">
                <a16:creationId xmlns:a16="http://schemas.microsoft.com/office/drawing/2014/main" id="{E8044E4D-56DE-5666-A33F-63C3A338B09B}"/>
              </a:ext>
            </a:extLst>
          </p:cNvPr>
          <p:cNvSpPr/>
          <p:nvPr/>
        </p:nvSpPr>
        <p:spPr>
          <a:xfrm>
            <a:off x="4375977" y="4773757"/>
            <a:ext cx="1022919" cy="950496"/>
          </a:xfrm>
          <a:prstGeom prst="mathMultiply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L-Shape 8">
            <a:extLst>
              <a:ext uri="{FF2B5EF4-FFF2-40B4-BE49-F238E27FC236}">
                <a16:creationId xmlns:a16="http://schemas.microsoft.com/office/drawing/2014/main" id="{04EC18CE-1135-C870-1ED2-6343A1E6E14D}"/>
              </a:ext>
            </a:extLst>
          </p:cNvPr>
          <p:cNvSpPr/>
          <p:nvPr/>
        </p:nvSpPr>
        <p:spPr>
          <a:xfrm rot="18871439">
            <a:off x="1860843" y="3384579"/>
            <a:ext cx="821566" cy="343002"/>
          </a:xfrm>
          <a:prstGeom prst="corner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Multiplication Sign 9">
            <a:extLst>
              <a:ext uri="{FF2B5EF4-FFF2-40B4-BE49-F238E27FC236}">
                <a16:creationId xmlns:a16="http://schemas.microsoft.com/office/drawing/2014/main" id="{C4AFCBB9-FAFE-F41F-ECE9-4BE1621F9A54}"/>
              </a:ext>
            </a:extLst>
          </p:cNvPr>
          <p:cNvSpPr/>
          <p:nvPr/>
        </p:nvSpPr>
        <p:spPr>
          <a:xfrm>
            <a:off x="8643729" y="1207655"/>
            <a:ext cx="1022919" cy="950496"/>
          </a:xfrm>
          <a:prstGeom prst="mathMultiply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L-Shape 10">
            <a:extLst>
              <a:ext uri="{FF2B5EF4-FFF2-40B4-BE49-F238E27FC236}">
                <a16:creationId xmlns:a16="http://schemas.microsoft.com/office/drawing/2014/main" id="{03D1A528-7601-C238-CBC0-69E7D18D96EA}"/>
              </a:ext>
            </a:extLst>
          </p:cNvPr>
          <p:cNvSpPr/>
          <p:nvPr/>
        </p:nvSpPr>
        <p:spPr>
          <a:xfrm rot="18871439">
            <a:off x="2106775" y="1727148"/>
            <a:ext cx="821566" cy="343002"/>
          </a:xfrm>
          <a:prstGeom prst="corner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L-Shape 11">
            <a:extLst>
              <a:ext uri="{FF2B5EF4-FFF2-40B4-BE49-F238E27FC236}">
                <a16:creationId xmlns:a16="http://schemas.microsoft.com/office/drawing/2014/main" id="{644379AF-075F-D7DF-C5BC-D63E68D2191E}"/>
              </a:ext>
            </a:extLst>
          </p:cNvPr>
          <p:cNvSpPr/>
          <p:nvPr/>
        </p:nvSpPr>
        <p:spPr>
          <a:xfrm rot="18871439">
            <a:off x="8334087" y="5299148"/>
            <a:ext cx="821566" cy="343002"/>
          </a:xfrm>
          <a:prstGeom prst="corner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F1A76DD5-858B-1913-1615-C375B2F91544}"/>
              </a:ext>
            </a:extLst>
          </p:cNvPr>
          <p:cNvSpPr/>
          <p:nvPr/>
        </p:nvSpPr>
        <p:spPr>
          <a:xfrm rot="18871439">
            <a:off x="9996788" y="3167681"/>
            <a:ext cx="821566" cy="343002"/>
          </a:xfrm>
          <a:prstGeom prst="corner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1159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46538D77993CB45ACFB3FCD6907904A" ma:contentTypeVersion="10" ma:contentTypeDescription="Create a new document." ma:contentTypeScope="" ma:versionID="4e9a562f9878d78c07abf9417dacc8d6">
  <xsd:schema xmlns:xsd="http://www.w3.org/2001/XMLSchema" xmlns:xs="http://www.w3.org/2001/XMLSchema" xmlns:p="http://schemas.microsoft.com/office/2006/metadata/properties" xmlns:ns2="f00b33eb-6526-4a11-b7bc-ffc5ef8454ca" xmlns:ns3="2fc2a8c7-3b3f-4409-bc78-aa40538e7eb1" targetNamespace="http://schemas.microsoft.com/office/2006/metadata/properties" ma:root="true" ma:fieldsID="9dfdcd37b8efbfef0e07732efa75bad2" ns2:_="" ns3:_="">
    <xsd:import namespace="f00b33eb-6526-4a11-b7bc-ffc5ef8454ca"/>
    <xsd:import namespace="2fc2a8c7-3b3f-4409-bc78-aa40538e7eb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0b33eb-6526-4a11-b7bc-ffc5ef8454c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4b820720-3cae-4e0f-87a0-a0b1591a73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c2a8c7-3b3f-4409-bc78-aa40538e7eb1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09916344-974c-40d7-84f2-6dd26b6b4354}" ma:internalName="TaxCatchAll" ma:showField="CatchAllData" ma:web="291defe7-66f3-4918-b04f-d825f4abd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00b33eb-6526-4a11-b7bc-ffc5ef8454ca">
      <Terms xmlns="http://schemas.microsoft.com/office/infopath/2007/PartnerControls"/>
    </lcf76f155ced4ddcb4097134ff3c332f>
    <TaxCatchAll xmlns="2fc2a8c7-3b3f-4409-bc78-aa40538e7eb1" xsi:nil="true"/>
  </documentManagement>
</p:properties>
</file>

<file path=customXml/itemProps1.xml><?xml version="1.0" encoding="utf-8"?>
<ds:datastoreItem xmlns:ds="http://schemas.openxmlformats.org/officeDocument/2006/customXml" ds:itemID="{0181EEE4-082E-44B0-9708-C75FA35AB76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66AAF53-D342-4AD6-BF55-F2A5A36918FC}"/>
</file>

<file path=customXml/itemProps3.xml><?xml version="1.0" encoding="utf-8"?>
<ds:datastoreItem xmlns:ds="http://schemas.openxmlformats.org/officeDocument/2006/customXml" ds:itemID="{BE7E0FFC-F484-4C6B-A7DB-CBF4936A25A2}">
  <ds:schemaRefs>
    <ds:schemaRef ds:uri="http://schemas.microsoft.com/office/2006/metadata/properties"/>
    <ds:schemaRef ds:uri="http://schemas.microsoft.com/office/infopath/2007/PartnerControls"/>
    <ds:schemaRef ds:uri="c9e99ab8-62f2-41fa-aac2-db796acf6794"/>
    <ds:schemaRef ds:uri="af263edf-4b41-4d8e-b85a-a461b3b2b7f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1985</TotalTime>
  <Words>1764</Words>
  <Application>Microsoft Office PowerPoint</Application>
  <PresentationFormat>Widescreen</PresentationFormat>
  <Paragraphs>183</Paragraphs>
  <Slides>16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inherit</vt:lpstr>
      <vt:lpstr>ReithSans</vt:lpstr>
      <vt:lpstr>Times New Roman</vt:lpstr>
      <vt:lpstr>Office Theme</vt:lpstr>
      <vt:lpstr>Energy </vt:lpstr>
      <vt:lpstr>What are all the different types of energy sources? </vt:lpstr>
      <vt:lpstr>Non-Renewable Energy From Fossil Fuels</vt:lpstr>
      <vt:lpstr>Renewable energy </vt:lpstr>
      <vt:lpstr>PowerPoint Presentation</vt:lpstr>
      <vt:lpstr>Wales Energy Mix </vt:lpstr>
      <vt:lpstr>Why do we need to use renewable energy? </vt:lpstr>
      <vt:lpstr>PowerPoint Presentation</vt:lpstr>
      <vt:lpstr>Wind </vt:lpstr>
      <vt:lpstr> Hydroelectricity   </vt:lpstr>
      <vt:lpstr>PowerPoint Presentation</vt:lpstr>
      <vt:lpstr>What is Energy Efficiency?</vt:lpstr>
      <vt:lpstr>PowerPoint Presentation</vt:lpstr>
      <vt:lpstr>How can your school be energy efficient? </vt:lpstr>
      <vt:lpstr>ACTIONS !</vt:lpstr>
      <vt:lpstr>Summary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Energy</dc:title>
  <dc:creator>Molly Salter (P&amp;E)</dc:creator>
  <cp:lastModifiedBy>Ella Bailey</cp:lastModifiedBy>
  <cp:revision>43</cp:revision>
  <dcterms:created xsi:type="dcterms:W3CDTF">2023-10-11T14:38:05Z</dcterms:created>
  <dcterms:modified xsi:type="dcterms:W3CDTF">2025-11-17T11:32:45Z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0x010100D46538D77993CB45ACFB3FCD6907904A</vt:lpwstr>
  </property>
  <property fmtid="{D5CDD505-2E9C-101B-9397-08002B2CF9AE}" pid="3" name="MediaServiceImageTags">
    <vt:lpwstr/>
  </property>
  <property fmtid="{D5CDD505-2E9C-101B-9397-08002B2CF9AE}" pid="4" name="_ExtendedDescription">
    <vt:lpwstr/>
  </property>
</Properties>
</file>