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diagrams/data3.xml" ContentType="application/vnd.openxmlformats-officedocument.drawingml.diagramData+xml"/>
  <Override PartName="/ppt/diagrams/data4.xml" ContentType="application/vnd.openxmlformats-officedocument.drawingml.diagramData+xml"/>
  <Override PartName="/ppt/diagrams/data2.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quickStyle2.xml" ContentType="application/vnd.openxmlformats-officedocument.drawingml.diagramStyle+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drawing2.xml" ContentType="application/vnd.ms-office.drawingml.diagramDrawing+xml"/>
  <Override PartName="/ppt/diagrams/colors2.xml" ContentType="application/vnd.openxmlformats-officedocument.drawingml.diagramCol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79" r:id="rId3"/>
    <p:sldId id="280" r:id="rId4"/>
    <p:sldId id="260" r:id="rId5"/>
    <p:sldId id="259" r:id="rId6"/>
    <p:sldId id="261" r:id="rId7"/>
    <p:sldId id="266" r:id="rId8"/>
    <p:sldId id="281" r:id="rId9"/>
    <p:sldId id="267" r:id="rId10"/>
    <p:sldId id="265" r:id="rId11"/>
    <p:sldId id="263" r:id="rId12"/>
    <p:sldId id="282" r:id="rId13"/>
    <p:sldId id="274" r:id="rId14"/>
    <p:sldId id="283" r:id="rId15"/>
    <p:sldId id="273" r:id="rId16"/>
    <p:sldId id="257" r:id="rId17"/>
    <p:sldId id="284" r:id="rId18"/>
    <p:sldId id="258" r:id="rId19"/>
    <p:sldId id="264" r:id="rId20"/>
    <p:sldId id="269" r:id="rId21"/>
    <p:sldId id="271" r:id="rId22"/>
    <p:sldId id="285" r:id="rId23"/>
    <p:sldId id="270" r:id="rId24"/>
    <p:sldId id="272" r:id="rId25"/>
    <p:sldId id="268" r:id="rId26"/>
    <p:sldId id="287" r:id="rId27"/>
    <p:sldId id="28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8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204036-865D-4FA0-8923-04F6BA79B43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6B176BA-1A16-40BB-84F6-6653CA9E343E}">
      <dgm:prSet/>
      <dgm:spPr/>
      <dgm:t>
        <a:bodyPr/>
        <a:lstStyle/>
        <a:p>
          <a:pPr>
            <a:lnSpc>
              <a:spcPct val="100000"/>
            </a:lnSpc>
          </a:pPr>
          <a:r>
            <a:rPr lang="en-GB"/>
            <a:t>His name is Andrew Tate.</a:t>
          </a:r>
          <a:endParaRPr lang="en-US"/>
        </a:p>
      </dgm:t>
    </dgm:pt>
    <dgm:pt modelId="{661757FE-7B6E-4418-BD7E-B73063F9DB90}" type="parTrans" cxnId="{35F6007E-BE58-42C5-AD61-CBF10D6882ED}">
      <dgm:prSet/>
      <dgm:spPr/>
      <dgm:t>
        <a:bodyPr/>
        <a:lstStyle/>
        <a:p>
          <a:endParaRPr lang="en-US"/>
        </a:p>
      </dgm:t>
    </dgm:pt>
    <dgm:pt modelId="{E4355133-857A-44EC-B4FC-B878CFAEF75A}" type="sibTrans" cxnId="{35F6007E-BE58-42C5-AD61-CBF10D6882ED}">
      <dgm:prSet/>
      <dgm:spPr/>
      <dgm:t>
        <a:bodyPr/>
        <a:lstStyle/>
        <a:p>
          <a:endParaRPr lang="en-US"/>
        </a:p>
      </dgm:t>
    </dgm:pt>
    <dgm:pt modelId="{116E2A75-FBFF-425F-B464-A42B6E7AFFAC}">
      <dgm:prSet/>
      <dgm:spPr/>
      <dgm:t>
        <a:bodyPr/>
        <a:lstStyle/>
        <a:p>
          <a:pPr>
            <a:lnSpc>
              <a:spcPct val="100000"/>
            </a:lnSpc>
          </a:pPr>
          <a:r>
            <a:rPr lang="en-GB" dirty="0"/>
            <a:t>Task five: Tell your partner all that you know about this man?</a:t>
          </a:r>
          <a:endParaRPr lang="en-US" dirty="0"/>
        </a:p>
      </dgm:t>
    </dgm:pt>
    <dgm:pt modelId="{B897CD63-6941-4F41-9767-538372E5DFA5}" type="parTrans" cxnId="{436C6400-3396-450A-AF5B-69980EBE8AD5}">
      <dgm:prSet/>
      <dgm:spPr/>
      <dgm:t>
        <a:bodyPr/>
        <a:lstStyle/>
        <a:p>
          <a:endParaRPr lang="en-US"/>
        </a:p>
      </dgm:t>
    </dgm:pt>
    <dgm:pt modelId="{CFBCFF84-D1E2-42D8-AE79-32CDDFB76937}" type="sibTrans" cxnId="{436C6400-3396-450A-AF5B-69980EBE8AD5}">
      <dgm:prSet/>
      <dgm:spPr/>
      <dgm:t>
        <a:bodyPr/>
        <a:lstStyle/>
        <a:p>
          <a:endParaRPr lang="en-US"/>
        </a:p>
      </dgm:t>
    </dgm:pt>
    <dgm:pt modelId="{8727E4E6-F748-4EF2-A0A7-CBFFD4082F50}">
      <dgm:prSet/>
      <dgm:spPr/>
      <dgm:t>
        <a:bodyPr/>
        <a:lstStyle/>
        <a:p>
          <a:pPr>
            <a:lnSpc>
              <a:spcPct val="100000"/>
            </a:lnSpc>
          </a:pPr>
          <a:r>
            <a:rPr lang="en-GB"/>
            <a:t>Be ready to feedback to the class!</a:t>
          </a:r>
          <a:endParaRPr lang="en-US"/>
        </a:p>
      </dgm:t>
    </dgm:pt>
    <dgm:pt modelId="{B3CEB5E2-4C61-47CB-B4D9-B8A2D8B8D237}" type="parTrans" cxnId="{9F9341E5-E0DE-4A40-B353-AA968EA50BED}">
      <dgm:prSet/>
      <dgm:spPr/>
      <dgm:t>
        <a:bodyPr/>
        <a:lstStyle/>
        <a:p>
          <a:endParaRPr lang="en-US"/>
        </a:p>
      </dgm:t>
    </dgm:pt>
    <dgm:pt modelId="{E258EAFD-62AC-406E-ADF1-BCF4538875D8}" type="sibTrans" cxnId="{9F9341E5-E0DE-4A40-B353-AA968EA50BED}">
      <dgm:prSet/>
      <dgm:spPr/>
      <dgm:t>
        <a:bodyPr/>
        <a:lstStyle/>
        <a:p>
          <a:endParaRPr lang="en-US"/>
        </a:p>
      </dgm:t>
    </dgm:pt>
    <dgm:pt modelId="{149BB494-BD5B-4A4E-8D06-F3657875BB35}">
      <dgm:prSet/>
      <dgm:spPr/>
      <dgm:t>
        <a:bodyPr/>
        <a:lstStyle/>
        <a:p>
          <a:pPr>
            <a:lnSpc>
              <a:spcPct val="100000"/>
            </a:lnSpc>
          </a:pPr>
          <a:r>
            <a:rPr lang="en-GB" dirty="0"/>
            <a:t>You have one minute! GO!</a:t>
          </a:r>
          <a:endParaRPr lang="en-US" dirty="0"/>
        </a:p>
      </dgm:t>
    </dgm:pt>
    <dgm:pt modelId="{8A5D055D-734A-4256-8FA7-5E25CC87BA5A}" type="parTrans" cxnId="{81C84F21-E81A-454D-81F2-A9BA68CFC1D6}">
      <dgm:prSet/>
      <dgm:spPr/>
      <dgm:t>
        <a:bodyPr/>
        <a:lstStyle/>
        <a:p>
          <a:endParaRPr lang="en-US"/>
        </a:p>
      </dgm:t>
    </dgm:pt>
    <dgm:pt modelId="{67EDD5FC-E215-4CFC-8DE2-C1D69A82A441}" type="sibTrans" cxnId="{81C84F21-E81A-454D-81F2-A9BA68CFC1D6}">
      <dgm:prSet/>
      <dgm:spPr/>
      <dgm:t>
        <a:bodyPr/>
        <a:lstStyle/>
        <a:p>
          <a:endParaRPr lang="en-US"/>
        </a:p>
      </dgm:t>
    </dgm:pt>
    <dgm:pt modelId="{9F88AE30-6BDA-47C6-8C52-B162942632B6}" type="pres">
      <dgm:prSet presAssocID="{F5204036-865D-4FA0-8923-04F6BA79B433}" presName="root" presStyleCnt="0">
        <dgm:presLayoutVars>
          <dgm:dir/>
          <dgm:resizeHandles val="exact"/>
        </dgm:presLayoutVars>
      </dgm:prSet>
      <dgm:spPr/>
    </dgm:pt>
    <dgm:pt modelId="{A68198EE-5DBF-4594-AE0A-069F7245F330}" type="pres">
      <dgm:prSet presAssocID="{26B176BA-1A16-40BB-84F6-6653CA9E343E}" presName="compNode" presStyleCnt="0"/>
      <dgm:spPr/>
    </dgm:pt>
    <dgm:pt modelId="{55188E14-A7B3-4EAC-8E27-531D794370CB}" type="pres">
      <dgm:prSet presAssocID="{26B176BA-1A16-40BB-84F6-6653CA9E343E}" presName="bgRect" presStyleLbl="bgShp" presStyleIdx="0" presStyleCnt="4"/>
      <dgm:spPr/>
    </dgm:pt>
    <dgm:pt modelId="{9E4C179F-4C79-4167-91D7-5F0E63F173A2}" type="pres">
      <dgm:prSet presAssocID="{26B176BA-1A16-40BB-84F6-6653CA9E343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ubtitles"/>
        </a:ext>
      </dgm:extLst>
    </dgm:pt>
    <dgm:pt modelId="{F4B22C93-8747-4C46-83D0-0EA8941BAD97}" type="pres">
      <dgm:prSet presAssocID="{26B176BA-1A16-40BB-84F6-6653CA9E343E}" presName="spaceRect" presStyleCnt="0"/>
      <dgm:spPr/>
    </dgm:pt>
    <dgm:pt modelId="{DD9E4E76-620D-4426-BE99-0C5A3600CD7F}" type="pres">
      <dgm:prSet presAssocID="{26B176BA-1A16-40BB-84F6-6653CA9E343E}" presName="parTx" presStyleLbl="revTx" presStyleIdx="0" presStyleCnt="4">
        <dgm:presLayoutVars>
          <dgm:chMax val="0"/>
          <dgm:chPref val="0"/>
        </dgm:presLayoutVars>
      </dgm:prSet>
      <dgm:spPr/>
    </dgm:pt>
    <dgm:pt modelId="{C09110EE-6031-47AC-BA5D-112232E2B7AC}" type="pres">
      <dgm:prSet presAssocID="{E4355133-857A-44EC-B4FC-B878CFAEF75A}" presName="sibTrans" presStyleCnt="0"/>
      <dgm:spPr/>
    </dgm:pt>
    <dgm:pt modelId="{2ADB15CF-9D4B-46B4-927E-E7208C7655F3}" type="pres">
      <dgm:prSet presAssocID="{116E2A75-FBFF-425F-B464-A42B6E7AFFAC}" presName="compNode" presStyleCnt="0"/>
      <dgm:spPr/>
    </dgm:pt>
    <dgm:pt modelId="{B2D8C410-95EB-4DC2-983E-28C5266C5865}" type="pres">
      <dgm:prSet presAssocID="{116E2A75-FBFF-425F-B464-A42B6E7AFFAC}" presName="bgRect" presStyleLbl="bgShp" presStyleIdx="1" presStyleCnt="4" custLinFactNeighborY="-24"/>
      <dgm:spPr/>
    </dgm:pt>
    <dgm:pt modelId="{408B62A1-3E5B-4E25-AE59-5C747C925833}" type="pres">
      <dgm:prSet presAssocID="{116E2A75-FBFF-425F-B464-A42B6E7AFFA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at"/>
        </a:ext>
      </dgm:extLst>
    </dgm:pt>
    <dgm:pt modelId="{CB010D73-D8B1-4B30-8A21-7F3083ADE4CA}" type="pres">
      <dgm:prSet presAssocID="{116E2A75-FBFF-425F-B464-A42B6E7AFFAC}" presName="spaceRect" presStyleCnt="0"/>
      <dgm:spPr/>
    </dgm:pt>
    <dgm:pt modelId="{89A9FB07-5A30-4273-B5A1-D6E40BFEF5DE}" type="pres">
      <dgm:prSet presAssocID="{116E2A75-FBFF-425F-B464-A42B6E7AFFAC}" presName="parTx" presStyleLbl="revTx" presStyleIdx="1" presStyleCnt="4" custLinFactNeighborX="-377" custLinFactNeighborY="-24">
        <dgm:presLayoutVars>
          <dgm:chMax val="0"/>
          <dgm:chPref val="0"/>
        </dgm:presLayoutVars>
      </dgm:prSet>
      <dgm:spPr/>
    </dgm:pt>
    <dgm:pt modelId="{8519104A-0A89-4331-9677-C45A19A203D9}" type="pres">
      <dgm:prSet presAssocID="{CFBCFF84-D1E2-42D8-AE79-32CDDFB76937}" presName="sibTrans" presStyleCnt="0"/>
      <dgm:spPr/>
    </dgm:pt>
    <dgm:pt modelId="{F67DB0EF-EB10-4918-A6C3-6A61A88D4DA8}" type="pres">
      <dgm:prSet presAssocID="{8727E4E6-F748-4EF2-A0A7-CBFFD4082F50}" presName="compNode" presStyleCnt="0"/>
      <dgm:spPr/>
    </dgm:pt>
    <dgm:pt modelId="{E1DFF821-1D56-46F6-A095-88233283E284}" type="pres">
      <dgm:prSet presAssocID="{8727E4E6-F748-4EF2-A0A7-CBFFD4082F50}" presName="bgRect" presStyleLbl="bgShp" presStyleIdx="2" presStyleCnt="4"/>
      <dgm:spPr/>
    </dgm:pt>
    <dgm:pt modelId="{8AD9BC49-4ABA-4C57-A612-315487373D64}" type="pres">
      <dgm:prSet presAssocID="{8727E4E6-F748-4EF2-A0A7-CBFFD4082F5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lassroom"/>
        </a:ext>
      </dgm:extLst>
    </dgm:pt>
    <dgm:pt modelId="{B9D6AF0B-C75B-46ED-B029-0F02B113251F}" type="pres">
      <dgm:prSet presAssocID="{8727E4E6-F748-4EF2-A0A7-CBFFD4082F50}" presName="spaceRect" presStyleCnt="0"/>
      <dgm:spPr/>
    </dgm:pt>
    <dgm:pt modelId="{9A302400-77C0-4B80-B06D-F5DB615BDBA2}" type="pres">
      <dgm:prSet presAssocID="{8727E4E6-F748-4EF2-A0A7-CBFFD4082F50}" presName="parTx" presStyleLbl="revTx" presStyleIdx="2" presStyleCnt="4">
        <dgm:presLayoutVars>
          <dgm:chMax val="0"/>
          <dgm:chPref val="0"/>
        </dgm:presLayoutVars>
      </dgm:prSet>
      <dgm:spPr/>
    </dgm:pt>
    <dgm:pt modelId="{C98C5A73-FB6B-4E32-B711-4DDAFD6ADD2B}" type="pres">
      <dgm:prSet presAssocID="{E258EAFD-62AC-406E-ADF1-BCF4538875D8}" presName="sibTrans" presStyleCnt="0"/>
      <dgm:spPr/>
    </dgm:pt>
    <dgm:pt modelId="{A6472C75-CD3D-4099-B55B-DEE8F0B47FCE}" type="pres">
      <dgm:prSet presAssocID="{149BB494-BD5B-4A4E-8D06-F3657875BB35}" presName="compNode" presStyleCnt="0"/>
      <dgm:spPr/>
    </dgm:pt>
    <dgm:pt modelId="{7A3EC856-CE33-4C61-8D29-DA547E79B72E}" type="pres">
      <dgm:prSet presAssocID="{149BB494-BD5B-4A4E-8D06-F3657875BB35}" presName="bgRect" presStyleLbl="bgShp" presStyleIdx="3" presStyleCnt="4"/>
      <dgm:spPr/>
    </dgm:pt>
    <dgm:pt modelId="{0D48331D-D5EA-4603-86ED-51B995EF1FDB}" type="pres">
      <dgm:prSet presAssocID="{149BB494-BD5B-4A4E-8D06-F3657875BB3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topwatch"/>
        </a:ext>
      </dgm:extLst>
    </dgm:pt>
    <dgm:pt modelId="{FAA5C9ED-4AA8-461B-8FAE-CDEAC287A92E}" type="pres">
      <dgm:prSet presAssocID="{149BB494-BD5B-4A4E-8D06-F3657875BB35}" presName="spaceRect" presStyleCnt="0"/>
      <dgm:spPr/>
    </dgm:pt>
    <dgm:pt modelId="{A2850D0B-76A9-40A6-A6E4-829978416D15}" type="pres">
      <dgm:prSet presAssocID="{149BB494-BD5B-4A4E-8D06-F3657875BB35}" presName="parTx" presStyleLbl="revTx" presStyleIdx="3" presStyleCnt="4">
        <dgm:presLayoutVars>
          <dgm:chMax val="0"/>
          <dgm:chPref val="0"/>
        </dgm:presLayoutVars>
      </dgm:prSet>
      <dgm:spPr/>
    </dgm:pt>
  </dgm:ptLst>
  <dgm:cxnLst>
    <dgm:cxn modelId="{436C6400-3396-450A-AF5B-69980EBE8AD5}" srcId="{F5204036-865D-4FA0-8923-04F6BA79B433}" destId="{116E2A75-FBFF-425F-B464-A42B6E7AFFAC}" srcOrd="1" destOrd="0" parTransId="{B897CD63-6941-4F41-9767-538372E5DFA5}" sibTransId="{CFBCFF84-D1E2-42D8-AE79-32CDDFB76937}"/>
    <dgm:cxn modelId="{758B970F-B706-44EB-A676-AFC7326D3547}" type="presOf" srcId="{F5204036-865D-4FA0-8923-04F6BA79B433}" destId="{9F88AE30-6BDA-47C6-8C52-B162942632B6}" srcOrd="0" destOrd="0" presId="urn:microsoft.com/office/officeart/2018/2/layout/IconVerticalSolidList"/>
    <dgm:cxn modelId="{81C84F21-E81A-454D-81F2-A9BA68CFC1D6}" srcId="{F5204036-865D-4FA0-8923-04F6BA79B433}" destId="{149BB494-BD5B-4A4E-8D06-F3657875BB35}" srcOrd="3" destOrd="0" parTransId="{8A5D055D-734A-4256-8FA7-5E25CC87BA5A}" sibTransId="{67EDD5FC-E215-4CFC-8DE2-C1D69A82A441}"/>
    <dgm:cxn modelId="{468AE078-B3B4-40F6-9C6E-8B8933A71619}" type="presOf" srcId="{149BB494-BD5B-4A4E-8D06-F3657875BB35}" destId="{A2850D0B-76A9-40A6-A6E4-829978416D15}" srcOrd="0" destOrd="0" presId="urn:microsoft.com/office/officeart/2018/2/layout/IconVerticalSolidList"/>
    <dgm:cxn modelId="{35F6007E-BE58-42C5-AD61-CBF10D6882ED}" srcId="{F5204036-865D-4FA0-8923-04F6BA79B433}" destId="{26B176BA-1A16-40BB-84F6-6653CA9E343E}" srcOrd="0" destOrd="0" parTransId="{661757FE-7B6E-4418-BD7E-B73063F9DB90}" sibTransId="{E4355133-857A-44EC-B4FC-B878CFAEF75A}"/>
    <dgm:cxn modelId="{9849F0CD-0C8A-4F93-BA55-E57C24940306}" type="presOf" srcId="{116E2A75-FBFF-425F-B464-A42B6E7AFFAC}" destId="{89A9FB07-5A30-4273-B5A1-D6E40BFEF5DE}" srcOrd="0" destOrd="0" presId="urn:microsoft.com/office/officeart/2018/2/layout/IconVerticalSolidList"/>
    <dgm:cxn modelId="{9F9341E5-E0DE-4A40-B353-AA968EA50BED}" srcId="{F5204036-865D-4FA0-8923-04F6BA79B433}" destId="{8727E4E6-F748-4EF2-A0A7-CBFFD4082F50}" srcOrd="2" destOrd="0" parTransId="{B3CEB5E2-4C61-47CB-B4D9-B8A2D8B8D237}" sibTransId="{E258EAFD-62AC-406E-ADF1-BCF4538875D8}"/>
    <dgm:cxn modelId="{A91907F3-10B0-44BE-858A-0D7ECB9A5459}" type="presOf" srcId="{26B176BA-1A16-40BB-84F6-6653CA9E343E}" destId="{DD9E4E76-620D-4426-BE99-0C5A3600CD7F}" srcOrd="0" destOrd="0" presId="urn:microsoft.com/office/officeart/2018/2/layout/IconVerticalSolidList"/>
    <dgm:cxn modelId="{B2C9F4F5-B959-4E13-85B5-721BAE32EEEE}" type="presOf" srcId="{8727E4E6-F748-4EF2-A0A7-CBFFD4082F50}" destId="{9A302400-77C0-4B80-B06D-F5DB615BDBA2}" srcOrd="0" destOrd="0" presId="urn:microsoft.com/office/officeart/2018/2/layout/IconVerticalSolidList"/>
    <dgm:cxn modelId="{774E6BCD-7CC7-4CEE-B9A9-62EEC55C1088}" type="presParOf" srcId="{9F88AE30-6BDA-47C6-8C52-B162942632B6}" destId="{A68198EE-5DBF-4594-AE0A-069F7245F330}" srcOrd="0" destOrd="0" presId="urn:microsoft.com/office/officeart/2018/2/layout/IconVerticalSolidList"/>
    <dgm:cxn modelId="{4FED2C72-D3C7-4A3E-A194-2C6812E96512}" type="presParOf" srcId="{A68198EE-5DBF-4594-AE0A-069F7245F330}" destId="{55188E14-A7B3-4EAC-8E27-531D794370CB}" srcOrd="0" destOrd="0" presId="urn:microsoft.com/office/officeart/2018/2/layout/IconVerticalSolidList"/>
    <dgm:cxn modelId="{4B1A5A6A-A093-4A23-AAB0-1045ECD953D5}" type="presParOf" srcId="{A68198EE-5DBF-4594-AE0A-069F7245F330}" destId="{9E4C179F-4C79-4167-91D7-5F0E63F173A2}" srcOrd="1" destOrd="0" presId="urn:microsoft.com/office/officeart/2018/2/layout/IconVerticalSolidList"/>
    <dgm:cxn modelId="{D1C3686B-AA02-4898-BF93-506F10E22E84}" type="presParOf" srcId="{A68198EE-5DBF-4594-AE0A-069F7245F330}" destId="{F4B22C93-8747-4C46-83D0-0EA8941BAD97}" srcOrd="2" destOrd="0" presId="urn:microsoft.com/office/officeart/2018/2/layout/IconVerticalSolidList"/>
    <dgm:cxn modelId="{049A7C16-C9EC-4908-B987-649DEB8683FF}" type="presParOf" srcId="{A68198EE-5DBF-4594-AE0A-069F7245F330}" destId="{DD9E4E76-620D-4426-BE99-0C5A3600CD7F}" srcOrd="3" destOrd="0" presId="urn:microsoft.com/office/officeart/2018/2/layout/IconVerticalSolidList"/>
    <dgm:cxn modelId="{1B4C6743-314B-4DFC-815B-C4E450BE65B5}" type="presParOf" srcId="{9F88AE30-6BDA-47C6-8C52-B162942632B6}" destId="{C09110EE-6031-47AC-BA5D-112232E2B7AC}" srcOrd="1" destOrd="0" presId="urn:microsoft.com/office/officeart/2018/2/layout/IconVerticalSolidList"/>
    <dgm:cxn modelId="{E9CD25D5-04EE-4178-884F-3452BC64789D}" type="presParOf" srcId="{9F88AE30-6BDA-47C6-8C52-B162942632B6}" destId="{2ADB15CF-9D4B-46B4-927E-E7208C7655F3}" srcOrd="2" destOrd="0" presId="urn:microsoft.com/office/officeart/2018/2/layout/IconVerticalSolidList"/>
    <dgm:cxn modelId="{768A7C4F-ABA6-42E6-B428-380918AC0CD6}" type="presParOf" srcId="{2ADB15CF-9D4B-46B4-927E-E7208C7655F3}" destId="{B2D8C410-95EB-4DC2-983E-28C5266C5865}" srcOrd="0" destOrd="0" presId="urn:microsoft.com/office/officeart/2018/2/layout/IconVerticalSolidList"/>
    <dgm:cxn modelId="{51E14E4F-BCEE-417B-9C4F-396A56AF86AC}" type="presParOf" srcId="{2ADB15CF-9D4B-46B4-927E-E7208C7655F3}" destId="{408B62A1-3E5B-4E25-AE59-5C747C925833}" srcOrd="1" destOrd="0" presId="urn:microsoft.com/office/officeart/2018/2/layout/IconVerticalSolidList"/>
    <dgm:cxn modelId="{EFD5F63D-D0E1-4CDD-AD9F-8ABB1497B168}" type="presParOf" srcId="{2ADB15CF-9D4B-46B4-927E-E7208C7655F3}" destId="{CB010D73-D8B1-4B30-8A21-7F3083ADE4CA}" srcOrd="2" destOrd="0" presId="urn:microsoft.com/office/officeart/2018/2/layout/IconVerticalSolidList"/>
    <dgm:cxn modelId="{0F7A332C-F027-4CFB-9989-21774417AF71}" type="presParOf" srcId="{2ADB15CF-9D4B-46B4-927E-E7208C7655F3}" destId="{89A9FB07-5A30-4273-B5A1-D6E40BFEF5DE}" srcOrd="3" destOrd="0" presId="urn:microsoft.com/office/officeart/2018/2/layout/IconVerticalSolidList"/>
    <dgm:cxn modelId="{1A81A773-8138-4744-9B25-382F8705F685}" type="presParOf" srcId="{9F88AE30-6BDA-47C6-8C52-B162942632B6}" destId="{8519104A-0A89-4331-9677-C45A19A203D9}" srcOrd="3" destOrd="0" presId="urn:microsoft.com/office/officeart/2018/2/layout/IconVerticalSolidList"/>
    <dgm:cxn modelId="{5DDAEDD0-EAEA-4227-A7EB-71BE8A4779C7}" type="presParOf" srcId="{9F88AE30-6BDA-47C6-8C52-B162942632B6}" destId="{F67DB0EF-EB10-4918-A6C3-6A61A88D4DA8}" srcOrd="4" destOrd="0" presId="urn:microsoft.com/office/officeart/2018/2/layout/IconVerticalSolidList"/>
    <dgm:cxn modelId="{7D6F3A12-BE55-4F77-BDE7-7C1152927518}" type="presParOf" srcId="{F67DB0EF-EB10-4918-A6C3-6A61A88D4DA8}" destId="{E1DFF821-1D56-46F6-A095-88233283E284}" srcOrd="0" destOrd="0" presId="urn:microsoft.com/office/officeart/2018/2/layout/IconVerticalSolidList"/>
    <dgm:cxn modelId="{C5ED14E6-88C8-4554-B0A3-8B45EF0A2A27}" type="presParOf" srcId="{F67DB0EF-EB10-4918-A6C3-6A61A88D4DA8}" destId="{8AD9BC49-4ABA-4C57-A612-315487373D64}" srcOrd="1" destOrd="0" presId="urn:microsoft.com/office/officeart/2018/2/layout/IconVerticalSolidList"/>
    <dgm:cxn modelId="{D6807584-6B33-4550-BE43-BB57DBF06719}" type="presParOf" srcId="{F67DB0EF-EB10-4918-A6C3-6A61A88D4DA8}" destId="{B9D6AF0B-C75B-46ED-B029-0F02B113251F}" srcOrd="2" destOrd="0" presId="urn:microsoft.com/office/officeart/2018/2/layout/IconVerticalSolidList"/>
    <dgm:cxn modelId="{C827A7A8-5BF9-4EE5-A28C-E6C741AF9363}" type="presParOf" srcId="{F67DB0EF-EB10-4918-A6C3-6A61A88D4DA8}" destId="{9A302400-77C0-4B80-B06D-F5DB615BDBA2}" srcOrd="3" destOrd="0" presId="urn:microsoft.com/office/officeart/2018/2/layout/IconVerticalSolidList"/>
    <dgm:cxn modelId="{AF58C400-7C9A-4743-A24D-1BCB7BBC97C3}" type="presParOf" srcId="{9F88AE30-6BDA-47C6-8C52-B162942632B6}" destId="{C98C5A73-FB6B-4E32-B711-4DDAFD6ADD2B}" srcOrd="5" destOrd="0" presId="urn:microsoft.com/office/officeart/2018/2/layout/IconVerticalSolidList"/>
    <dgm:cxn modelId="{85907C67-71A0-425C-B041-63DFC2CFDA36}" type="presParOf" srcId="{9F88AE30-6BDA-47C6-8C52-B162942632B6}" destId="{A6472C75-CD3D-4099-B55B-DEE8F0B47FCE}" srcOrd="6" destOrd="0" presId="urn:microsoft.com/office/officeart/2018/2/layout/IconVerticalSolidList"/>
    <dgm:cxn modelId="{035EDB07-274A-441B-A8A2-59624B84F3A1}" type="presParOf" srcId="{A6472C75-CD3D-4099-B55B-DEE8F0B47FCE}" destId="{7A3EC856-CE33-4C61-8D29-DA547E79B72E}" srcOrd="0" destOrd="0" presId="urn:microsoft.com/office/officeart/2018/2/layout/IconVerticalSolidList"/>
    <dgm:cxn modelId="{A308E573-2A64-405A-9828-C7456CF3258A}" type="presParOf" srcId="{A6472C75-CD3D-4099-B55B-DEE8F0B47FCE}" destId="{0D48331D-D5EA-4603-86ED-51B995EF1FDB}" srcOrd="1" destOrd="0" presId="urn:microsoft.com/office/officeart/2018/2/layout/IconVerticalSolidList"/>
    <dgm:cxn modelId="{2C8F946D-8366-40A7-8049-2E0D473D9CB6}" type="presParOf" srcId="{A6472C75-CD3D-4099-B55B-DEE8F0B47FCE}" destId="{FAA5C9ED-4AA8-461B-8FAE-CDEAC287A92E}" srcOrd="2" destOrd="0" presId="urn:microsoft.com/office/officeart/2018/2/layout/IconVerticalSolidList"/>
    <dgm:cxn modelId="{D1364C68-A94E-4D57-BFD9-02B21F629B58}" type="presParOf" srcId="{A6472C75-CD3D-4099-B55B-DEE8F0B47FCE}" destId="{A2850D0B-76A9-40A6-A6E4-829978416D1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E40632-58E8-4A9D-8AF6-83113CE4D152}"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AA4FA667-EB31-4CEB-A3F6-84FA56DAC45F}">
      <dgm:prSet custT="1"/>
      <dgm:spPr/>
      <dgm:t>
        <a:bodyPr/>
        <a:lstStyle/>
        <a:p>
          <a:r>
            <a:rPr lang="en-GB" sz="2000" dirty="0">
              <a:solidFill>
                <a:schemeClr val="tx1"/>
              </a:solidFill>
            </a:rPr>
            <a:t>Influencer - </a:t>
          </a:r>
          <a:r>
            <a:rPr lang="en-GB" sz="2000" b="0" i="0" dirty="0">
              <a:solidFill>
                <a:schemeClr val="tx1"/>
              </a:solidFill>
            </a:rPr>
            <a:t>a person or thing that impacts another.</a:t>
          </a:r>
          <a:endParaRPr lang="en-US" sz="2000" dirty="0">
            <a:solidFill>
              <a:schemeClr val="tx1"/>
            </a:solidFill>
          </a:endParaRPr>
        </a:p>
      </dgm:t>
    </dgm:pt>
    <dgm:pt modelId="{042751D6-F86B-4E4E-86E6-9D13F5D818F4}" type="parTrans" cxnId="{37BCB129-F91B-4C0C-9469-7C6B84F6A7B8}">
      <dgm:prSet/>
      <dgm:spPr/>
      <dgm:t>
        <a:bodyPr/>
        <a:lstStyle/>
        <a:p>
          <a:endParaRPr lang="en-US" sz="3200"/>
        </a:p>
      </dgm:t>
    </dgm:pt>
    <dgm:pt modelId="{3FE04612-C8D7-48DB-B2EF-78F6226A7C3E}" type="sibTrans" cxnId="{37BCB129-F91B-4C0C-9469-7C6B84F6A7B8}">
      <dgm:prSet/>
      <dgm:spPr/>
      <dgm:t>
        <a:bodyPr/>
        <a:lstStyle/>
        <a:p>
          <a:endParaRPr lang="en-US" sz="3200"/>
        </a:p>
      </dgm:t>
    </dgm:pt>
    <dgm:pt modelId="{C261160F-19A3-434D-BD3C-73F4576E5989}">
      <dgm:prSet custT="1"/>
      <dgm:spPr/>
      <dgm:t>
        <a:bodyPr/>
        <a:lstStyle/>
        <a:p>
          <a:r>
            <a:rPr lang="en-GB" sz="2000" dirty="0">
              <a:solidFill>
                <a:schemeClr val="tx1"/>
              </a:solidFill>
            </a:rPr>
            <a:t>misogyny -  </a:t>
          </a:r>
          <a:r>
            <a:rPr lang="en-GB" sz="2000" b="0" i="0" dirty="0">
              <a:solidFill>
                <a:schemeClr val="tx1"/>
              </a:solidFill>
            </a:rPr>
            <a:t>dislike of, </a:t>
          </a:r>
          <a:r>
            <a:rPr lang="en-GB" sz="2000" b="0" i="0" u="sng" dirty="0">
              <a:solidFill>
                <a:schemeClr val="tx1"/>
              </a:solidFill>
            </a:rPr>
            <a:t>contempt</a:t>
          </a:r>
          <a:r>
            <a:rPr lang="en-GB" sz="2000" b="0" i="0" dirty="0">
              <a:solidFill>
                <a:schemeClr val="tx1"/>
              </a:solidFill>
            </a:rPr>
            <a:t> for, or </a:t>
          </a:r>
          <a:r>
            <a:rPr lang="en-GB" sz="2000" b="0" i="0" u="sng" dirty="0">
              <a:solidFill>
                <a:schemeClr val="tx1"/>
              </a:solidFill>
            </a:rPr>
            <a:t>ingrained</a:t>
          </a:r>
          <a:r>
            <a:rPr lang="en-GB" sz="2000" b="0" i="0" dirty="0">
              <a:solidFill>
                <a:schemeClr val="tx1"/>
              </a:solidFill>
            </a:rPr>
            <a:t> </a:t>
          </a:r>
          <a:r>
            <a:rPr lang="en-GB" sz="2000" b="0" i="0" u="sng" dirty="0">
              <a:solidFill>
                <a:schemeClr val="tx1"/>
              </a:solidFill>
            </a:rPr>
            <a:t>prejudice</a:t>
          </a:r>
          <a:r>
            <a:rPr lang="en-GB" sz="2000" b="0" i="0" dirty="0">
              <a:solidFill>
                <a:schemeClr val="tx1"/>
              </a:solidFill>
            </a:rPr>
            <a:t> against women.</a:t>
          </a:r>
          <a:endParaRPr lang="en-US" sz="2000" dirty="0">
            <a:solidFill>
              <a:schemeClr val="tx1"/>
            </a:solidFill>
          </a:endParaRPr>
        </a:p>
      </dgm:t>
    </dgm:pt>
    <dgm:pt modelId="{1D8E3B9C-1256-4685-9B1C-6FA432E221A5}" type="parTrans" cxnId="{B0F5E285-4CBE-41F4-8DAC-D18BF30CAFC6}">
      <dgm:prSet/>
      <dgm:spPr/>
      <dgm:t>
        <a:bodyPr/>
        <a:lstStyle/>
        <a:p>
          <a:endParaRPr lang="en-US" sz="3200"/>
        </a:p>
      </dgm:t>
    </dgm:pt>
    <dgm:pt modelId="{463F2F5E-CD16-4B90-821F-B35092C6D541}" type="sibTrans" cxnId="{B0F5E285-4CBE-41F4-8DAC-D18BF30CAFC6}">
      <dgm:prSet/>
      <dgm:spPr/>
      <dgm:t>
        <a:bodyPr/>
        <a:lstStyle/>
        <a:p>
          <a:endParaRPr lang="en-US" sz="3200"/>
        </a:p>
      </dgm:t>
    </dgm:pt>
    <dgm:pt modelId="{19BD55B4-6988-45A5-ACDD-FF9A3233A791}">
      <dgm:prSet custT="1"/>
      <dgm:spPr/>
      <dgm:t>
        <a:bodyPr/>
        <a:lstStyle/>
        <a:p>
          <a:r>
            <a:rPr lang="en-GB" sz="2000" dirty="0">
              <a:solidFill>
                <a:schemeClr val="tx1"/>
              </a:solidFill>
            </a:rPr>
            <a:t>misogynistic -  </a:t>
          </a:r>
          <a:r>
            <a:rPr lang="en-GB" sz="2000" b="0" i="0" dirty="0">
              <a:solidFill>
                <a:schemeClr val="tx1"/>
              </a:solidFill>
            </a:rPr>
            <a:t>strongly </a:t>
          </a:r>
          <a:r>
            <a:rPr lang="en-GB" sz="2000" b="0" i="0" u="sng" dirty="0">
              <a:solidFill>
                <a:schemeClr val="tx1"/>
              </a:solidFill>
            </a:rPr>
            <a:t>prejudiced</a:t>
          </a:r>
          <a:r>
            <a:rPr lang="en-GB" sz="2000" b="0" i="0" dirty="0">
              <a:solidFill>
                <a:schemeClr val="tx1"/>
              </a:solidFill>
            </a:rPr>
            <a:t> against women</a:t>
          </a:r>
          <a:endParaRPr lang="en-US" sz="2000" dirty="0">
            <a:solidFill>
              <a:schemeClr val="tx1"/>
            </a:solidFill>
          </a:endParaRPr>
        </a:p>
      </dgm:t>
    </dgm:pt>
    <dgm:pt modelId="{90AA8A2C-AEEC-4EB0-BF6A-24AB1C915C69}" type="parTrans" cxnId="{1CB75558-998F-4329-984E-B8DBFAB7A784}">
      <dgm:prSet/>
      <dgm:spPr/>
      <dgm:t>
        <a:bodyPr/>
        <a:lstStyle/>
        <a:p>
          <a:endParaRPr lang="en-US" sz="3200"/>
        </a:p>
      </dgm:t>
    </dgm:pt>
    <dgm:pt modelId="{0F04BE9B-6893-4DE4-AAB7-C40F4F44BE18}" type="sibTrans" cxnId="{1CB75558-998F-4329-984E-B8DBFAB7A784}">
      <dgm:prSet/>
      <dgm:spPr/>
      <dgm:t>
        <a:bodyPr/>
        <a:lstStyle/>
        <a:p>
          <a:endParaRPr lang="en-US" sz="3200"/>
        </a:p>
      </dgm:t>
    </dgm:pt>
    <dgm:pt modelId="{7219E4BF-3032-4438-8418-2FBE83106D73}">
      <dgm:prSet custT="1"/>
      <dgm:spPr/>
      <dgm:t>
        <a:bodyPr/>
        <a:lstStyle/>
        <a:p>
          <a:r>
            <a:rPr lang="en-GB" sz="2000" dirty="0">
              <a:solidFill>
                <a:schemeClr val="tx1"/>
              </a:solidFill>
            </a:rPr>
            <a:t>toxic masculinity - </a:t>
          </a:r>
          <a:r>
            <a:rPr lang="en-GB" sz="2000" b="0" i="0" dirty="0">
              <a:solidFill>
                <a:schemeClr val="tx1"/>
              </a:solidFill>
            </a:rPr>
            <a:t>harmful beliefs about the way men should behave</a:t>
          </a:r>
          <a:endParaRPr lang="en-US" sz="2000" dirty="0">
            <a:solidFill>
              <a:schemeClr val="tx1"/>
            </a:solidFill>
          </a:endParaRPr>
        </a:p>
      </dgm:t>
    </dgm:pt>
    <dgm:pt modelId="{893DCDB8-19DB-4941-A8F4-89A016A46474}" type="parTrans" cxnId="{85BBFAE9-CB77-412E-8A5A-95D45AA67CC0}">
      <dgm:prSet/>
      <dgm:spPr/>
      <dgm:t>
        <a:bodyPr/>
        <a:lstStyle/>
        <a:p>
          <a:endParaRPr lang="en-US" sz="3200"/>
        </a:p>
      </dgm:t>
    </dgm:pt>
    <dgm:pt modelId="{A0B32A98-2360-4559-A38E-7C9F6E713BA4}" type="sibTrans" cxnId="{85BBFAE9-CB77-412E-8A5A-95D45AA67CC0}">
      <dgm:prSet/>
      <dgm:spPr/>
      <dgm:t>
        <a:bodyPr/>
        <a:lstStyle/>
        <a:p>
          <a:endParaRPr lang="en-US" sz="3200"/>
        </a:p>
      </dgm:t>
    </dgm:pt>
    <dgm:pt modelId="{E3A8AB57-DCBF-4BB6-AE46-FDFDAA8A8117}">
      <dgm:prSet custT="1"/>
      <dgm:spPr/>
      <dgm:t>
        <a:bodyPr/>
        <a:lstStyle/>
        <a:p>
          <a:r>
            <a:rPr lang="en-US" sz="2000" dirty="0">
              <a:solidFill>
                <a:schemeClr val="tx1"/>
              </a:solidFill>
            </a:rPr>
            <a:t>echo chambers – when </a:t>
          </a:r>
          <a:r>
            <a:rPr lang="en-GB" sz="2000" dirty="0">
              <a:solidFill>
                <a:schemeClr val="tx1"/>
              </a:solidFill>
            </a:rPr>
            <a:t>a person meets only beliefs or opinions that are the same as their own, so that their existing views are reinforced, and alternative views are not considered and shared</a:t>
          </a:r>
          <a:endParaRPr lang="en-US" sz="2000" dirty="0">
            <a:solidFill>
              <a:schemeClr val="tx1"/>
            </a:solidFill>
          </a:endParaRPr>
        </a:p>
      </dgm:t>
    </dgm:pt>
    <dgm:pt modelId="{7BA0F5CE-D99D-4F49-B754-8576B27D9638}" type="parTrans" cxnId="{33A376AB-5D01-4B50-B248-0874DCD63232}">
      <dgm:prSet/>
      <dgm:spPr/>
      <dgm:t>
        <a:bodyPr/>
        <a:lstStyle/>
        <a:p>
          <a:endParaRPr lang="en-GB" sz="3200"/>
        </a:p>
      </dgm:t>
    </dgm:pt>
    <dgm:pt modelId="{807FFCE5-65D0-4649-8F07-6D54AC938BA7}" type="sibTrans" cxnId="{33A376AB-5D01-4B50-B248-0874DCD63232}">
      <dgm:prSet/>
      <dgm:spPr/>
      <dgm:t>
        <a:bodyPr/>
        <a:lstStyle/>
        <a:p>
          <a:endParaRPr lang="en-GB" sz="3200"/>
        </a:p>
      </dgm:t>
    </dgm:pt>
    <dgm:pt modelId="{AC12591A-48DF-4F3B-8E91-D8C7394AF743}">
      <dgm:prSet custT="1"/>
      <dgm:spPr/>
      <dgm:t>
        <a:bodyPr/>
        <a:lstStyle/>
        <a:p>
          <a:r>
            <a:rPr lang="en-US" sz="2000" dirty="0">
              <a:solidFill>
                <a:schemeClr val="tx1"/>
              </a:solidFill>
            </a:rPr>
            <a:t>algorithm - </a:t>
          </a:r>
          <a:r>
            <a:rPr lang="en-GB" sz="2000" dirty="0">
              <a:solidFill>
                <a:schemeClr val="tx1"/>
              </a:solidFill>
            </a:rPr>
            <a:t>a set of mathematical instructions that, especially if given to a computer, will help to calculate probability of what you wish to watch.</a:t>
          </a:r>
          <a:endParaRPr lang="en-US" sz="2000" dirty="0">
            <a:solidFill>
              <a:schemeClr val="tx1"/>
            </a:solidFill>
          </a:endParaRPr>
        </a:p>
      </dgm:t>
    </dgm:pt>
    <dgm:pt modelId="{B79C6D5D-9028-4EE2-BB0E-050F40B566D4}" type="parTrans" cxnId="{42D2B84F-83C3-4C26-B453-66657051047F}">
      <dgm:prSet/>
      <dgm:spPr/>
      <dgm:t>
        <a:bodyPr/>
        <a:lstStyle/>
        <a:p>
          <a:endParaRPr lang="en-GB" sz="3200"/>
        </a:p>
      </dgm:t>
    </dgm:pt>
    <dgm:pt modelId="{6221E2EF-0507-4E37-AD63-D2CBD253B114}" type="sibTrans" cxnId="{42D2B84F-83C3-4C26-B453-66657051047F}">
      <dgm:prSet/>
      <dgm:spPr/>
      <dgm:t>
        <a:bodyPr/>
        <a:lstStyle/>
        <a:p>
          <a:endParaRPr lang="en-GB" sz="3200"/>
        </a:p>
      </dgm:t>
    </dgm:pt>
    <dgm:pt modelId="{AC29E37A-92D5-46F6-A5A7-FEA19C2BF248}">
      <dgm:prSet custT="1"/>
      <dgm:spPr/>
      <dgm:t>
        <a:bodyPr/>
        <a:lstStyle/>
        <a:p>
          <a:r>
            <a:rPr lang="en-US" sz="2000" dirty="0">
              <a:solidFill>
                <a:schemeClr val="tx1"/>
              </a:solidFill>
            </a:rPr>
            <a:t>radicalisation - </a:t>
          </a:r>
          <a:r>
            <a:rPr lang="en-GB" sz="2000" dirty="0">
              <a:solidFill>
                <a:schemeClr val="tx1"/>
              </a:solidFill>
            </a:rPr>
            <a:t>the action of making somebody more extreme or radical in their opinions on an issue.</a:t>
          </a:r>
          <a:endParaRPr lang="en-US" sz="2000" dirty="0">
            <a:solidFill>
              <a:schemeClr val="tx1"/>
            </a:solidFill>
          </a:endParaRPr>
        </a:p>
      </dgm:t>
    </dgm:pt>
    <dgm:pt modelId="{CE7114B0-6683-41EE-B138-E3616B6CCEC0}" type="parTrans" cxnId="{FE77365B-9933-49C4-B5F7-20F4D8AE2D53}">
      <dgm:prSet/>
      <dgm:spPr/>
      <dgm:t>
        <a:bodyPr/>
        <a:lstStyle/>
        <a:p>
          <a:endParaRPr lang="en-GB" sz="3200"/>
        </a:p>
      </dgm:t>
    </dgm:pt>
    <dgm:pt modelId="{7F635A98-2D58-4B52-AE1C-2F6D5A8B359B}" type="sibTrans" cxnId="{FE77365B-9933-49C4-B5F7-20F4D8AE2D53}">
      <dgm:prSet/>
      <dgm:spPr/>
      <dgm:t>
        <a:bodyPr/>
        <a:lstStyle/>
        <a:p>
          <a:endParaRPr lang="en-GB" sz="3200"/>
        </a:p>
      </dgm:t>
    </dgm:pt>
    <dgm:pt modelId="{9D69CB61-E183-4DE2-8E8F-8BD514EA6461}" type="pres">
      <dgm:prSet presAssocID="{B7E40632-58E8-4A9D-8AF6-83113CE4D152}" presName="linear" presStyleCnt="0">
        <dgm:presLayoutVars>
          <dgm:animLvl val="lvl"/>
          <dgm:resizeHandles val="exact"/>
        </dgm:presLayoutVars>
      </dgm:prSet>
      <dgm:spPr/>
    </dgm:pt>
    <dgm:pt modelId="{DF2B4385-5EAE-4228-BFEF-1DCE03495D53}" type="pres">
      <dgm:prSet presAssocID="{AA4FA667-EB31-4CEB-A3F6-84FA56DAC45F}" presName="parentText" presStyleLbl="node1" presStyleIdx="0" presStyleCnt="7" custLinFactY="-896" custLinFactNeighborY="-100000">
        <dgm:presLayoutVars>
          <dgm:chMax val="0"/>
          <dgm:bulletEnabled val="1"/>
        </dgm:presLayoutVars>
      </dgm:prSet>
      <dgm:spPr/>
    </dgm:pt>
    <dgm:pt modelId="{C04B4DF9-E4B8-469A-B850-34FD144291D6}" type="pres">
      <dgm:prSet presAssocID="{3FE04612-C8D7-48DB-B2EF-78F6226A7C3E}" presName="spacer" presStyleCnt="0"/>
      <dgm:spPr/>
    </dgm:pt>
    <dgm:pt modelId="{2EC62075-BBC4-4B39-942C-BCD6DC8C2864}" type="pres">
      <dgm:prSet presAssocID="{C261160F-19A3-434D-BD3C-73F4576E5989}" presName="parentText" presStyleLbl="node1" presStyleIdx="1" presStyleCnt="7" custLinFactY="514" custLinFactNeighborY="100000">
        <dgm:presLayoutVars>
          <dgm:chMax val="0"/>
          <dgm:bulletEnabled val="1"/>
        </dgm:presLayoutVars>
      </dgm:prSet>
      <dgm:spPr/>
    </dgm:pt>
    <dgm:pt modelId="{13D343E5-F4DB-4783-8EFA-FD5B75A74E4A}" type="pres">
      <dgm:prSet presAssocID="{463F2F5E-CD16-4B90-821F-B35092C6D541}" presName="spacer" presStyleCnt="0"/>
      <dgm:spPr/>
    </dgm:pt>
    <dgm:pt modelId="{1666A33D-484D-4204-9637-1A4CDB940B1A}" type="pres">
      <dgm:prSet presAssocID="{19BD55B4-6988-45A5-ACDD-FF9A3233A791}" presName="parentText" presStyleLbl="node1" presStyleIdx="2" presStyleCnt="7">
        <dgm:presLayoutVars>
          <dgm:chMax val="0"/>
          <dgm:bulletEnabled val="1"/>
        </dgm:presLayoutVars>
      </dgm:prSet>
      <dgm:spPr/>
    </dgm:pt>
    <dgm:pt modelId="{F60D7589-44A2-4803-B986-E6EC202ADDED}" type="pres">
      <dgm:prSet presAssocID="{0F04BE9B-6893-4DE4-AAB7-C40F4F44BE18}" presName="spacer" presStyleCnt="0"/>
      <dgm:spPr/>
    </dgm:pt>
    <dgm:pt modelId="{371C2639-77B4-4563-B50E-9800166D6F15}" type="pres">
      <dgm:prSet presAssocID="{7219E4BF-3032-4438-8418-2FBE83106D73}" presName="parentText" presStyleLbl="node1" presStyleIdx="3" presStyleCnt="7" custLinFactNeighborX="496" custLinFactNeighborY="8">
        <dgm:presLayoutVars>
          <dgm:chMax val="0"/>
          <dgm:bulletEnabled val="1"/>
        </dgm:presLayoutVars>
      </dgm:prSet>
      <dgm:spPr/>
    </dgm:pt>
    <dgm:pt modelId="{05D44A0D-4B11-42D3-B624-9B138E94AB26}" type="pres">
      <dgm:prSet presAssocID="{A0B32A98-2360-4559-A38E-7C9F6E713BA4}" presName="spacer" presStyleCnt="0"/>
      <dgm:spPr/>
    </dgm:pt>
    <dgm:pt modelId="{4F00FFB3-69D4-4B2F-96BD-672B4F988447}" type="pres">
      <dgm:prSet presAssocID="{E3A8AB57-DCBF-4BB6-AE46-FDFDAA8A8117}" presName="parentText" presStyleLbl="node1" presStyleIdx="4" presStyleCnt="7">
        <dgm:presLayoutVars>
          <dgm:chMax val="0"/>
          <dgm:bulletEnabled val="1"/>
        </dgm:presLayoutVars>
      </dgm:prSet>
      <dgm:spPr/>
    </dgm:pt>
    <dgm:pt modelId="{E5AEA48D-8003-4DD5-B1A7-750380177AFE}" type="pres">
      <dgm:prSet presAssocID="{807FFCE5-65D0-4649-8F07-6D54AC938BA7}" presName="spacer" presStyleCnt="0"/>
      <dgm:spPr/>
    </dgm:pt>
    <dgm:pt modelId="{55BBFCC5-B013-4ACB-B03D-9F910EDA845A}" type="pres">
      <dgm:prSet presAssocID="{AC12591A-48DF-4F3B-8E91-D8C7394AF743}" presName="parentText" presStyleLbl="node1" presStyleIdx="5" presStyleCnt="7" custLinFactNeighborX="79">
        <dgm:presLayoutVars>
          <dgm:chMax val="0"/>
          <dgm:bulletEnabled val="1"/>
        </dgm:presLayoutVars>
      </dgm:prSet>
      <dgm:spPr/>
    </dgm:pt>
    <dgm:pt modelId="{D181E178-740A-48E9-A40B-78924DF196A7}" type="pres">
      <dgm:prSet presAssocID="{6221E2EF-0507-4E37-AD63-D2CBD253B114}" presName="spacer" presStyleCnt="0"/>
      <dgm:spPr/>
    </dgm:pt>
    <dgm:pt modelId="{92F69CDF-A37C-42E6-9602-54E6C0D655E6}" type="pres">
      <dgm:prSet presAssocID="{AC29E37A-92D5-46F6-A5A7-FEA19C2BF248}" presName="parentText" presStyleLbl="node1" presStyleIdx="6" presStyleCnt="7">
        <dgm:presLayoutVars>
          <dgm:chMax val="0"/>
          <dgm:bulletEnabled val="1"/>
        </dgm:presLayoutVars>
      </dgm:prSet>
      <dgm:spPr/>
    </dgm:pt>
  </dgm:ptLst>
  <dgm:cxnLst>
    <dgm:cxn modelId="{37BCB129-F91B-4C0C-9469-7C6B84F6A7B8}" srcId="{B7E40632-58E8-4A9D-8AF6-83113CE4D152}" destId="{AA4FA667-EB31-4CEB-A3F6-84FA56DAC45F}" srcOrd="0" destOrd="0" parTransId="{042751D6-F86B-4E4E-86E6-9D13F5D818F4}" sibTransId="{3FE04612-C8D7-48DB-B2EF-78F6226A7C3E}"/>
    <dgm:cxn modelId="{FE77365B-9933-49C4-B5F7-20F4D8AE2D53}" srcId="{B7E40632-58E8-4A9D-8AF6-83113CE4D152}" destId="{AC29E37A-92D5-46F6-A5A7-FEA19C2BF248}" srcOrd="6" destOrd="0" parTransId="{CE7114B0-6683-41EE-B138-E3616B6CCEC0}" sibTransId="{7F635A98-2D58-4B52-AE1C-2F6D5A8B359B}"/>
    <dgm:cxn modelId="{F3C8BB66-77AD-4CF6-94A8-F565A22B4509}" type="presOf" srcId="{E3A8AB57-DCBF-4BB6-AE46-FDFDAA8A8117}" destId="{4F00FFB3-69D4-4B2F-96BD-672B4F988447}" srcOrd="0" destOrd="0" presId="urn:microsoft.com/office/officeart/2005/8/layout/vList2"/>
    <dgm:cxn modelId="{42D2B84F-83C3-4C26-B453-66657051047F}" srcId="{B7E40632-58E8-4A9D-8AF6-83113CE4D152}" destId="{AC12591A-48DF-4F3B-8E91-D8C7394AF743}" srcOrd="5" destOrd="0" parTransId="{B79C6D5D-9028-4EE2-BB0E-050F40B566D4}" sibTransId="{6221E2EF-0507-4E37-AD63-D2CBD253B114}"/>
    <dgm:cxn modelId="{1CB75558-998F-4329-984E-B8DBFAB7A784}" srcId="{B7E40632-58E8-4A9D-8AF6-83113CE4D152}" destId="{19BD55B4-6988-45A5-ACDD-FF9A3233A791}" srcOrd="2" destOrd="0" parTransId="{90AA8A2C-AEEC-4EB0-BF6A-24AB1C915C69}" sibTransId="{0F04BE9B-6893-4DE4-AAB7-C40F4F44BE18}"/>
    <dgm:cxn modelId="{4ED2197E-8DAA-4ABB-B87B-CFD7847A20BB}" type="presOf" srcId="{19BD55B4-6988-45A5-ACDD-FF9A3233A791}" destId="{1666A33D-484D-4204-9637-1A4CDB940B1A}" srcOrd="0" destOrd="0" presId="urn:microsoft.com/office/officeart/2005/8/layout/vList2"/>
    <dgm:cxn modelId="{B0F5E285-4CBE-41F4-8DAC-D18BF30CAFC6}" srcId="{B7E40632-58E8-4A9D-8AF6-83113CE4D152}" destId="{C261160F-19A3-434D-BD3C-73F4576E5989}" srcOrd="1" destOrd="0" parTransId="{1D8E3B9C-1256-4685-9B1C-6FA432E221A5}" sibTransId="{463F2F5E-CD16-4B90-821F-B35092C6D541}"/>
    <dgm:cxn modelId="{ED653588-E0E4-4354-B941-4B7D7097DB4B}" type="presOf" srcId="{7219E4BF-3032-4438-8418-2FBE83106D73}" destId="{371C2639-77B4-4563-B50E-9800166D6F15}" srcOrd="0" destOrd="0" presId="urn:microsoft.com/office/officeart/2005/8/layout/vList2"/>
    <dgm:cxn modelId="{59D20996-8665-4FB6-A126-23C5D469B9DF}" type="presOf" srcId="{B7E40632-58E8-4A9D-8AF6-83113CE4D152}" destId="{9D69CB61-E183-4DE2-8E8F-8BD514EA6461}" srcOrd="0" destOrd="0" presId="urn:microsoft.com/office/officeart/2005/8/layout/vList2"/>
    <dgm:cxn modelId="{5336D3A7-3882-4F5D-9425-56D6B6C5FC23}" type="presOf" srcId="{AA4FA667-EB31-4CEB-A3F6-84FA56DAC45F}" destId="{DF2B4385-5EAE-4228-BFEF-1DCE03495D53}" srcOrd="0" destOrd="0" presId="urn:microsoft.com/office/officeart/2005/8/layout/vList2"/>
    <dgm:cxn modelId="{33A376AB-5D01-4B50-B248-0874DCD63232}" srcId="{B7E40632-58E8-4A9D-8AF6-83113CE4D152}" destId="{E3A8AB57-DCBF-4BB6-AE46-FDFDAA8A8117}" srcOrd="4" destOrd="0" parTransId="{7BA0F5CE-D99D-4F49-B754-8576B27D9638}" sibTransId="{807FFCE5-65D0-4649-8F07-6D54AC938BA7}"/>
    <dgm:cxn modelId="{2C0FA8CF-8C18-4404-AFF7-E6C278937BAD}" type="presOf" srcId="{AC29E37A-92D5-46F6-A5A7-FEA19C2BF248}" destId="{92F69CDF-A37C-42E6-9602-54E6C0D655E6}" srcOrd="0" destOrd="0" presId="urn:microsoft.com/office/officeart/2005/8/layout/vList2"/>
    <dgm:cxn modelId="{85BBFAE9-CB77-412E-8A5A-95D45AA67CC0}" srcId="{B7E40632-58E8-4A9D-8AF6-83113CE4D152}" destId="{7219E4BF-3032-4438-8418-2FBE83106D73}" srcOrd="3" destOrd="0" parTransId="{893DCDB8-19DB-4941-A8F4-89A016A46474}" sibTransId="{A0B32A98-2360-4559-A38E-7C9F6E713BA4}"/>
    <dgm:cxn modelId="{C8EB31F4-D109-4CDE-AF8F-D767BEC0AED1}" type="presOf" srcId="{C261160F-19A3-434D-BD3C-73F4576E5989}" destId="{2EC62075-BBC4-4B39-942C-BCD6DC8C2864}" srcOrd="0" destOrd="0" presId="urn:microsoft.com/office/officeart/2005/8/layout/vList2"/>
    <dgm:cxn modelId="{C592ABF9-FCAE-4C54-91E1-229B4282F324}" type="presOf" srcId="{AC12591A-48DF-4F3B-8E91-D8C7394AF743}" destId="{55BBFCC5-B013-4ACB-B03D-9F910EDA845A}" srcOrd="0" destOrd="0" presId="urn:microsoft.com/office/officeart/2005/8/layout/vList2"/>
    <dgm:cxn modelId="{776DBC29-BF83-47A8-89AD-40A88DCF1C23}" type="presParOf" srcId="{9D69CB61-E183-4DE2-8E8F-8BD514EA6461}" destId="{DF2B4385-5EAE-4228-BFEF-1DCE03495D53}" srcOrd="0" destOrd="0" presId="urn:microsoft.com/office/officeart/2005/8/layout/vList2"/>
    <dgm:cxn modelId="{B2A9C57F-4427-4EA2-AF08-C83A182DA56D}" type="presParOf" srcId="{9D69CB61-E183-4DE2-8E8F-8BD514EA6461}" destId="{C04B4DF9-E4B8-469A-B850-34FD144291D6}" srcOrd="1" destOrd="0" presId="urn:microsoft.com/office/officeart/2005/8/layout/vList2"/>
    <dgm:cxn modelId="{D915419A-CBCE-4801-92F6-B29C15A76936}" type="presParOf" srcId="{9D69CB61-E183-4DE2-8E8F-8BD514EA6461}" destId="{2EC62075-BBC4-4B39-942C-BCD6DC8C2864}" srcOrd="2" destOrd="0" presId="urn:microsoft.com/office/officeart/2005/8/layout/vList2"/>
    <dgm:cxn modelId="{E7D059C0-DE09-4B25-9AE0-78C2C2C638E4}" type="presParOf" srcId="{9D69CB61-E183-4DE2-8E8F-8BD514EA6461}" destId="{13D343E5-F4DB-4783-8EFA-FD5B75A74E4A}" srcOrd="3" destOrd="0" presId="urn:microsoft.com/office/officeart/2005/8/layout/vList2"/>
    <dgm:cxn modelId="{1B7FDD01-92B4-4E36-9035-8A7516A6EB4B}" type="presParOf" srcId="{9D69CB61-E183-4DE2-8E8F-8BD514EA6461}" destId="{1666A33D-484D-4204-9637-1A4CDB940B1A}" srcOrd="4" destOrd="0" presId="urn:microsoft.com/office/officeart/2005/8/layout/vList2"/>
    <dgm:cxn modelId="{DD120D33-204B-4449-8B0B-BE9014488241}" type="presParOf" srcId="{9D69CB61-E183-4DE2-8E8F-8BD514EA6461}" destId="{F60D7589-44A2-4803-B986-E6EC202ADDED}" srcOrd="5" destOrd="0" presId="urn:microsoft.com/office/officeart/2005/8/layout/vList2"/>
    <dgm:cxn modelId="{0A094E61-E976-44DA-B0EC-74119F42CFE8}" type="presParOf" srcId="{9D69CB61-E183-4DE2-8E8F-8BD514EA6461}" destId="{371C2639-77B4-4563-B50E-9800166D6F15}" srcOrd="6" destOrd="0" presId="urn:microsoft.com/office/officeart/2005/8/layout/vList2"/>
    <dgm:cxn modelId="{EA59F555-AA23-4D6F-A709-9BB30CE6DC4B}" type="presParOf" srcId="{9D69CB61-E183-4DE2-8E8F-8BD514EA6461}" destId="{05D44A0D-4B11-42D3-B624-9B138E94AB26}" srcOrd="7" destOrd="0" presId="urn:microsoft.com/office/officeart/2005/8/layout/vList2"/>
    <dgm:cxn modelId="{C8DEE6F6-C6FE-486D-AC8C-5FED2E2BDD16}" type="presParOf" srcId="{9D69CB61-E183-4DE2-8E8F-8BD514EA6461}" destId="{4F00FFB3-69D4-4B2F-96BD-672B4F988447}" srcOrd="8" destOrd="0" presId="urn:microsoft.com/office/officeart/2005/8/layout/vList2"/>
    <dgm:cxn modelId="{2AFAB60A-2367-4E40-AB3C-98CC849F793A}" type="presParOf" srcId="{9D69CB61-E183-4DE2-8E8F-8BD514EA6461}" destId="{E5AEA48D-8003-4DD5-B1A7-750380177AFE}" srcOrd="9" destOrd="0" presId="urn:microsoft.com/office/officeart/2005/8/layout/vList2"/>
    <dgm:cxn modelId="{A1B1174C-2F9F-4CCE-8BA6-862791CE6D24}" type="presParOf" srcId="{9D69CB61-E183-4DE2-8E8F-8BD514EA6461}" destId="{55BBFCC5-B013-4ACB-B03D-9F910EDA845A}" srcOrd="10" destOrd="0" presId="urn:microsoft.com/office/officeart/2005/8/layout/vList2"/>
    <dgm:cxn modelId="{4EB70CEE-62E4-49F5-BE73-F0860F3A91E3}" type="presParOf" srcId="{9D69CB61-E183-4DE2-8E8F-8BD514EA6461}" destId="{D181E178-740A-48E9-A40B-78924DF196A7}" srcOrd="11" destOrd="0" presId="urn:microsoft.com/office/officeart/2005/8/layout/vList2"/>
    <dgm:cxn modelId="{569A162E-0944-424E-9DA3-A4581B68C3C8}" type="presParOf" srcId="{9D69CB61-E183-4DE2-8E8F-8BD514EA6461}" destId="{92F69CDF-A37C-42E6-9602-54E6C0D655E6}"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9965C8-B991-416A-8B5C-D26F9A84BB2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4E42FFA-9FE7-47E6-91F5-D54AD6A0D691}">
      <dgm:prSet/>
      <dgm:spPr/>
      <dgm:t>
        <a:bodyPr/>
        <a:lstStyle/>
        <a:p>
          <a:pPr>
            <a:lnSpc>
              <a:spcPct val="100000"/>
            </a:lnSpc>
          </a:pPr>
          <a:r>
            <a:rPr lang="en-GB" dirty="0"/>
            <a:t>Do you think Andrew Tate is harmless? Why? </a:t>
          </a:r>
          <a:endParaRPr lang="en-US" dirty="0"/>
        </a:p>
      </dgm:t>
    </dgm:pt>
    <dgm:pt modelId="{B2F09483-82B6-442E-AB19-C34964CA20A4}" type="parTrans" cxnId="{864D4446-E074-4095-B2F3-90605072D859}">
      <dgm:prSet/>
      <dgm:spPr/>
      <dgm:t>
        <a:bodyPr/>
        <a:lstStyle/>
        <a:p>
          <a:endParaRPr lang="en-US"/>
        </a:p>
      </dgm:t>
    </dgm:pt>
    <dgm:pt modelId="{8E99FAAF-D017-40E6-9561-59CBAFDF78E7}" type="sibTrans" cxnId="{864D4446-E074-4095-B2F3-90605072D859}">
      <dgm:prSet/>
      <dgm:spPr/>
      <dgm:t>
        <a:bodyPr/>
        <a:lstStyle/>
        <a:p>
          <a:endParaRPr lang="en-US"/>
        </a:p>
      </dgm:t>
    </dgm:pt>
    <dgm:pt modelId="{E8CEF923-A9C8-4D69-9308-B106092CDF88}">
      <dgm:prSet/>
      <dgm:spPr/>
      <dgm:t>
        <a:bodyPr/>
        <a:lstStyle/>
        <a:p>
          <a:pPr>
            <a:lnSpc>
              <a:spcPct val="100000"/>
            </a:lnSpc>
          </a:pPr>
          <a:r>
            <a:rPr lang="en-GB" dirty="0"/>
            <a:t>What happens when we take in his messages?</a:t>
          </a:r>
          <a:endParaRPr lang="en-US" dirty="0"/>
        </a:p>
      </dgm:t>
    </dgm:pt>
    <dgm:pt modelId="{43A0B971-EC89-474E-921A-B22E5FB0641C}" type="parTrans" cxnId="{795E84BD-644B-4613-B798-CA0699D25EBC}">
      <dgm:prSet/>
      <dgm:spPr/>
      <dgm:t>
        <a:bodyPr/>
        <a:lstStyle/>
        <a:p>
          <a:endParaRPr lang="en-US"/>
        </a:p>
      </dgm:t>
    </dgm:pt>
    <dgm:pt modelId="{4C4D7AE1-79D4-4678-8E3B-F6CD320096E7}" type="sibTrans" cxnId="{795E84BD-644B-4613-B798-CA0699D25EBC}">
      <dgm:prSet/>
      <dgm:spPr/>
      <dgm:t>
        <a:bodyPr/>
        <a:lstStyle/>
        <a:p>
          <a:endParaRPr lang="en-US"/>
        </a:p>
      </dgm:t>
    </dgm:pt>
    <dgm:pt modelId="{355FC298-C4D9-46C1-8B22-D00FF96377D7}">
      <dgm:prSet/>
      <dgm:spPr/>
      <dgm:t>
        <a:bodyPr/>
        <a:lstStyle/>
        <a:p>
          <a:pPr>
            <a:lnSpc>
              <a:spcPct val="100000"/>
            </a:lnSpc>
          </a:pPr>
          <a:r>
            <a:rPr lang="en-US" dirty="0"/>
            <a:t>What can be the further consequences of these views?</a:t>
          </a:r>
        </a:p>
      </dgm:t>
    </dgm:pt>
    <dgm:pt modelId="{081E1093-26FA-424C-933D-895E713E9659}" type="parTrans" cxnId="{F147C86A-284A-456A-B8BD-522A7B8616CC}">
      <dgm:prSet/>
      <dgm:spPr/>
      <dgm:t>
        <a:bodyPr/>
        <a:lstStyle/>
        <a:p>
          <a:endParaRPr lang="en-GB"/>
        </a:p>
      </dgm:t>
    </dgm:pt>
    <dgm:pt modelId="{425A47CE-7652-46CC-B87B-A4A3A95F5658}" type="sibTrans" cxnId="{F147C86A-284A-456A-B8BD-522A7B8616CC}">
      <dgm:prSet/>
      <dgm:spPr/>
      <dgm:t>
        <a:bodyPr/>
        <a:lstStyle/>
        <a:p>
          <a:endParaRPr lang="en-GB"/>
        </a:p>
      </dgm:t>
    </dgm:pt>
    <dgm:pt modelId="{761573AF-B7A8-473D-85A8-6FFCF924C767}">
      <dgm:prSet/>
      <dgm:spPr/>
      <dgm:t>
        <a:bodyPr/>
        <a:lstStyle/>
        <a:p>
          <a:pPr>
            <a:lnSpc>
              <a:spcPct val="100000"/>
            </a:lnSpc>
          </a:pPr>
          <a:r>
            <a:rPr lang="en-US" dirty="0"/>
            <a:t>What would your reaction be if a women in your family was treated in this way?</a:t>
          </a:r>
        </a:p>
      </dgm:t>
    </dgm:pt>
    <dgm:pt modelId="{D29988F1-B928-4040-B579-0D27E671B9D5}" type="parTrans" cxnId="{23464EBE-BC8D-4E2F-8FDD-B7BD286D9539}">
      <dgm:prSet/>
      <dgm:spPr/>
      <dgm:t>
        <a:bodyPr/>
        <a:lstStyle/>
        <a:p>
          <a:endParaRPr lang="en-GB"/>
        </a:p>
      </dgm:t>
    </dgm:pt>
    <dgm:pt modelId="{88CE338D-BC00-4160-9DF8-DC90548C56DA}" type="sibTrans" cxnId="{23464EBE-BC8D-4E2F-8FDD-B7BD286D9539}">
      <dgm:prSet/>
      <dgm:spPr/>
      <dgm:t>
        <a:bodyPr/>
        <a:lstStyle/>
        <a:p>
          <a:endParaRPr lang="en-GB"/>
        </a:p>
      </dgm:t>
    </dgm:pt>
    <dgm:pt modelId="{553E6106-0597-45B5-B991-55C6797437A9}" type="pres">
      <dgm:prSet presAssocID="{389965C8-B991-416A-8B5C-D26F9A84BB25}" presName="root" presStyleCnt="0">
        <dgm:presLayoutVars>
          <dgm:dir/>
          <dgm:resizeHandles val="exact"/>
        </dgm:presLayoutVars>
      </dgm:prSet>
      <dgm:spPr/>
    </dgm:pt>
    <dgm:pt modelId="{E64D9F55-ABB6-4448-B96D-32ADF0C7FDA6}" type="pres">
      <dgm:prSet presAssocID="{74E42FFA-9FE7-47E6-91F5-D54AD6A0D691}" presName="compNode" presStyleCnt="0"/>
      <dgm:spPr/>
    </dgm:pt>
    <dgm:pt modelId="{06FDB46A-B957-4195-9DE2-8074A595F2D1}" type="pres">
      <dgm:prSet presAssocID="{74E42FFA-9FE7-47E6-91F5-D54AD6A0D691}" presName="bgRect" presStyleLbl="bgShp" presStyleIdx="0" presStyleCnt="4"/>
      <dgm:spPr/>
    </dgm:pt>
    <dgm:pt modelId="{3386CA5A-9DAA-4519-88E5-F46E2788E8AA}" type="pres">
      <dgm:prSet presAssocID="{74E42FFA-9FE7-47E6-91F5-D54AD6A0D691}"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at outline"/>
        </a:ext>
      </dgm:extLst>
    </dgm:pt>
    <dgm:pt modelId="{BDF8C39C-918F-42B2-8385-64D5C7D8B767}" type="pres">
      <dgm:prSet presAssocID="{74E42FFA-9FE7-47E6-91F5-D54AD6A0D691}" presName="spaceRect" presStyleCnt="0"/>
      <dgm:spPr/>
    </dgm:pt>
    <dgm:pt modelId="{3C1B165A-2D0D-4EF1-A878-F3F1DC6A7C4D}" type="pres">
      <dgm:prSet presAssocID="{74E42FFA-9FE7-47E6-91F5-D54AD6A0D691}" presName="parTx" presStyleLbl="revTx" presStyleIdx="0" presStyleCnt="4">
        <dgm:presLayoutVars>
          <dgm:chMax val="0"/>
          <dgm:chPref val="0"/>
        </dgm:presLayoutVars>
      </dgm:prSet>
      <dgm:spPr/>
    </dgm:pt>
    <dgm:pt modelId="{8CBA5066-3AE9-40AF-AC67-7B344D5F67B9}" type="pres">
      <dgm:prSet presAssocID="{8E99FAAF-D017-40E6-9561-59CBAFDF78E7}" presName="sibTrans" presStyleCnt="0"/>
      <dgm:spPr/>
    </dgm:pt>
    <dgm:pt modelId="{DAACCB17-0842-470E-ABFC-EAC18021094E}" type="pres">
      <dgm:prSet presAssocID="{E8CEF923-A9C8-4D69-9308-B106092CDF88}" presName="compNode" presStyleCnt="0"/>
      <dgm:spPr/>
    </dgm:pt>
    <dgm:pt modelId="{D0C8A46A-18DB-419A-A115-A30EA0DBA69E}" type="pres">
      <dgm:prSet presAssocID="{E8CEF923-A9C8-4D69-9308-B106092CDF88}" presName="bgRect" presStyleLbl="bgShp" presStyleIdx="1" presStyleCnt="4"/>
      <dgm:spPr/>
    </dgm:pt>
    <dgm:pt modelId="{E2304616-DB6A-4F74-97D0-560C171E7B2A}" type="pres">
      <dgm:prSet presAssocID="{E8CEF923-A9C8-4D69-9308-B106092CDF8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ubtitles"/>
        </a:ext>
      </dgm:extLst>
    </dgm:pt>
    <dgm:pt modelId="{76A657C5-66DC-4BCE-9E58-660D08414215}" type="pres">
      <dgm:prSet presAssocID="{E8CEF923-A9C8-4D69-9308-B106092CDF88}" presName="spaceRect" presStyleCnt="0"/>
      <dgm:spPr/>
    </dgm:pt>
    <dgm:pt modelId="{89DCF6C6-B1E8-4392-B1DC-F457F34A08DC}" type="pres">
      <dgm:prSet presAssocID="{E8CEF923-A9C8-4D69-9308-B106092CDF88}" presName="parTx" presStyleLbl="revTx" presStyleIdx="1" presStyleCnt="4">
        <dgm:presLayoutVars>
          <dgm:chMax val="0"/>
          <dgm:chPref val="0"/>
        </dgm:presLayoutVars>
      </dgm:prSet>
      <dgm:spPr/>
    </dgm:pt>
    <dgm:pt modelId="{04369A37-4502-437C-8878-E6ACC64FE6ED}" type="pres">
      <dgm:prSet presAssocID="{4C4D7AE1-79D4-4678-8E3B-F6CD320096E7}" presName="sibTrans" presStyleCnt="0"/>
      <dgm:spPr/>
    </dgm:pt>
    <dgm:pt modelId="{A107D742-5A4C-4B0D-B5BD-E432DB8DB77E}" type="pres">
      <dgm:prSet presAssocID="{355FC298-C4D9-46C1-8B22-D00FF96377D7}" presName="compNode" presStyleCnt="0"/>
      <dgm:spPr/>
    </dgm:pt>
    <dgm:pt modelId="{7750A7DA-B46B-4A18-BE5E-9BD4D29B88CA}" type="pres">
      <dgm:prSet presAssocID="{355FC298-C4D9-46C1-8B22-D00FF96377D7}" presName="bgRect" presStyleLbl="bgShp" presStyleIdx="2" presStyleCnt="4"/>
      <dgm:spPr/>
    </dgm:pt>
    <dgm:pt modelId="{AABD6BA6-E133-4487-A06C-AF789B33A3C4}" type="pres">
      <dgm:prSet presAssocID="{355FC298-C4D9-46C1-8B22-D00FF96377D7}" presName="iconRect" presStyleLbl="node1" presStyleIdx="2" presStyleCnt="4"/>
      <dgm:spPr/>
    </dgm:pt>
    <dgm:pt modelId="{E388CAB2-C776-4749-B81F-91C17ADBCC26}" type="pres">
      <dgm:prSet presAssocID="{355FC298-C4D9-46C1-8B22-D00FF96377D7}" presName="spaceRect" presStyleCnt="0"/>
      <dgm:spPr/>
    </dgm:pt>
    <dgm:pt modelId="{6C73A6F7-D90C-4A78-A71C-EAA0BC106EBF}" type="pres">
      <dgm:prSet presAssocID="{355FC298-C4D9-46C1-8B22-D00FF96377D7}" presName="parTx" presStyleLbl="revTx" presStyleIdx="2" presStyleCnt="4">
        <dgm:presLayoutVars>
          <dgm:chMax val="0"/>
          <dgm:chPref val="0"/>
        </dgm:presLayoutVars>
      </dgm:prSet>
      <dgm:spPr/>
    </dgm:pt>
    <dgm:pt modelId="{136CAF56-55EC-43DE-B81E-B0766A413F08}" type="pres">
      <dgm:prSet presAssocID="{425A47CE-7652-46CC-B87B-A4A3A95F5658}" presName="sibTrans" presStyleCnt="0"/>
      <dgm:spPr/>
    </dgm:pt>
    <dgm:pt modelId="{32529A19-C427-4681-B69A-C2D23CF165C7}" type="pres">
      <dgm:prSet presAssocID="{761573AF-B7A8-473D-85A8-6FFCF924C767}" presName="compNode" presStyleCnt="0"/>
      <dgm:spPr/>
    </dgm:pt>
    <dgm:pt modelId="{F6B4B5A8-0F51-4DAA-88D1-6AC31D811A81}" type="pres">
      <dgm:prSet presAssocID="{761573AF-B7A8-473D-85A8-6FFCF924C767}" presName="bgRect" presStyleLbl="bgShp" presStyleIdx="3" presStyleCnt="4"/>
      <dgm:spPr/>
    </dgm:pt>
    <dgm:pt modelId="{12F2EBD8-385D-480E-BD5C-76672ADC6870}" type="pres">
      <dgm:prSet presAssocID="{761573AF-B7A8-473D-85A8-6FFCF924C767}" presName="iconRect" presStyleLbl="node1" presStyleIdx="3" presStyleCnt="4"/>
      <dgm:spPr/>
    </dgm:pt>
    <dgm:pt modelId="{FC1562C7-A6DC-49EF-B78D-02C577E32A78}" type="pres">
      <dgm:prSet presAssocID="{761573AF-B7A8-473D-85A8-6FFCF924C767}" presName="spaceRect" presStyleCnt="0"/>
      <dgm:spPr/>
    </dgm:pt>
    <dgm:pt modelId="{EBFE3337-26A4-4187-A416-D91AF96E29B6}" type="pres">
      <dgm:prSet presAssocID="{761573AF-B7A8-473D-85A8-6FFCF924C767}" presName="parTx" presStyleLbl="revTx" presStyleIdx="3" presStyleCnt="4">
        <dgm:presLayoutVars>
          <dgm:chMax val="0"/>
          <dgm:chPref val="0"/>
        </dgm:presLayoutVars>
      </dgm:prSet>
      <dgm:spPr/>
    </dgm:pt>
  </dgm:ptLst>
  <dgm:cxnLst>
    <dgm:cxn modelId="{56C6D917-DD13-4158-8B0F-32C8608D51F1}" type="presOf" srcId="{389965C8-B991-416A-8B5C-D26F9A84BB25}" destId="{553E6106-0597-45B5-B991-55C6797437A9}" srcOrd="0" destOrd="0" presId="urn:microsoft.com/office/officeart/2018/2/layout/IconVerticalSolidList"/>
    <dgm:cxn modelId="{864D4446-E074-4095-B2F3-90605072D859}" srcId="{389965C8-B991-416A-8B5C-D26F9A84BB25}" destId="{74E42FFA-9FE7-47E6-91F5-D54AD6A0D691}" srcOrd="0" destOrd="0" parTransId="{B2F09483-82B6-442E-AB19-C34964CA20A4}" sibTransId="{8E99FAAF-D017-40E6-9561-59CBAFDF78E7}"/>
    <dgm:cxn modelId="{8EDACB47-C700-4C23-BC7C-3130FAFD6A95}" type="presOf" srcId="{E8CEF923-A9C8-4D69-9308-B106092CDF88}" destId="{89DCF6C6-B1E8-4392-B1DC-F457F34A08DC}" srcOrd="0" destOrd="0" presId="urn:microsoft.com/office/officeart/2018/2/layout/IconVerticalSolidList"/>
    <dgm:cxn modelId="{F147C86A-284A-456A-B8BD-522A7B8616CC}" srcId="{389965C8-B991-416A-8B5C-D26F9A84BB25}" destId="{355FC298-C4D9-46C1-8B22-D00FF96377D7}" srcOrd="2" destOrd="0" parTransId="{081E1093-26FA-424C-933D-895E713E9659}" sibTransId="{425A47CE-7652-46CC-B87B-A4A3A95F5658}"/>
    <dgm:cxn modelId="{3C4C009A-7347-4348-984C-8C534E487EF0}" type="presOf" srcId="{761573AF-B7A8-473D-85A8-6FFCF924C767}" destId="{EBFE3337-26A4-4187-A416-D91AF96E29B6}" srcOrd="0" destOrd="0" presId="urn:microsoft.com/office/officeart/2018/2/layout/IconVerticalSolidList"/>
    <dgm:cxn modelId="{5D673A9F-C5DE-4740-819D-7797684C6CB4}" type="presOf" srcId="{74E42FFA-9FE7-47E6-91F5-D54AD6A0D691}" destId="{3C1B165A-2D0D-4EF1-A878-F3F1DC6A7C4D}" srcOrd="0" destOrd="0" presId="urn:microsoft.com/office/officeart/2018/2/layout/IconVerticalSolidList"/>
    <dgm:cxn modelId="{795E84BD-644B-4613-B798-CA0699D25EBC}" srcId="{389965C8-B991-416A-8B5C-D26F9A84BB25}" destId="{E8CEF923-A9C8-4D69-9308-B106092CDF88}" srcOrd="1" destOrd="0" parTransId="{43A0B971-EC89-474E-921A-B22E5FB0641C}" sibTransId="{4C4D7AE1-79D4-4678-8E3B-F6CD320096E7}"/>
    <dgm:cxn modelId="{23464EBE-BC8D-4E2F-8FDD-B7BD286D9539}" srcId="{389965C8-B991-416A-8B5C-D26F9A84BB25}" destId="{761573AF-B7A8-473D-85A8-6FFCF924C767}" srcOrd="3" destOrd="0" parTransId="{D29988F1-B928-4040-B579-0D27E671B9D5}" sibTransId="{88CE338D-BC00-4160-9DF8-DC90548C56DA}"/>
    <dgm:cxn modelId="{B4FF9BF3-D0FC-4646-9CE6-06F23A9F2ED4}" type="presOf" srcId="{355FC298-C4D9-46C1-8B22-D00FF96377D7}" destId="{6C73A6F7-D90C-4A78-A71C-EAA0BC106EBF}" srcOrd="0" destOrd="0" presId="urn:microsoft.com/office/officeart/2018/2/layout/IconVerticalSolidList"/>
    <dgm:cxn modelId="{1263FD7F-89A8-49CA-A775-C4BF755A2F05}" type="presParOf" srcId="{553E6106-0597-45B5-B991-55C6797437A9}" destId="{E64D9F55-ABB6-4448-B96D-32ADF0C7FDA6}" srcOrd="0" destOrd="0" presId="urn:microsoft.com/office/officeart/2018/2/layout/IconVerticalSolidList"/>
    <dgm:cxn modelId="{87CEB860-8FE8-4B2E-BBCC-2101F09C5ACB}" type="presParOf" srcId="{E64D9F55-ABB6-4448-B96D-32ADF0C7FDA6}" destId="{06FDB46A-B957-4195-9DE2-8074A595F2D1}" srcOrd="0" destOrd="0" presId="urn:microsoft.com/office/officeart/2018/2/layout/IconVerticalSolidList"/>
    <dgm:cxn modelId="{4A33A164-77EE-46AB-97E9-22615BA84F70}" type="presParOf" srcId="{E64D9F55-ABB6-4448-B96D-32ADF0C7FDA6}" destId="{3386CA5A-9DAA-4519-88E5-F46E2788E8AA}" srcOrd="1" destOrd="0" presId="urn:microsoft.com/office/officeart/2018/2/layout/IconVerticalSolidList"/>
    <dgm:cxn modelId="{14F673C1-A001-426F-BE86-7B61F0833942}" type="presParOf" srcId="{E64D9F55-ABB6-4448-B96D-32ADF0C7FDA6}" destId="{BDF8C39C-918F-42B2-8385-64D5C7D8B767}" srcOrd="2" destOrd="0" presId="urn:microsoft.com/office/officeart/2018/2/layout/IconVerticalSolidList"/>
    <dgm:cxn modelId="{8A396F84-C828-4D55-900A-DD616B3D6626}" type="presParOf" srcId="{E64D9F55-ABB6-4448-B96D-32ADF0C7FDA6}" destId="{3C1B165A-2D0D-4EF1-A878-F3F1DC6A7C4D}" srcOrd="3" destOrd="0" presId="urn:microsoft.com/office/officeart/2018/2/layout/IconVerticalSolidList"/>
    <dgm:cxn modelId="{131D4576-F3B9-4BD4-AE56-FD4E9E0F7C74}" type="presParOf" srcId="{553E6106-0597-45B5-B991-55C6797437A9}" destId="{8CBA5066-3AE9-40AF-AC67-7B344D5F67B9}" srcOrd="1" destOrd="0" presId="urn:microsoft.com/office/officeart/2018/2/layout/IconVerticalSolidList"/>
    <dgm:cxn modelId="{12FF9E2A-7FAF-4D7A-A979-BFFB086A76CE}" type="presParOf" srcId="{553E6106-0597-45B5-B991-55C6797437A9}" destId="{DAACCB17-0842-470E-ABFC-EAC18021094E}" srcOrd="2" destOrd="0" presId="urn:microsoft.com/office/officeart/2018/2/layout/IconVerticalSolidList"/>
    <dgm:cxn modelId="{12CB86CF-5721-40EA-811A-D280491A2A14}" type="presParOf" srcId="{DAACCB17-0842-470E-ABFC-EAC18021094E}" destId="{D0C8A46A-18DB-419A-A115-A30EA0DBA69E}" srcOrd="0" destOrd="0" presId="urn:microsoft.com/office/officeart/2018/2/layout/IconVerticalSolidList"/>
    <dgm:cxn modelId="{D2E19E64-1A12-4F8F-8C48-150EF4A4AD64}" type="presParOf" srcId="{DAACCB17-0842-470E-ABFC-EAC18021094E}" destId="{E2304616-DB6A-4F74-97D0-560C171E7B2A}" srcOrd="1" destOrd="0" presId="urn:microsoft.com/office/officeart/2018/2/layout/IconVerticalSolidList"/>
    <dgm:cxn modelId="{FEDC61B7-6B1A-4574-A90A-C93288A13467}" type="presParOf" srcId="{DAACCB17-0842-470E-ABFC-EAC18021094E}" destId="{76A657C5-66DC-4BCE-9E58-660D08414215}" srcOrd="2" destOrd="0" presId="urn:microsoft.com/office/officeart/2018/2/layout/IconVerticalSolidList"/>
    <dgm:cxn modelId="{B0A16756-44C0-4018-A8E5-A8D3B097343E}" type="presParOf" srcId="{DAACCB17-0842-470E-ABFC-EAC18021094E}" destId="{89DCF6C6-B1E8-4392-B1DC-F457F34A08DC}" srcOrd="3" destOrd="0" presId="urn:microsoft.com/office/officeart/2018/2/layout/IconVerticalSolidList"/>
    <dgm:cxn modelId="{DB4B14E1-EC65-4B12-8D19-AA2AE53C64F2}" type="presParOf" srcId="{553E6106-0597-45B5-B991-55C6797437A9}" destId="{04369A37-4502-437C-8878-E6ACC64FE6ED}" srcOrd="3" destOrd="0" presId="urn:microsoft.com/office/officeart/2018/2/layout/IconVerticalSolidList"/>
    <dgm:cxn modelId="{336F84F0-C980-4CDA-B920-DBB910805090}" type="presParOf" srcId="{553E6106-0597-45B5-B991-55C6797437A9}" destId="{A107D742-5A4C-4B0D-B5BD-E432DB8DB77E}" srcOrd="4" destOrd="0" presId="urn:microsoft.com/office/officeart/2018/2/layout/IconVerticalSolidList"/>
    <dgm:cxn modelId="{F2E198FA-7CE9-42D1-93B1-506171269263}" type="presParOf" srcId="{A107D742-5A4C-4B0D-B5BD-E432DB8DB77E}" destId="{7750A7DA-B46B-4A18-BE5E-9BD4D29B88CA}" srcOrd="0" destOrd="0" presId="urn:microsoft.com/office/officeart/2018/2/layout/IconVerticalSolidList"/>
    <dgm:cxn modelId="{0E0229B0-96ED-412C-833E-9BB995BD05D7}" type="presParOf" srcId="{A107D742-5A4C-4B0D-B5BD-E432DB8DB77E}" destId="{AABD6BA6-E133-4487-A06C-AF789B33A3C4}" srcOrd="1" destOrd="0" presId="urn:microsoft.com/office/officeart/2018/2/layout/IconVerticalSolidList"/>
    <dgm:cxn modelId="{40015FCB-9227-4BE8-AB9C-4C427C3982BB}" type="presParOf" srcId="{A107D742-5A4C-4B0D-B5BD-E432DB8DB77E}" destId="{E388CAB2-C776-4749-B81F-91C17ADBCC26}" srcOrd="2" destOrd="0" presId="urn:microsoft.com/office/officeart/2018/2/layout/IconVerticalSolidList"/>
    <dgm:cxn modelId="{F5117481-1FEF-41F0-9090-DA5FF8CBBC2E}" type="presParOf" srcId="{A107D742-5A4C-4B0D-B5BD-E432DB8DB77E}" destId="{6C73A6F7-D90C-4A78-A71C-EAA0BC106EBF}" srcOrd="3" destOrd="0" presId="urn:microsoft.com/office/officeart/2018/2/layout/IconVerticalSolidList"/>
    <dgm:cxn modelId="{D7D1E9C8-5615-4481-99F6-FAD639D86DC9}" type="presParOf" srcId="{553E6106-0597-45B5-B991-55C6797437A9}" destId="{136CAF56-55EC-43DE-B81E-B0766A413F08}" srcOrd="5" destOrd="0" presId="urn:microsoft.com/office/officeart/2018/2/layout/IconVerticalSolidList"/>
    <dgm:cxn modelId="{75D40EC3-47B4-4520-AE56-8902AC3B2894}" type="presParOf" srcId="{553E6106-0597-45B5-B991-55C6797437A9}" destId="{32529A19-C427-4681-B69A-C2D23CF165C7}" srcOrd="6" destOrd="0" presId="urn:microsoft.com/office/officeart/2018/2/layout/IconVerticalSolidList"/>
    <dgm:cxn modelId="{A05341DB-2F07-4547-8BFB-7765B70F18FD}" type="presParOf" srcId="{32529A19-C427-4681-B69A-C2D23CF165C7}" destId="{F6B4B5A8-0F51-4DAA-88D1-6AC31D811A81}" srcOrd="0" destOrd="0" presId="urn:microsoft.com/office/officeart/2018/2/layout/IconVerticalSolidList"/>
    <dgm:cxn modelId="{E1E0178F-9138-499B-94F5-48AE40D3BBA2}" type="presParOf" srcId="{32529A19-C427-4681-B69A-C2D23CF165C7}" destId="{12F2EBD8-385D-480E-BD5C-76672ADC6870}" srcOrd="1" destOrd="0" presId="urn:microsoft.com/office/officeart/2018/2/layout/IconVerticalSolidList"/>
    <dgm:cxn modelId="{B46AA991-50D8-4D6E-81CA-26868C520449}" type="presParOf" srcId="{32529A19-C427-4681-B69A-C2D23CF165C7}" destId="{FC1562C7-A6DC-49EF-B78D-02C577E32A78}" srcOrd="2" destOrd="0" presId="urn:microsoft.com/office/officeart/2018/2/layout/IconVerticalSolidList"/>
    <dgm:cxn modelId="{6FBA1AA2-BB35-4A4D-A3EB-882470AC8D60}" type="presParOf" srcId="{32529A19-C427-4681-B69A-C2D23CF165C7}" destId="{EBFE3337-26A4-4187-A416-D91AF96E29B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248881-7999-43A7-B2D2-3F6AA84C19D7}"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7E2AC3D1-33CF-49B2-A0A0-9E0749265DBC}">
      <dgm:prSet/>
      <dgm:spPr/>
      <dgm:t>
        <a:bodyPr/>
        <a:lstStyle/>
        <a:p>
          <a:r>
            <a:rPr lang="en-GB" b="1" dirty="0"/>
            <a:t>Echo chambers </a:t>
          </a:r>
          <a:r>
            <a:rPr lang="en-GB" dirty="0"/>
            <a:t>can lead to what feels like </a:t>
          </a:r>
          <a:r>
            <a:rPr lang="en-GB" b="0" dirty="0"/>
            <a:t>validation</a:t>
          </a:r>
          <a:r>
            <a:rPr lang="en-GB" dirty="0"/>
            <a:t>, but this is only due to </a:t>
          </a:r>
          <a:r>
            <a:rPr lang="en-GB" b="1" dirty="0"/>
            <a:t>algorithms</a:t>
          </a:r>
          <a:r>
            <a:rPr lang="en-GB" dirty="0"/>
            <a:t>.</a:t>
          </a:r>
          <a:endParaRPr lang="en-US" dirty="0"/>
        </a:p>
      </dgm:t>
    </dgm:pt>
    <dgm:pt modelId="{F411351B-ABA7-44D3-8E00-B683BB2766DD}" type="parTrans" cxnId="{B59AF240-BB44-4684-92D9-97E6F7393DCA}">
      <dgm:prSet/>
      <dgm:spPr/>
      <dgm:t>
        <a:bodyPr/>
        <a:lstStyle/>
        <a:p>
          <a:endParaRPr lang="en-US"/>
        </a:p>
      </dgm:t>
    </dgm:pt>
    <dgm:pt modelId="{3E54DE5A-9A25-4629-99A0-7F7A384377B4}" type="sibTrans" cxnId="{B59AF240-BB44-4684-92D9-97E6F7393DCA}">
      <dgm:prSet/>
      <dgm:spPr/>
      <dgm:t>
        <a:bodyPr/>
        <a:lstStyle/>
        <a:p>
          <a:endParaRPr lang="en-US"/>
        </a:p>
      </dgm:t>
    </dgm:pt>
    <dgm:pt modelId="{D02EAAAD-4DA9-4F97-9B9D-CF0E05E602B7}">
      <dgm:prSet/>
      <dgm:spPr/>
      <dgm:t>
        <a:bodyPr/>
        <a:lstStyle/>
        <a:p>
          <a:r>
            <a:rPr lang="en-GB" dirty="0"/>
            <a:t>You must evaluate the </a:t>
          </a:r>
          <a:r>
            <a:rPr lang="en-GB" b="1" dirty="0"/>
            <a:t>credibility</a:t>
          </a:r>
          <a:r>
            <a:rPr lang="en-GB" dirty="0"/>
            <a:t> of these views.</a:t>
          </a:r>
          <a:endParaRPr lang="en-US" dirty="0"/>
        </a:p>
      </dgm:t>
    </dgm:pt>
    <dgm:pt modelId="{2EEE270F-F29E-4630-8E44-445AC98C6111}" type="parTrans" cxnId="{67969710-82DC-4E60-BBB3-58FF952457E4}">
      <dgm:prSet/>
      <dgm:spPr/>
      <dgm:t>
        <a:bodyPr/>
        <a:lstStyle/>
        <a:p>
          <a:endParaRPr lang="en-US"/>
        </a:p>
      </dgm:t>
    </dgm:pt>
    <dgm:pt modelId="{79A85C64-C8A2-4938-86E8-8860CB80E7F0}" type="sibTrans" cxnId="{67969710-82DC-4E60-BBB3-58FF952457E4}">
      <dgm:prSet/>
      <dgm:spPr/>
      <dgm:t>
        <a:bodyPr/>
        <a:lstStyle/>
        <a:p>
          <a:endParaRPr lang="en-US"/>
        </a:p>
      </dgm:t>
    </dgm:pt>
    <dgm:pt modelId="{6A756A40-0954-4B98-9006-782814CE2585}">
      <dgm:prSet/>
      <dgm:spPr/>
      <dgm:t>
        <a:bodyPr/>
        <a:lstStyle/>
        <a:p>
          <a:r>
            <a:rPr lang="en-GB"/>
            <a:t>There are positive and negative </a:t>
          </a:r>
          <a:r>
            <a:rPr lang="en-GB" b="1"/>
            <a:t>role models</a:t>
          </a:r>
          <a:r>
            <a:rPr lang="en-GB"/>
            <a:t>. </a:t>
          </a:r>
          <a:endParaRPr lang="en-US"/>
        </a:p>
      </dgm:t>
    </dgm:pt>
    <dgm:pt modelId="{24073D0E-4A25-4DF6-A503-686594E2D2AE}" type="parTrans" cxnId="{2CB8F586-7FA2-4771-9DD0-F150E534AD2C}">
      <dgm:prSet/>
      <dgm:spPr/>
      <dgm:t>
        <a:bodyPr/>
        <a:lstStyle/>
        <a:p>
          <a:endParaRPr lang="en-US"/>
        </a:p>
      </dgm:t>
    </dgm:pt>
    <dgm:pt modelId="{B72E09F9-B2DF-406F-8143-9E0BF2E15B54}" type="sibTrans" cxnId="{2CB8F586-7FA2-4771-9DD0-F150E534AD2C}">
      <dgm:prSet/>
      <dgm:spPr/>
      <dgm:t>
        <a:bodyPr/>
        <a:lstStyle/>
        <a:p>
          <a:endParaRPr lang="en-US"/>
        </a:p>
      </dgm:t>
    </dgm:pt>
    <dgm:pt modelId="{7030885C-D195-489D-88E4-A459C20F24AC}">
      <dgm:prSet/>
      <dgm:spPr/>
      <dgm:t>
        <a:bodyPr/>
        <a:lstStyle/>
        <a:p>
          <a:r>
            <a:rPr lang="en-GB" b="1" dirty="0"/>
            <a:t>Attitudes</a:t>
          </a:r>
          <a:r>
            <a:rPr lang="en-GB" dirty="0"/>
            <a:t> inform </a:t>
          </a:r>
          <a:r>
            <a:rPr lang="en-GB" b="1" dirty="0"/>
            <a:t>society</a:t>
          </a:r>
          <a:r>
            <a:rPr lang="en-GB" dirty="0"/>
            <a:t> and then our </a:t>
          </a:r>
          <a:r>
            <a:rPr lang="en-GB" b="1" dirty="0"/>
            <a:t>experiences.</a:t>
          </a:r>
          <a:endParaRPr lang="en-US" dirty="0"/>
        </a:p>
      </dgm:t>
    </dgm:pt>
    <dgm:pt modelId="{0D1D941C-0174-4F8E-97B6-E990B33AFEC6}" type="parTrans" cxnId="{9903E242-D0C2-4E00-9209-D1EF024C1FA4}">
      <dgm:prSet/>
      <dgm:spPr/>
      <dgm:t>
        <a:bodyPr/>
        <a:lstStyle/>
        <a:p>
          <a:endParaRPr lang="en-US"/>
        </a:p>
      </dgm:t>
    </dgm:pt>
    <dgm:pt modelId="{86D4F16A-1359-44AE-B6D7-EFEB0228CA57}" type="sibTrans" cxnId="{9903E242-D0C2-4E00-9209-D1EF024C1FA4}">
      <dgm:prSet/>
      <dgm:spPr/>
      <dgm:t>
        <a:bodyPr/>
        <a:lstStyle/>
        <a:p>
          <a:endParaRPr lang="en-US"/>
        </a:p>
      </dgm:t>
    </dgm:pt>
    <dgm:pt modelId="{06BBBFC1-1382-4E4F-BF41-A9FD608A6D6A}">
      <dgm:prSet/>
      <dgm:spPr/>
      <dgm:t>
        <a:bodyPr/>
        <a:lstStyle/>
        <a:p>
          <a:r>
            <a:rPr lang="en-GB"/>
            <a:t>Choose to challenge it!</a:t>
          </a:r>
          <a:endParaRPr lang="en-US"/>
        </a:p>
      </dgm:t>
    </dgm:pt>
    <dgm:pt modelId="{DBAE0FD5-ACFA-4823-9026-08D41E83B605}" type="parTrans" cxnId="{7D0C99C8-C31B-45CC-B1D3-73C4621D5560}">
      <dgm:prSet/>
      <dgm:spPr/>
      <dgm:t>
        <a:bodyPr/>
        <a:lstStyle/>
        <a:p>
          <a:endParaRPr lang="en-US"/>
        </a:p>
      </dgm:t>
    </dgm:pt>
    <dgm:pt modelId="{D1825CE3-FD47-4CF4-A0C2-0E80D0348133}" type="sibTrans" cxnId="{7D0C99C8-C31B-45CC-B1D3-73C4621D5560}">
      <dgm:prSet/>
      <dgm:spPr/>
      <dgm:t>
        <a:bodyPr/>
        <a:lstStyle/>
        <a:p>
          <a:endParaRPr lang="en-US"/>
        </a:p>
      </dgm:t>
    </dgm:pt>
    <dgm:pt modelId="{3F45F42E-796B-4537-9C79-738AB5D16440}" type="pres">
      <dgm:prSet presAssocID="{19248881-7999-43A7-B2D2-3F6AA84C19D7}" presName="vert0" presStyleCnt="0">
        <dgm:presLayoutVars>
          <dgm:dir/>
          <dgm:animOne val="branch"/>
          <dgm:animLvl val="lvl"/>
        </dgm:presLayoutVars>
      </dgm:prSet>
      <dgm:spPr/>
    </dgm:pt>
    <dgm:pt modelId="{8B4A5A46-2D98-4934-A861-8F005B5B95FF}" type="pres">
      <dgm:prSet presAssocID="{7E2AC3D1-33CF-49B2-A0A0-9E0749265DBC}" presName="thickLine" presStyleLbl="alignNode1" presStyleIdx="0" presStyleCnt="5"/>
      <dgm:spPr/>
    </dgm:pt>
    <dgm:pt modelId="{9625F516-FDD3-4D7D-AB0E-97021250E1B3}" type="pres">
      <dgm:prSet presAssocID="{7E2AC3D1-33CF-49B2-A0A0-9E0749265DBC}" presName="horz1" presStyleCnt="0"/>
      <dgm:spPr/>
    </dgm:pt>
    <dgm:pt modelId="{43429B60-AA76-4340-8FB7-A5B4C0379DFD}" type="pres">
      <dgm:prSet presAssocID="{7E2AC3D1-33CF-49B2-A0A0-9E0749265DBC}" presName="tx1" presStyleLbl="revTx" presStyleIdx="0" presStyleCnt="5"/>
      <dgm:spPr/>
    </dgm:pt>
    <dgm:pt modelId="{CD1B7BFC-01B7-45F1-A335-B7C447B7DAAF}" type="pres">
      <dgm:prSet presAssocID="{7E2AC3D1-33CF-49B2-A0A0-9E0749265DBC}" presName="vert1" presStyleCnt="0"/>
      <dgm:spPr/>
    </dgm:pt>
    <dgm:pt modelId="{76D44897-1B69-4C76-A6E1-853814B62D18}" type="pres">
      <dgm:prSet presAssocID="{D02EAAAD-4DA9-4F97-9B9D-CF0E05E602B7}" presName="thickLine" presStyleLbl="alignNode1" presStyleIdx="1" presStyleCnt="5"/>
      <dgm:spPr/>
    </dgm:pt>
    <dgm:pt modelId="{331477BB-D2EF-4748-A37F-1E5DDE0AF790}" type="pres">
      <dgm:prSet presAssocID="{D02EAAAD-4DA9-4F97-9B9D-CF0E05E602B7}" presName="horz1" presStyleCnt="0"/>
      <dgm:spPr/>
    </dgm:pt>
    <dgm:pt modelId="{B493B585-9D40-4A90-9CFA-006FE5D4575E}" type="pres">
      <dgm:prSet presAssocID="{D02EAAAD-4DA9-4F97-9B9D-CF0E05E602B7}" presName="tx1" presStyleLbl="revTx" presStyleIdx="1" presStyleCnt="5"/>
      <dgm:spPr/>
    </dgm:pt>
    <dgm:pt modelId="{AD7EE136-6934-40DD-8551-D0CB0D5AB2EE}" type="pres">
      <dgm:prSet presAssocID="{D02EAAAD-4DA9-4F97-9B9D-CF0E05E602B7}" presName="vert1" presStyleCnt="0"/>
      <dgm:spPr/>
    </dgm:pt>
    <dgm:pt modelId="{AC7E138F-8235-47A7-91E5-592AEFA10EF9}" type="pres">
      <dgm:prSet presAssocID="{6A756A40-0954-4B98-9006-782814CE2585}" presName="thickLine" presStyleLbl="alignNode1" presStyleIdx="2" presStyleCnt="5"/>
      <dgm:spPr/>
    </dgm:pt>
    <dgm:pt modelId="{BE0B565F-EDA7-4780-8990-0F0692FF9D2A}" type="pres">
      <dgm:prSet presAssocID="{6A756A40-0954-4B98-9006-782814CE2585}" presName="horz1" presStyleCnt="0"/>
      <dgm:spPr/>
    </dgm:pt>
    <dgm:pt modelId="{53539D4D-659A-432F-B751-A8F8DD0C1777}" type="pres">
      <dgm:prSet presAssocID="{6A756A40-0954-4B98-9006-782814CE2585}" presName="tx1" presStyleLbl="revTx" presStyleIdx="2" presStyleCnt="5"/>
      <dgm:spPr/>
    </dgm:pt>
    <dgm:pt modelId="{F30D5841-622E-44C9-A863-A4FD2A260688}" type="pres">
      <dgm:prSet presAssocID="{6A756A40-0954-4B98-9006-782814CE2585}" presName="vert1" presStyleCnt="0"/>
      <dgm:spPr/>
    </dgm:pt>
    <dgm:pt modelId="{92ECD639-D77E-4F5A-8DF9-93DFAADAE982}" type="pres">
      <dgm:prSet presAssocID="{7030885C-D195-489D-88E4-A459C20F24AC}" presName="thickLine" presStyleLbl="alignNode1" presStyleIdx="3" presStyleCnt="5"/>
      <dgm:spPr/>
    </dgm:pt>
    <dgm:pt modelId="{2817969E-2B87-46B8-9E13-EAAEEF3981BB}" type="pres">
      <dgm:prSet presAssocID="{7030885C-D195-489D-88E4-A459C20F24AC}" presName="horz1" presStyleCnt="0"/>
      <dgm:spPr/>
    </dgm:pt>
    <dgm:pt modelId="{6DD88A7C-F728-406B-9799-F8F873779C58}" type="pres">
      <dgm:prSet presAssocID="{7030885C-D195-489D-88E4-A459C20F24AC}" presName="tx1" presStyleLbl="revTx" presStyleIdx="3" presStyleCnt="5"/>
      <dgm:spPr/>
    </dgm:pt>
    <dgm:pt modelId="{82CDA270-14B3-4DA1-ABF8-35700807935E}" type="pres">
      <dgm:prSet presAssocID="{7030885C-D195-489D-88E4-A459C20F24AC}" presName="vert1" presStyleCnt="0"/>
      <dgm:spPr/>
    </dgm:pt>
    <dgm:pt modelId="{77FDF576-90FE-46B7-B013-00901E243763}" type="pres">
      <dgm:prSet presAssocID="{06BBBFC1-1382-4E4F-BF41-A9FD608A6D6A}" presName="thickLine" presStyleLbl="alignNode1" presStyleIdx="4" presStyleCnt="5"/>
      <dgm:spPr/>
    </dgm:pt>
    <dgm:pt modelId="{4E0A1D86-D64C-40AE-B060-BB51C91E1719}" type="pres">
      <dgm:prSet presAssocID="{06BBBFC1-1382-4E4F-BF41-A9FD608A6D6A}" presName="horz1" presStyleCnt="0"/>
      <dgm:spPr/>
    </dgm:pt>
    <dgm:pt modelId="{15D9915E-3519-422A-B46D-AF22D5B5776F}" type="pres">
      <dgm:prSet presAssocID="{06BBBFC1-1382-4E4F-BF41-A9FD608A6D6A}" presName="tx1" presStyleLbl="revTx" presStyleIdx="4" presStyleCnt="5"/>
      <dgm:spPr/>
    </dgm:pt>
    <dgm:pt modelId="{812E668F-66D2-415C-B5A9-EB1A22FFF039}" type="pres">
      <dgm:prSet presAssocID="{06BBBFC1-1382-4E4F-BF41-A9FD608A6D6A}" presName="vert1" presStyleCnt="0"/>
      <dgm:spPr/>
    </dgm:pt>
  </dgm:ptLst>
  <dgm:cxnLst>
    <dgm:cxn modelId="{67969710-82DC-4E60-BBB3-58FF952457E4}" srcId="{19248881-7999-43A7-B2D2-3F6AA84C19D7}" destId="{D02EAAAD-4DA9-4F97-9B9D-CF0E05E602B7}" srcOrd="1" destOrd="0" parTransId="{2EEE270F-F29E-4630-8E44-445AC98C6111}" sibTransId="{79A85C64-C8A2-4938-86E8-8860CB80E7F0}"/>
    <dgm:cxn modelId="{079A1D1E-F4CC-4A0D-87C6-6D9FBF7C64E7}" type="presOf" srcId="{6A756A40-0954-4B98-9006-782814CE2585}" destId="{53539D4D-659A-432F-B751-A8F8DD0C1777}" srcOrd="0" destOrd="0" presId="urn:microsoft.com/office/officeart/2008/layout/LinedList"/>
    <dgm:cxn modelId="{B59AF240-BB44-4684-92D9-97E6F7393DCA}" srcId="{19248881-7999-43A7-B2D2-3F6AA84C19D7}" destId="{7E2AC3D1-33CF-49B2-A0A0-9E0749265DBC}" srcOrd="0" destOrd="0" parTransId="{F411351B-ABA7-44D3-8E00-B683BB2766DD}" sibTransId="{3E54DE5A-9A25-4629-99A0-7F7A384377B4}"/>
    <dgm:cxn modelId="{9903E242-D0C2-4E00-9209-D1EF024C1FA4}" srcId="{19248881-7999-43A7-B2D2-3F6AA84C19D7}" destId="{7030885C-D195-489D-88E4-A459C20F24AC}" srcOrd="3" destOrd="0" parTransId="{0D1D941C-0174-4F8E-97B6-E990B33AFEC6}" sibTransId="{86D4F16A-1359-44AE-B6D7-EFEB0228CA57}"/>
    <dgm:cxn modelId="{E7AB626F-C477-42B0-B4EF-25F426EF7D1E}" type="presOf" srcId="{06BBBFC1-1382-4E4F-BF41-A9FD608A6D6A}" destId="{15D9915E-3519-422A-B46D-AF22D5B5776F}" srcOrd="0" destOrd="0" presId="urn:microsoft.com/office/officeart/2008/layout/LinedList"/>
    <dgm:cxn modelId="{355B3454-8716-4CE6-9786-57FDCCC4C869}" type="presOf" srcId="{7030885C-D195-489D-88E4-A459C20F24AC}" destId="{6DD88A7C-F728-406B-9799-F8F873779C58}" srcOrd="0" destOrd="0" presId="urn:microsoft.com/office/officeart/2008/layout/LinedList"/>
    <dgm:cxn modelId="{2CB8F586-7FA2-4771-9DD0-F150E534AD2C}" srcId="{19248881-7999-43A7-B2D2-3F6AA84C19D7}" destId="{6A756A40-0954-4B98-9006-782814CE2585}" srcOrd="2" destOrd="0" parTransId="{24073D0E-4A25-4DF6-A503-686594E2D2AE}" sibTransId="{B72E09F9-B2DF-406F-8143-9E0BF2E15B54}"/>
    <dgm:cxn modelId="{565C63A0-2D77-471A-A72E-72BE8FA5AF60}" type="presOf" srcId="{D02EAAAD-4DA9-4F97-9B9D-CF0E05E602B7}" destId="{B493B585-9D40-4A90-9CFA-006FE5D4575E}" srcOrd="0" destOrd="0" presId="urn:microsoft.com/office/officeart/2008/layout/LinedList"/>
    <dgm:cxn modelId="{9400B6B2-A673-4160-8CEE-516CC4B8208B}" type="presOf" srcId="{7E2AC3D1-33CF-49B2-A0A0-9E0749265DBC}" destId="{43429B60-AA76-4340-8FB7-A5B4C0379DFD}" srcOrd="0" destOrd="0" presId="urn:microsoft.com/office/officeart/2008/layout/LinedList"/>
    <dgm:cxn modelId="{7D0C99C8-C31B-45CC-B1D3-73C4621D5560}" srcId="{19248881-7999-43A7-B2D2-3F6AA84C19D7}" destId="{06BBBFC1-1382-4E4F-BF41-A9FD608A6D6A}" srcOrd="4" destOrd="0" parTransId="{DBAE0FD5-ACFA-4823-9026-08D41E83B605}" sibTransId="{D1825CE3-FD47-4CF4-A0C2-0E80D0348133}"/>
    <dgm:cxn modelId="{8D7DBEFC-7165-46B5-8289-1373A916C3BF}" type="presOf" srcId="{19248881-7999-43A7-B2D2-3F6AA84C19D7}" destId="{3F45F42E-796B-4537-9C79-738AB5D16440}" srcOrd="0" destOrd="0" presId="urn:microsoft.com/office/officeart/2008/layout/LinedList"/>
    <dgm:cxn modelId="{4F8789FA-FE40-4206-AC53-01402B35349F}" type="presParOf" srcId="{3F45F42E-796B-4537-9C79-738AB5D16440}" destId="{8B4A5A46-2D98-4934-A861-8F005B5B95FF}" srcOrd="0" destOrd="0" presId="urn:microsoft.com/office/officeart/2008/layout/LinedList"/>
    <dgm:cxn modelId="{D5FA3755-88BE-4D29-8EA3-18FA2C738F7C}" type="presParOf" srcId="{3F45F42E-796B-4537-9C79-738AB5D16440}" destId="{9625F516-FDD3-4D7D-AB0E-97021250E1B3}" srcOrd="1" destOrd="0" presId="urn:microsoft.com/office/officeart/2008/layout/LinedList"/>
    <dgm:cxn modelId="{4F116E99-5050-4B08-9D81-DA5D02977BEE}" type="presParOf" srcId="{9625F516-FDD3-4D7D-AB0E-97021250E1B3}" destId="{43429B60-AA76-4340-8FB7-A5B4C0379DFD}" srcOrd="0" destOrd="0" presId="urn:microsoft.com/office/officeart/2008/layout/LinedList"/>
    <dgm:cxn modelId="{C160DB39-2978-4131-A21F-CC2E2555AE1C}" type="presParOf" srcId="{9625F516-FDD3-4D7D-AB0E-97021250E1B3}" destId="{CD1B7BFC-01B7-45F1-A335-B7C447B7DAAF}" srcOrd="1" destOrd="0" presId="urn:microsoft.com/office/officeart/2008/layout/LinedList"/>
    <dgm:cxn modelId="{0C779F54-64F3-45E4-9C0A-A1443BAA8CB6}" type="presParOf" srcId="{3F45F42E-796B-4537-9C79-738AB5D16440}" destId="{76D44897-1B69-4C76-A6E1-853814B62D18}" srcOrd="2" destOrd="0" presId="urn:microsoft.com/office/officeart/2008/layout/LinedList"/>
    <dgm:cxn modelId="{5FABA079-A500-47FD-ABEC-7D137F8E934E}" type="presParOf" srcId="{3F45F42E-796B-4537-9C79-738AB5D16440}" destId="{331477BB-D2EF-4748-A37F-1E5DDE0AF790}" srcOrd="3" destOrd="0" presId="urn:microsoft.com/office/officeart/2008/layout/LinedList"/>
    <dgm:cxn modelId="{53EFED03-2266-4EE2-969A-A566EFB94155}" type="presParOf" srcId="{331477BB-D2EF-4748-A37F-1E5DDE0AF790}" destId="{B493B585-9D40-4A90-9CFA-006FE5D4575E}" srcOrd="0" destOrd="0" presId="urn:microsoft.com/office/officeart/2008/layout/LinedList"/>
    <dgm:cxn modelId="{A9B65366-711F-4A18-AC5B-1C6E21C47236}" type="presParOf" srcId="{331477BB-D2EF-4748-A37F-1E5DDE0AF790}" destId="{AD7EE136-6934-40DD-8551-D0CB0D5AB2EE}" srcOrd="1" destOrd="0" presId="urn:microsoft.com/office/officeart/2008/layout/LinedList"/>
    <dgm:cxn modelId="{B4B69216-2CA3-4AE2-BA06-AC80C5C88F48}" type="presParOf" srcId="{3F45F42E-796B-4537-9C79-738AB5D16440}" destId="{AC7E138F-8235-47A7-91E5-592AEFA10EF9}" srcOrd="4" destOrd="0" presId="urn:microsoft.com/office/officeart/2008/layout/LinedList"/>
    <dgm:cxn modelId="{C08D030F-AFA9-4A8C-89D5-67051D353724}" type="presParOf" srcId="{3F45F42E-796B-4537-9C79-738AB5D16440}" destId="{BE0B565F-EDA7-4780-8990-0F0692FF9D2A}" srcOrd="5" destOrd="0" presId="urn:microsoft.com/office/officeart/2008/layout/LinedList"/>
    <dgm:cxn modelId="{A59279DF-BA03-43F8-90FE-03B6689A00BA}" type="presParOf" srcId="{BE0B565F-EDA7-4780-8990-0F0692FF9D2A}" destId="{53539D4D-659A-432F-B751-A8F8DD0C1777}" srcOrd="0" destOrd="0" presId="urn:microsoft.com/office/officeart/2008/layout/LinedList"/>
    <dgm:cxn modelId="{720D7AE2-E9DF-4790-8F61-F69A13FDEA6E}" type="presParOf" srcId="{BE0B565F-EDA7-4780-8990-0F0692FF9D2A}" destId="{F30D5841-622E-44C9-A863-A4FD2A260688}" srcOrd="1" destOrd="0" presId="urn:microsoft.com/office/officeart/2008/layout/LinedList"/>
    <dgm:cxn modelId="{10B47992-4A9A-4033-80AB-F7136584ABC4}" type="presParOf" srcId="{3F45F42E-796B-4537-9C79-738AB5D16440}" destId="{92ECD639-D77E-4F5A-8DF9-93DFAADAE982}" srcOrd="6" destOrd="0" presId="urn:microsoft.com/office/officeart/2008/layout/LinedList"/>
    <dgm:cxn modelId="{3FB4C45F-E7BF-4BB2-B8DC-CCED0F6FD43B}" type="presParOf" srcId="{3F45F42E-796B-4537-9C79-738AB5D16440}" destId="{2817969E-2B87-46B8-9E13-EAAEEF3981BB}" srcOrd="7" destOrd="0" presId="urn:microsoft.com/office/officeart/2008/layout/LinedList"/>
    <dgm:cxn modelId="{3E946B78-1926-47CA-8F7C-DCC2B2FE4AD5}" type="presParOf" srcId="{2817969E-2B87-46B8-9E13-EAAEEF3981BB}" destId="{6DD88A7C-F728-406B-9799-F8F873779C58}" srcOrd="0" destOrd="0" presId="urn:microsoft.com/office/officeart/2008/layout/LinedList"/>
    <dgm:cxn modelId="{16F0BE32-FC21-4BC6-BF73-6ED9953C923C}" type="presParOf" srcId="{2817969E-2B87-46B8-9E13-EAAEEF3981BB}" destId="{82CDA270-14B3-4DA1-ABF8-35700807935E}" srcOrd="1" destOrd="0" presId="urn:microsoft.com/office/officeart/2008/layout/LinedList"/>
    <dgm:cxn modelId="{569913F5-E2E7-41E3-95EB-85FAF4B56C1B}" type="presParOf" srcId="{3F45F42E-796B-4537-9C79-738AB5D16440}" destId="{77FDF576-90FE-46B7-B013-00901E243763}" srcOrd="8" destOrd="0" presId="urn:microsoft.com/office/officeart/2008/layout/LinedList"/>
    <dgm:cxn modelId="{B57674D4-25E3-46ED-A971-9D9929631A87}" type="presParOf" srcId="{3F45F42E-796B-4537-9C79-738AB5D16440}" destId="{4E0A1D86-D64C-40AE-B060-BB51C91E1719}" srcOrd="9" destOrd="0" presId="urn:microsoft.com/office/officeart/2008/layout/LinedList"/>
    <dgm:cxn modelId="{2EC2B08F-7C81-4666-BFCD-5E92229C598E}" type="presParOf" srcId="{4E0A1D86-D64C-40AE-B060-BB51C91E1719}" destId="{15D9915E-3519-422A-B46D-AF22D5B5776F}" srcOrd="0" destOrd="0" presId="urn:microsoft.com/office/officeart/2008/layout/LinedList"/>
    <dgm:cxn modelId="{2129A310-32E8-42C0-8016-61D1A61119F4}" type="presParOf" srcId="{4E0A1D86-D64C-40AE-B060-BB51C91E1719}" destId="{812E668F-66D2-415C-B5A9-EB1A22FFF03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188E14-A7B3-4EAC-8E27-531D794370CB}">
      <dsp:nvSpPr>
        <dsp:cNvPr id="0" name=""/>
        <dsp:cNvSpPr/>
      </dsp:nvSpPr>
      <dsp:spPr>
        <a:xfrm>
          <a:off x="0" y="1805"/>
          <a:ext cx="60198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4C179F-4C79-4167-91D7-5F0E63F173A2}">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9E4E76-620D-4426-BE99-0C5A3600CD7F}">
      <dsp:nvSpPr>
        <dsp:cNvPr id="0" name=""/>
        <dsp:cNvSpPr/>
      </dsp:nvSpPr>
      <dsp:spPr>
        <a:xfrm>
          <a:off x="1057183" y="1805"/>
          <a:ext cx="49626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GB" sz="2200" kern="1200"/>
            <a:t>His name is Andrew Tate.</a:t>
          </a:r>
          <a:endParaRPr lang="en-US" sz="2200" kern="1200"/>
        </a:p>
      </dsp:txBody>
      <dsp:txXfrm>
        <a:off x="1057183" y="1805"/>
        <a:ext cx="4962616" cy="915310"/>
      </dsp:txXfrm>
    </dsp:sp>
    <dsp:sp modelId="{B2D8C410-95EB-4DC2-983E-28C5266C5865}">
      <dsp:nvSpPr>
        <dsp:cNvPr id="0" name=""/>
        <dsp:cNvSpPr/>
      </dsp:nvSpPr>
      <dsp:spPr>
        <a:xfrm>
          <a:off x="0" y="1145724"/>
          <a:ext cx="60198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8B62A1-3E5B-4E25-AE59-5C747C925833}">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A9FB07-5A30-4273-B5A1-D6E40BFEF5DE}">
      <dsp:nvSpPr>
        <dsp:cNvPr id="0" name=""/>
        <dsp:cNvSpPr/>
      </dsp:nvSpPr>
      <dsp:spPr>
        <a:xfrm>
          <a:off x="1038474" y="1145724"/>
          <a:ext cx="49626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GB" sz="2200" kern="1200" dirty="0"/>
            <a:t>Task five: Tell your partner all that you know about this man?</a:t>
          </a:r>
          <a:endParaRPr lang="en-US" sz="2200" kern="1200" dirty="0"/>
        </a:p>
      </dsp:txBody>
      <dsp:txXfrm>
        <a:off x="1038474" y="1145724"/>
        <a:ext cx="4962616" cy="915310"/>
      </dsp:txXfrm>
    </dsp:sp>
    <dsp:sp modelId="{E1DFF821-1D56-46F6-A095-88233283E284}">
      <dsp:nvSpPr>
        <dsp:cNvPr id="0" name=""/>
        <dsp:cNvSpPr/>
      </dsp:nvSpPr>
      <dsp:spPr>
        <a:xfrm>
          <a:off x="0" y="2290082"/>
          <a:ext cx="60198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D9BC49-4ABA-4C57-A612-315487373D64}">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302400-77C0-4B80-B06D-F5DB615BDBA2}">
      <dsp:nvSpPr>
        <dsp:cNvPr id="0" name=""/>
        <dsp:cNvSpPr/>
      </dsp:nvSpPr>
      <dsp:spPr>
        <a:xfrm>
          <a:off x="1057183" y="2290082"/>
          <a:ext cx="49626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GB" sz="2200" kern="1200"/>
            <a:t>Be ready to feedback to the class!</a:t>
          </a:r>
          <a:endParaRPr lang="en-US" sz="2200" kern="1200"/>
        </a:p>
      </dsp:txBody>
      <dsp:txXfrm>
        <a:off x="1057183" y="2290082"/>
        <a:ext cx="4962616" cy="915310"/>
      </dsp:txXfrm>
    </dsp:sp>
    <dsp:sp modelId="{7A3EC856-CE33-4C61-8D29-DA547E79B72E}">
      <dsp:nvSpPr>
        <dsp:cNvPr id="0" name=""/>
        <dsp:cNvSpPr/>
      </dsp:nvSpPr>
      <dsp:spPr>
        <a:xfrm>
          <a:off x="0" y="3434221"/>
          <a:ext cx="60198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48331D-D5EA-4603-86ED-51B995EF1FDB}">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850D0B-76A9-40A6-A6E4-829978416D15}">
      <dsp:nvSpPr>
        <dsp:cNvPr id="0" name=""/>
        <dsp:cNvSpPr/>
      </dsp:nvSpPr>
      <dsp:spPr>
        <a:xfrm>
          <a:off x="1057183" y="3434221"/>
          <a:ext cx="49626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GB" sz="2200" kern="1200" dirty="0"/>
            <a:t>You have one minute! GO!</a:t>
          </a:r>
          <a:endParaRPr lang="en-US" sz="2200" kern="1200" dirty="0"/>
        </a:p>
      </dsp:txBody>
      <dsp:txXfrm>
        <a:off x="1057183" y="3434221"/>
        <a:ext cx="4962616" cy="915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2B4385-5EAE-4228-BFEF-1DCE03495D53}">
      <dsp:nvSpPr>
        <dsp:cNvPr id="0" name=""/>
        <dsp:cNvSpPr/>
      </dsp:nvSpPr>
      <dsp:spPr>
        <a:xfrm>
          <a:off x="0" y="0"/>
          <a:ext cx="8559176" cy="92306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solidFill>
                <a:schemeClr val="tx1"/>
              </a:solidFill>
            </a:rPr>
            <a:t>Influencer - </a:t>
          </a:r>
          <a:r>
            <a:rPr lang="en-GB" sz="2000" b="0" i="0" kern="1200" dirty="0">
              <a:solidFill>
                <a:schemeClr val="tx1"/>
              </a:solidFill>
            </a:rPr>
            <a:t>a person or thing that impacts another.</a:t>
          </a:r>
          <a:endParaRPr lang="en-US" sz="2000" kern="1200" dirty="0">
            <a:solidFill>
              <a:schemeClr val="tx1"/>
            </a:solidFill>
          </a:endParaRPr>
        </a:p>
      </dsp:txBody>
      <dsp:txXfrm>
        <a:off x="45060" y="45060"/>
        <a:ext cx="8469056" cy="832945"/>
      </dsp:txXfrm>
    </dsp:sp>
    <dsp:sp modelId="{2EC62075-BBC4-4B39-942C-BCD6DC8C2864}">
      <dsp:nvSpPr>
        <dsp:cNvPr id="0" name=""/>
        <dsp:cNvSpPr/>
      </dsp:nvSpPr>
      <dsp:spPr>
        <a:xfrm>
          <a:off x="0" y="958056"/>
          <a:ext cx="8559176" cy="923065"/>
        </a:xfrm>
        <a:prstGeom prst="roundRect">
          <a:avLst/>
        </a:prstGeom>
        <a:solidFill>
          <a:schemeClr val="accent4">
            <a:hueOff val="1633482"/>
            <a:satOff val="-6796"/>
            <a:lumOff val="16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solidFill>
                <a:schemeClr val="tx1"/>
              </a:solidFill>
            </a:rPr>
            <a:t>misogyny -  </a:t>
          </a:r>
          <a:r>
            <a:rPr lang="en-GB" sz="2000" b="0" i="0" kern="1200" dirty="0">
              <a:solidFill>
                <a:schemeClr val="tx1"/>
              </a:solidFill>
            </a:rPr>
            <a:t>dislike of, </a:t>
          </a:r>
          <a:r>
            <a:rPr lang="en-GB" sz="2000" b="0" i="0" u="sng" kern="1200" dirty="0">
              <a:solidFill>
                <a:schemeClr val="tx1"/>
              </a:solidFill>
            </a:rPr>
            <a:t>contempt</a:t>
          </a:r>
          <a:r>
            <a:rPr lang="en-GB" sz="2000" b="0" i="0" kern="1200" dirty="0">
              <a:solidFill>
                <a:schemeClr val="tx1"/>
              </a:solidFill>
            </a:rPr>
            <a:t> for, or </a:t>
          </a:r>
          <a:r>
            <a:rPr lang="en-GB" sz="2000" b="0" i="0" u="sng" kern="1200" dirty="0">
              <a:solidFill>
                <a:schemeClr val="tx1"/>
              </a:solidFill>
            </a:rPr>
            <a:t>ingrained</a:t>
          </a:r>
          <a:r>
            <a:rPr lang="en-GB" sz="2000" b="0" i="0" kern="1200" dirty="0">
              <a:solidFill>
                <a:schemeClr val="tx1"/>
              </a:solidFill>
            </a:rPr>
            <a:t> </a:t>
          </a:r>
          <a:r>
            <a:rPr lang="en-GB" sz="2000" b="0" i="0" u="sng" kern="1200" dirty="0">
              <a:solidFill>
                <a:schemeClr val="tx1"/>
              </a:solidFill>
            </a:rPr>
            <a:t>prejudice</a:t>
          </a:r>
          <a:r>
            <a:rPr lang="en-GB" sz="2000" b="0" i="0" kern="1200" dirty="0">
              <a:solidFill>
                <a:schemeClr val="tx1"/>
              </a:solidFill>
            </a:rPr>
            <a:t> against women.</a:t>
          </a:r>
          <a:endParaRPr lang="en-US" sz="2000" kern="1200" dirty="0">
            <a:solidFill>
              <a:schemeClr val="tx1"/>
            </a:solidFill>
          </a:endParaRPr>
        </a:p>
      </dsp:txBody>
      <dsp:txXfrm>
        <a:off x="45060" y="1003116"/>
        <a:ext cx="8469056" cy="832945"/>
      </dsp:txXfrm>
    </dsp:sp>
    <dsp:sp modelId="{1666A33D-484D-4204-9637-1A4CDB940B1A}">
      <dsp:nvSpPr>
        <dsp:cNvPr id="0" name=""/>
        <dsp:cNvSpPr/>
      </dsp:nvSpPr>
      <dsp:spPr>
        <a:xfrm>
          <a:off x="0" y="1876376"/>
          <a:ext cx="8559176" cy="923065"/>
        </a:xfrm>
        <a:prstGeom prst="roundRect">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solidFill>
                <a:schemeClr val="tx1"/>
              </a:solidFill>
            </a:rPr>
            <a:t>misogynistic -  </a:t>
          </a:r>
          <a:r>
            <a:rPr lang="en-GB" sz="2000" b="0" i="0" kern="1200" dirty="0">
              <a:solidFill>
                <a:schemeClr val="tx1"/>
              </a:solidFill>
            </a:rPr>
            <a:t>strongly </a:t>
          </a:r>
          <a:r>
            <a:rPr lang="en-GB" sz="2000" b="0" i="0" u="sng" kern="1200" dirty="0">
              <a:solidFill>
                <a:schemeClr val="tx1"/>
              </a:solidFill>
            </a:rPr>
            <a:t>prejudiced</a:t>
          </a:r>
          <a:r>
            <a:rPr lang="en-GB" sz="2000" b="0" i="0" kern="1200" dirty="0">
              <a:solidFill>
                <a:schemeClr val="tx1"/>
              </a:solidFill>
            </a:rPr>
            <a:t> against women</a:t>
          </a:r>
          <a:endParaRPr lang="en-US" sz="2000" kern="1200" dirty="0">
            <a:solidFill>
              <a:schemeClr val="tx1"/>
            </a:solidFill>
          </a:endParaRPr>
        </a:p>
      </dsp:txBody>
      <dsp:txXfrm>
        <a:off x="45060" y="1921436"/>
        <a:ext cx="8469056" cy="832945"/>
      </dsp:txXfrm>
    </dsp:sp>
    <dsp:sp modelId="{371C2639-77B4-4563-B50E-9800166D6F15}">
      <dsp:nvSpPr>
        <dsp:cNvPr id="0" name=""/>
        <dsp:cNvSpPr/>
      </dsp:nvSpPr>
      <dsp:spPr>
        <a:xfrm>
          <a:off x="0" y="2813744"/>
          <a:ext cx="8559176" cy="923065"/>
        </a:xfrm>
        <a:prstGeom prst="roundRect">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solidFill>
                <a:schemeClr val="tx1"/>
              </a:solidFill>
            </a:rPr>
            <a:t>toxic masculinity - </a:t>
          </a:r>
          <a:r>
            <a:rPr lang="en-GB" sz="2000" b="0" i="0" kern="1200" dirty="0">
              <a:solidFill>
                <a:schemeClr val="tx1"/>
              </a:solidFill>
            </a:rPr>
            <a:t>harmful beliefs about the way men should behave</a:t>
          </a:r>
          <a:endParaRPr lang="en-US" sz="2000" kern="1200" dirty="0">
            <a:solidFill>
              <a:schemeClr val="tx1"/>
            </a:solidFill>
          </a:endParaRPr>
        </a:p>
      </dsp:txBody>
      <dsp:txXfrm>
        <a:off x="45060" y="2858804"/>
        <a:ext cx="8469056" cy="832945"/>
      </dsp:txXfrm>
    </dsp:sp>
    <dsp:sp modelId="{4F00FFB3-69D4-4B2F-96BD-672B4F988447}">
      <dsp:nvSpPr>
        <dsp:cNvPr id="0" name=""/>
        <dsp:cNvSpPr/>
      </dsp:nvSpPr>
      <dsp:spPr>
        <a:xfrm>
          <a:off x="0" y="3751110"/>
          <a:ext cx="8559176" cy="923065"/>
        </a:xfrm>
        <a:prstGeom prst="roundRect">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echo chambers – when </a:t>
          </a:r>
          <a:r>
            <a:rPr lang="en-GB" sz="2000" kern="1200" dirty="0">
              <a:solidFill>
                <a:schemeClr val="tx1"/>
              </a:solidFill>
            </a:rPr>
            <a:t>a person meets only beliefs or opinions that are the same as their own, so that their existing views are reinforced, and alternative views are not considered and shared</a:t>
          </a:r>
          <a:endParaRPr lang="en-US" sz="2000" kern="1200" dirty="0">
            <a:solidFill>
              <a:schemeClr val="tx1"/>
            </a:solidFill>
          </a:endParaRPr>
        </a:p>
      </dsp:txBody>
      <dsp:txXfrm>
        <a:off x="45060" y="3796170"/>
        <a:ext cx="8469056" cy="832945"/>
      </dsp:txXfrm>
    </dsp:sp>
    <dsp:sp modelId="{55BBFCC5-B013-4ACB-B03D-9F910EDA845A}">
      <dsp:nvSpPr>
        <dsp:cNvPr id="0" name=""/>
        <dsp:cNvSpPr/>
      </dsp:nvSpPr>
      <dsp:spPr>
        <a:xfrm>
          <a:off x="0" y="4688477"/>
          <a:ext cx="8559176" cy="923065"/>
        </a:xfrm>
        <a:prstGeom prst="roundRect">
          <a:avLst/>
        </a:prstGeom>
        <a:solidFill>
          <a:schemeClr val="accent4">
            <a:hueOff val="8167408"/>
            <a:satOff val="-33981"/>
            <a:lumOff val="80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algorithm - </a:t>
          </a:r>
          <a:r>
            <a:rPr lang="en-GB" sz="2000" kern="1200" dirty="0">
              <a:solidFill>
                <a:schemeClr val="tx1"/>
              </a:solidFill>
            </a:rPr>
            <a:t>a set of mathematical instructions that, especially if given to a computer, will help to calculate probability of what you wish to watch.</a:t>
          </a:r>
          <a:endParaRPr lang="en-US" sz="2000" kern="1200" dirty="0">
            <a:solidFill>
              <a:schemeClr val="tx1"/>
            </a:solidFill>
          </a:endParaRPr>
        </a:p>
      </dsp:txBody>
      <dsp:txXfrm>
        <a:off x="45060" y="4733537"/>
        <a:ext cx="8469056" cy="832945"/>
      </dsp:txXfrm>
    </dsp:sp>
    <dsp:sp modelId="{92F69CDF-A37C-42E6-9602-54E6C0D655E6}">
      <dsp:nvSpPr>
        <dsp:cNvPr id="0" name=""/>
        <dsp:cNvSpPr/>
      </dsp:nvSpPr>
      <dsp:spPr>
        <a:xfrm>
          <a:off x="0" y="5625844"/>
          <a:ext cx="8559176" cy="923065"/>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radicalisation - </a:t>
          </a:r>
          <a:r>
            <a:rPr lang="en-GB" sz="2000" kern="1200" dirty="0">
              <a:solidFill>
                <a:schemeClr val="tx1"/>
              </a:solidFill>
            </a:rPr>
            <a:t>the action of making somebody more extreme or radical in their opinions on an issue.</a:t>
          </a:r>
          <a:endParaRPr lang="en-US" sz="2000" kern="1200" dirty="0">
            <a:solidFill>
              <a:schemeClr val="tx1"/>
            </a:solidFill>
          </a:endParaRPr>
        </a:p>
      </dsp:txBody>
      <dsp:txXfrm>
        <a:off x="45060" y="5670904"/>
        <a:ext cx="8469056" cy="8329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FDB46A-B957-4195-9DE2-8074A595F2D1}">
      <dsp:nvSpPr>
        <dsp:cNvPr id="0" name=""/>
        <dsp:cNvSpPr/>
      </dsp:nvSpPr>
      <dsp:spPr>
        <a:xfrm>
          <a:off x="0" y="1805"/>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86CA5A-9DAA-4519-88E5-F46E2788E8AA}">
      <dsp:nvSpPr>
        <dsp:cNvPr id="0" name=""/>
        <dsp:cNvSpPr/>
      </dsp:nvSpPr>
      <dsp:spPr>
        <a:xfrm>
          <a:off x="276881" y="207750"/>
          <a:ext cx="503420" cy="50342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1B165A-2D0D-4EF1-A878-F3F1DC6A7C4D}">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GB" sz="2200" kern="1200" dirty="0"/>
            <a:t>Do you think Andrew Tate is harmless? Why? </a:t>
          </a:r>
          <a:endParaRPr lang="en-US" sz="2200" kern="1200" dirty="0"/>
        </a:p>
      </dsp:txBody>
      <dsp:txXfrm>
        <a:off x="1057183" y="1805"/>
        <a:ext cx="9458416" cy="915310"/>
      </dsp:txXfrm>
    </dsp:sp>
    <dsp:sp modelId="{D0C8A46A-18DB-419A-A115-A30EA0DBA69E}">
      <dsp:nvSpPr>
        <dsp:cNvPr id="0" name=""/>
        <dsp:cNvSpPr/>
      </dsp:nvSpPr>
      <dsp:spPr>
        <a:xfrm>
          <a:off x="0" y="1145944"/>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304616-DB6A-4F74-97D0-560C171E7B2A}">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DCF6C6-B1E8-4392-B1DC-F457F34A08DC}">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GB" sz="2200" kern="1200" dirty="0"/>
            <a:t>What happens when we take in his messages?</a:t>
          </a:r>
          <a:endParaRPr lang="en-US" sz="2200" kern="1200" dirty="0"/>
        </a:p>
      </dsp:txBody>
      <dsp:txXfrm>
        <a:off x="1057183" y="1145944"/>
        <a:ext cx="9458416" cy="915310"/>
      </dsp:txXfrm>
    </dsp:sp>
    <dsp:sp modelId="{7750A7DA-B46B-4A18-BE5E-9BD4D29B88CA}">
      <dsp:nvSpPr>
        <dsp:cNvPr id="0" name=""/>
        <dsp:cNvSpPr/>
      </dsp:nvSpPr>
      <dsp:spPr>
        <a:xfrm>
          <a:off x="0" y="2290082"/>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BD6BA6-E133-4487-A06C-AF789B33A3C4}">
      <dsp:nvSpPr>
        <dsp:cNvPr id="0" name=""/>
        <dsp:cNvSpPr/>
      </dsp:nvSpPr>
      <dsp:spPr>
        <a:xfrm>
          <a:off x="276881" y="2496027"/>
          <a:ext cx="503420" cy="5034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73A6F7-D90C-4A78-A71C-EAA0BC106EBF}">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a:t>What can be the further consequences of these views?</a:t>
          </a:r>
        </a:p>
      </dsp:txBody>
      <dsp:txXfrm>
        <a:off x="1057183" y="2290082"/>
        <a:ext cx="9458416" cy="915310"/>
      </dsp:txXfrm>
    </dsp:sp>
    <dsp:sp modelId="{F6B4B5A8-0F51-4DAA-88D1-6AC31D811A81}">
      <dsp:nvSpPr>
        <dsp:cNvPr id="0" name=""/>
        <dsp:cNvSpPr/>
      </dsp:nvSpPr>
      <dsp:spPr>
        <a:xfrm>
          <a:off x="0" y="3434221"/>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F2EBD8-385D-480E-BD5C-76672ADC6870}">
      <dsp:nvSpPr>
        <dsp:cNvPr id="0" name=""/>
        <dsp:cNvSpPr/>
      </dsp:nvSpPr>
      <dsp:spPr>
        <a:xfrm>
          <a:off x="276881" y="3640166"/>
          <a:ext cx="503420" cy="5034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FE3337-26A4-4187-A416-D91AF96E29B6}">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a:t>What would your reaction be if a women in your family was treated in this way?</a:t>
          </a:r>
        </a:p>
      </dsp:txBody>
      <dsp:txXfrm>
        <a:off x="1057183" y="3434221"/>
        <a:ext cx="9458416" cy="9153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4A5A46-2D98-4934-A861-8F005B5B95FF}">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429B60-AA76-4340-8FB7-A5B4C0379DFD}">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b="1" kern="1200" dirty="0"/>
            <a:t>Echo chambers </a:t>
          </a:r>
          <a:r>
            <a:rPr lang="en-GB" sz="2900" kern="1200" dirty="0"/>
            <a:t>can lead to what feels like </a:t>
          </a:r>
          <a:r>
            <a:rPr lang="en-GB" sz="2900" b="0" kern="1200" dirty="0"/>
            <a:t>validation</a:t>
          </a:r>
          <a:r>
            <a:rPr lang="en-GB" sz="2900" kern="1200" dirty="0"/>
            <a:t>, but this is only due to </a:t>
          </a:r>
          <a:r>
            <a:rPr lang="en-GB" sz="2900" b="1" kern="1200" dirty="0"/>
            <a:t>algorithms</a:t>
          </a:r>
          <a:r>
            <a:rPr lang="en-GB" sz="2900" kern="1200" dirty="0"/>
            <a:t>.</a:t>
          </a:r>
          <a:endParaRPr lang="en-US" sz="2900" kern="1200" dirty="0"/>
        </a:p>
      </dsp:txBody>
      <dsp:txXfrm>
        <a:off x="0" y="675"/>
        <a:ext cx="6900512" cy="1106957"/>
      </dsp:txXfrm>
    </dsp:sp>
    <dsp:sp modelId="{76D44897-1B69-4C76-A6E1-853814B62D18}">
      <dsp:nvSpPr>
        <dsp:cNvPr id="0" name=""/>
        <dsp:cNvSpPr/>
      </dsp:nvSpPr>
      <dsp:spPr>
        <a:xfrm>
          <a:off x="0" y="1107633"/>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93B585-9D40-4A90-9CFA-006FE5D4575E}">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kern="1200" dirty="0"/>
            <a:t>You must evaluate the </a:t>
          </a:r>
          <a:r>
            <a:rPr lang="en-GB" sz="2900" b="1" kern="1200" dirty="0"/>
            <a:t>credibility</a:t>
          </a:r>
          <a:r>
            <a:rPr lang="en-GB" sz="2900" kern="1200" dirty="0"/>
            <a:t> of these views.</a:t>
          </a:r>
          <a:endParaRPr lang="en-US" sz="2900" kern="1200" dirty="0"/>
        </a:p>
      </dsp:txBody>
      <dsp:txXfrm>
        <a:off x="0" y="1107633"/>
        <a:ext cx="6900512" cy="1106957"/>
      </dsp:txXfrm>
    </dsp:sp>
    <dsp:sp modelId="{AC7E138F-8235-47A7-91E5-592AEFA10EF9}">
      <dsp:nvSpPr>
        <dsp:cNvPr id="0" name=""/>
        <dsp:cNvSpPr/>
      </dsp:nvSpPr>
      <dsp:spPr>
        <a:xfrm>
          <a:off x="0" y="221459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539D4D-659A-432F-B751-A8F8DD0C1777}">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kern="1200"/>
            <a:t>There are positive and negative </a:t>
          </a:r>
          <a:r>
            <a:rPr lang="en-GB" sz="2900" b="1" kern="1200"/>
            <a:t>role models</a:t>
          </a:r>
          <a:r>
            <a:rPr lang="en-GB" sz="2900" kern="1200"/>
            <a:t>. </a:t>
          </a:r>
          <a:endParaRPr lang="en-US" sz="2900" kern="1200"/>
        </a:p>
      </dsp:txBody>
      <dsp:txXfrm>
        <a:off x="0" y="2214591"/>
        <a:ext cx="6900512" cy="1106957"/>
      </dsp:txXfrm>
    </dsp:sp>
    <dsp:sp modelId="{92ECD639-D77E-4F5A-8DF9-93DFAADAE982}">
      <dsp:nvSpPr>
        <dsp:cNvPr id="0" name=""/>
        <dsp:cNvSpPr/>
      </dsp:nvSpPr>
      <dsp:spPr>
        <a:xfrm>
          <a:off x="0" y="3321549"/>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D88A7C-F728-406B-9799-F8F873779C58}">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b="1" kern="1200" dirty="0"/>
            <a:t>Attitudes</a:t>
          </a:r>
          <a:r>
            <a:rPr lang="en-GB" sz="2900" kern="1200" dirty="0"/>
            <a:t> inform </a:t>
          </a:r>
          <a:r>
            <a:rPr lang="en-GB" sz="2900" b="1" kern="1200" dirty="0"/>
            <a:t>society</a:t>
          </a:r>
          <a:r>
            <a:rPr lang="en-GB" sz="2900" kern="1200" dirty="0"/>
            <a:t> and then our </a:t>
          </a:r>
          <a:r>
            <a:rPr lang="en-GB" sz="2900" b="1" kern="1200" dirty="0"/>
            <a:t>experiences.</a:t>
          </a:r>
          <a:endParaRPr lang="en-US" sz="2900" kern="1200" dirty="0"/>
        </a:p>
      </dsp:txBody>
      <dsp:txXfrm>
        <a:off x="0" y="3321549"/>
        <a:ext cx="6900512" cy="1106957"/>
      </dsp:txXfrm>
    </dsp:sp>
    <dsp:sp modelId="{77FDF576-90FE-46B7-B013-00901E243763}">
      <dsp:nvSpPr>
        <dsp:cNvPr id="0" name=""/>
        <dsp:cNvSpPr/>
      </dsp:nvSpPr>
      <dsp:spPr>
        <a:xfrm>
          <a:off x="0" y="4428507"/>
          <a:ext cx="69005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D9915E-3519-422A-B46D-AF22D5B5776F}">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kern="1200"/>
            <a:t>Choose to challenge it!</a:t>
          </a:r>
          <a:endParaRPr lang="en-US" sz="2900" kern="1200"/>
        </a:p>
      </dsp:txBody>
      <dsp:txXfrm>
        <a:off x="0" y="4428507"/>
        <a:ext cx="6900512" cy="110695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1F4ABA-2EBA-45FA-B747-F72512A45131}" type="datetimeFigureOut">
              <a:rPr lang="en-GB" smtClean="0"/>
              <a:t>20/03/2023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595B26-AE57-463E-AB86-D2D97CDC02F8}" type="slidenum">
              <a:rPr lang="en-GB" smtClean="0"/>
              <a:t>‹#›</a:t>
            </a:fld>
            <a:endParaRPr lang="en-GB"/>
          </a:p>
        </p:txBody>
      </p:sp>
    </p:spTree>
    <p:extLst>
      <p:ext uri="{BB962C8B-B14F-4D97-AF65-F5344CB8AC3E}">
        <p14:creationId xmlns:p14="http://schemas.microsoft.com/office/powerpoint/2010/main" val="693370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1199ffe1e2d_0_8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1199ffe1e2d_0_8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9BAA0-5CE3-488E-8263-75DF578393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D091943-F93A-44E7-892B-63E9132566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442F80B-509E-4AD9-9CC5-5ADC5972843C}"/>
              </a:ext>
            </a:extLst>
          </p:cNvPr>
          <p:cNvSpPr>
            <a:spLocks noGrp="1"/>
          </p:cNvSpPr>
          <p:nvPr>
            <p:ph type="dt" sz="half" idx="10"/>
          </p:nvPr>
        </p:nvSpPr>
        <p:spPr/>
        <p:txBody>
          <a:bodyPr/>
          <a:lstStyle/>
          <a:p>
            <a:fld id="{65F009A7-FD0C-4EA3-9222-FB473C288A36}" type="datetimeFigureOut">
              <a:rPr lang="en-GB" smtClean="0"/>
              <a:t>20/03/2023</a:t>
            </a:fld>
            <a:endParaRPr lang="en-GB"/>
          </a:p>
        </p:txBody>
      </p:sp>
      <p:sp>
        <p:nvSpPr>
          <p:cNvPr id="5" name="Footer Placeholder 4">
            <a:extLst>
              <a:ext uri="{FF2B5EF4-FFF2-40B4-BE49-F238E27FC236}">
                <a16:creationId xmlns:a16="http://schemas.microsoft.com/office/drawing/2014/main" id="{FBEF7FB1-42FA-4AF1-AE5D-DE2E3F95B6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CBAE9A-19EB-4CA6-A0FE-E1A31E2E6B63}"/>
              </a:ext>
            </a:extLst>
          </p:cNvPr>
          <p:cNvSpPr>
            <a:spLocks noGrp="1"/>
          </p:cNvSpPr>
          <p:nvPr>
            <p:ph type="sldNum" sz="quarter" idx="12"/>
          </p:nvPr>
        </p:nvSpPr>
        <p:spPr/>
        <p:txBody>
          <a:bodyPr/>
          <a:lstStyle/>
          <a:p>
            <a:fld id="{E7C5443D-59E3-44DD-9B9D-CC80F08ED242}" type="slidenum">
              <a:rPr lang="en-GB" smtClean="0"/>
              <a:t>‹#›</a:t>
            </a:fld>
            <a:endParaRPr lang="en-GB"/>
          </a:p>
        </p:txBody>
      </p:sp>
    </p:spTree>
    <p:extLst>
      <p:ext uri="{BB962C8B-B14F-4D97-AF65-F5344CB8AC3E}">
        <p14:creationId xmlns:p14="http://schemas.microsoft.com/office/powerpoint/2010/main" val="1248141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16033-B47F-4F9A-ABFF-8AEA1CBF66A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4ADCCD9-D967-4186-92D3-32AA17CC32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7E190D-BBAC-4628-8995-F29F1169B8DF}"/>
              </a:ext>
            </a:extLst>
          </p:cNvPr>
          <p:cNvSpPr>
            <a:spLocks noGrp="1"/>
          </p:cNvSpPr>
          <p:nvPr>
            <p:ph type="dt" sz="half" idx="10"/>
          </p:nvPr>
        </p:nvSpPr>
        <p:spPr/>
        <p:txBody>
          <a:bodyPr/>
          <a:lstStyle/>
          <a:p>
            <a:fld id="{65F009A7-FD0C-4EA3-9222-FB473C288A36}" type="datetimeFigureOut">
              <a:rPr lang="en-GB" smtClean="0"/>
              <a:t>20/03/2023</a:t>
            </a:fld>
            <a:endParaRPr lang="en-GB"/>
          </a:p>
        </p:txBody>
      </p:sp>
      <p:sp>
        <p:nvSpPr>
          <p:cNvPr id="5" name="Footer Placeholder 4">
            <a:extLst>
              <a:ext uri="{FF2B5EF4-FFF2-40B4-BE49-F238E27FC236}">
                <a16:creationId xmlns:a16="http://schemas.microsoft.com/office/drawing/2014/main" id="{C2440773-4AC6-4F9C-86C0-9F1428217D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411108-8024-48E4-8858-198BEA042C8C}"/>
              </a:ext>
            </a:extLst>
          </p:cNvPr>
          <p:cNvSpPr>
            <a:spLocks noGrp="1"/>
          </p:cNvSpPr>
          <p:nvPr>
            <p:ph type="sldNum" sz="quarter" idx="12"/>
          </p:nvPr>
        </p:nvSpPr>
        <p:spPr/>
        <p:txBody>
          <a:bodyPr/>
          <a:lstStyle/>
          <a:p>
            <a:fld id="{E7C5443D-59E3-44DD-9B9D-CC80F08ED242}" type="slidenum">
              <a:rPr lang="en-GB" smtClean="0"/>
              <a:t>‹#›</a:t>
            </a:fld>
            <a:endParaRPr lang="en-GB"/>
          </a:p>
        </p:txBody>
      </p:sp>
    </p:spTree>
    <p:extLst>
      <p:ext uri="{BB962C8B-B14F-4D97-AF65-F5344CB8AC3E}">
        <p14:creationId xmlns:p14="http://schemas.microsoft.com/office/powerpoint/2010/main" val="465623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4AEFC9-D80D-4148-A440-83BC83663B2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0EE9E7D-D213-4445-8FA8-238FBC44FF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2A4BF1-4421-401D-9606-3CC2B0C5F21E}"/>
              </a:ext>
            </a:extLst>
          </p:cNvPr>
          <p:cNvSpPr>
            <a:spLocks noGrp="1"/>
          </p:cNvSpPr>
          <p:nvPr>
            <p:ph type="dt" sz="half" idx="10"/>
          </p:nvPr>
        </p:nvSpPr>
        <p:spPr/>
        <p:txBody>
          <a:bodyPr/>
          <a:lstStyle/>
          <a:p>
            <a:fld id="{65F009A7-FD0C-4EA3-9222-FB473C288A36}" type="datetimeFigureOut">
              <a:rPr lang="en-GB" smtClean="0"/>
              <a:t>20/03/2023</a:t>
            </a:fld>
            <a:endParaRPr lang="en-GB"/>
          </a:p>
        </p:txBody>
      </p:sp>
      <p:sp>
        <p:nvSpPr>
          <p:cNvPr id="5" name="Footer Placeholder 4">
            <a:extLst>
              <a:ext uri="{FF2B5EF4-FFF2-40B4-BE49-F238E27FC236}">
                <a16:creationId xmlns:a16="http://schemas.microsoft.com/office/drawing/2014/main" id="{2BB7FE3A-0FE5-41E2-9C87-77B52BA57B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FA9A20-7DBC-4029-A125-41E93EB66D01}"/>
              </a:ext>
            </a:extLst>
          </p:cNvPr>
          <p:cNvSpPr>
            <a:spLocks noGrp="1"/>
          </p:cNvSpPr>
          <p:nvPr>
            <p:ph type="sldNum" sz="quarter" idx="12"/>
          </p:nvPr>
        </p:nvSpPr>
        <p:spPr/>
        <p:txBody>
          <a:bodyPr/>
          <a:lstStyle/>
          <a:p>
            <a:fld id="{E7C5443D-59E3-44DD-9B9D-CC80F08ED242}" type="slidenum">
              <a:rPr lang="en-GB" smtClean="0"/>
              <a:t>‹#›</a:t>
            </a:fld>
            <a:endParaRPr lang="en-GB"/>
          </a:p>
        </p:txBody>
      </p:sp>
    </p:spTree>
    <p:extLst>
      <p:ext uri="{BB962C8B-B14F-4D97-AF65-F5344CB8AC3E}">
        <p14:creationId xmlns:p14="http://schemas.microsoft.com/office/powerpoint/2010/main" val="1238797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98"/>
        <p:cNvGrpSpPr/>
        <p:nvPr/>
      </p:nvGrpSpPr>
      <p:grpSpPr>
        <a:xfrm>
          <a:off x="0" y="0"/>
          <a:ext cx="0" cy="0"/>
          <a:chOff x="0" y="0"/>
          <a:chExt cx="0" cy="0"/>
        </a:xfrm>
      </p:grpSpPr>
      <p:sp>
        <p:nvSpPr>
          <p:cNvPr id="101" name="Google Shape;101;p18"/>
          <p:cNvSpPr txBox="1">
            <a:spLocks noGrp="1"/>
          </p:cNvSpPr>
          <p:nvPr>
            <p:ph type="title"/>
          </p:nvPr>
        </p:nvSpPr>
        <p:spPr>
          <a:xfrm>
            <a:off x="960000" y="713333"/>
            <a:ext cx="9084800" cy="823200"/>
          </a:xfrm>
          <a:prstGeom prst="rect">
            <a:avLst/>
          </a:prstGeom>
        </p:spPr>
        <p:txBody>
          <a:bodyPr spcFirstLastPara="1" wrap="square" lIns="91425" tIns="91425" rIns="91425" bIns="91425" anchor="t" anchorCtr="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102" name="Google Shape;102;p18"/>
          <p:cNvSpPr txBox="1">
            <a:spLocks noGrp="1"/>
          </p:cNvSpPr>
          <p:nvPr>
            <p:ph type="body" idx="1"/>
          </p:nvPr>
        </p:nvSpPr>
        <p:spPr>
          <a:xfrm>
            <a:off x="960000" y="2385400"/>
            <a:ext cx="7166400" cy="2087200"/>
          </a:xfrm>
          <a:prstGeom prst="rect">
            <a:avLst/>
          </a:prstGeom>
        </p:spPr>
        <p:txBody>
          <a:bodyPr spcFirstLastPara="1" wrap="square" lIns="91425" tIns="91425" rIns="91425" bIns="91425" anchor="t" anchorCtr="0">
            <a:noAutofit/>
          </a:bodyPr>
          <a:lstStyle>
            <a:lvl1pPr marL="609585" lvl="0" indent="-389457" rtl="0">
              <a:spcBef>
                <a:spcPts val="0"/>
              </a:spcBef>
              <a:spcAft>
                <a:spcPts val="0"/>
              </a:spcAft>
              <a:buClr>
                <a:srgbClr val="595959"/>
              </a:buClr>
              <a:buSzPts val="1000"/>
              <a:buChar char="●"/>
              <a:defRPr/>
            </a:lvl1pPr>
            <a:lvl2pPr marL="1219170" lvl="1" indent="-423323" rtl="0">
              <a:lnSpc>
                <a:spcPct val="115000"/>
              </a:lnSpc>
              <a:spcBef>
                <a:spcPts val="0"/>
              </a:spcBef>
              <a:spcAft>
                <a:spcPts val="0"/>
              </a:spcAft>
              <a:buClr>
                <a:srgbClr val="595959"/>
              </a:buClr>
              <a:buSzPts val="1400"/>
              <a:buChar char="○"/>
              <a:defRPr/>
            </a:lvl2pPr>
            <a:lvl3pPr marL="1828754" lvl="2" indent="-423323" rtl="0">
              <a:lnSpc>
                <a:spcPct val="115000"/>
              </a:lnSpc>
              <a:spcBef>
                <a:spcPts val="0"/>
              </a:spcBef>
              <a:spcAft>
                <a:spcPts val="0"/>
              </a:spcAft>
              <a:buClr>
                <a:srgbClr val="595959"/>
              </a:buClr>
              <a:buSzPts val="1400"/>
              <a:buChar char="■"/>
              <a:defRPr/>
            </a:lvl3pPr>
            <a:lvl4pPr marL="2438339" lvl="3" indent="-423323" rtl="0">
              <a:lnSpc>
                <a:spcPct val="115000"/>
              </a:lnSpc>
              <a:spcBef>
                <a:spcPts val="0"/>
              </a:spcBef>
              <a:spcAft>
                <a:spcPts val="0"/>
              </a:spcAft>
              <a:buClr>
                <a:srgbClr val="595959"/>
              </a:buClr>
              <a:buSzPts val="1400"/>
              <a:buChar char="●"/>
              <a:defRPr/>
            </a:lvl4pPr>
            <a:lvl5pPr marL="3047924" lvl="4" indent="-423323" rtl="0">
              <a:lnSpc>
                <a:spcPct val="115000"/>
              </a:lnSpc>
              <a:spcBef>
                <a:spcPts val="0"/>
              </a:spcBef>
              <a:spcAft>
                <a:spcPts val="0"/>
              </a:spcAft>
              <a:buClr>
                <a:srgbClr val="595959"/>
              </a:buClr>
              <a:buSzPts val="1400"/>
              <a:buChar char="○"/>
              <a:defRPr/>
            </a:lvl5pPr>
            <a:lvl6pPr marL="3657509" lvl="5" indent="-423323" rtl="0">
              <a:lnSpc>
                <a:spcPct val="115000"/>
              </a:lnSpc>
              <a:spcBef>
                <a:spcPts val="0"/>
              </a:spcBef>
              <a:spcAft>
                <a:spcPts val="0"/>
              </a:spcAft>
              <a:buClr>
                <a:srgbClr val="595959"/>
              </a:buClr>
              <a:buSzPts val="1400"/>
              <a:buChar char="■"/>
              <a:defRPr/>
            </a:lvl6pPr>
            <a:lvl7pPr marL="4267093" lvl="6" indent="-423323" rtl="0">
              <a:lnSpc>
                <a:spcPct val="115000"/>
              </a:lnSpc>
              <a:spcBef>
                <a:spcPts val="0"/>
              </a:spcBef>
              <a:spcAft>
                <a:spcPts val="0"/>
              </a:spcAft>
              <a:buClr>
                <a:srgbClr val="595959"/>
              </a:buClr>
              <a:buSzPts val="1400"/>
              <a:buChar char="●"/>
              <a:defRPr/>
            </a:lvl7pPr>
            <a:lvl8pPr marL="4876678" lvl="7" indent="-423323" rtl="0">
              <a:lnSpc>
                <a:spcPct val="115000"/>
              </a:lnSpc>
              <a:spcBef>
                <a:spcPts val="0"/>
              </a:spcBef>
              <a:spcAft>
                <a:spcPts val="0"/>
              </a:spcAft>
              <a:buClr>
                <a:srgbClr val="595959"/>
              </a:buClr>
              <a:buSzPts val="1400"/>
              <a:buChar char="○"/>
              <a:defRPr/>
            </a:lvl8pPr>
            <a:lvl9pPr marL="5486263" lvl="8" indent="-423323" rtl="0">
              <a:lnSpc>
                <a:spcPct val="115000"/>
              </a:lnSpc>
              <a:spcBef>
                <a:spcPts val="0"/>
              </a:spcBef>
              <a:spcAft>
                <a:spcPts val="0"/>
              </a:spcAft>
              <a:buClr>
                <a:srgbClr val="595959"/>
              </a:buClr>
              <a:buSzPts val="1400"/>
              <a:buChar char="■"/>
              <a:defRPr/>
            </a:lvl9pPr>
          </a:lstStyle>
          <a:p>
            <a:endParaRPr/>
          </a:p>
        </p:txBody>
      </p:sp>
    </p:spTree>
    <p:extLst>
      <p:ext uri="{BB962C8B-B14F-4D97-AF65-F5344CB8AC3E}">
        <p14:creationId xmlns:p14="http://schemas.microsoft.com/office/powerpoint/2010/main" val="1281370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D6EA2-8BC9-4FFA-BE15-68EE90B6BF7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4641CC1-ED46-4B06-BFA1-F7010CA440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D9CB94-710E-4208-93D1-8E6E728C9216}"/>
              </a:ext>
            </a:extLst>
          </p:cNvPr>
          <p:cNvSpPr>
            <a:spLocks noGrp="1"/>
          </p:cNvSpPr>
          <p:nvPr>
            <p:ph type="dt" sz="half" idx="10"/>
          </p:nvPr>
        </p:nvSpPr>
        <p:spPr/>
        <p:txBody>
          <a:bodyPr/>
          <a:lstStyle/>
          <a:p>
            <a:fld id="{65F009A7-FD0C-4EA3-9222-FB473C288A36}" type="datetimeFigureOut">
              <a:rPr lang="en-GB" smtClean="0"/>
              <a:t>20/03/2023</a:t>
            </a:fld>
            <a:endParaRPr lang="en-GB"/>
          </a:p>
        </p:txBody>
      </p:sp>
      <p:sp>
        <p:nvSpPr>
          <p:cNvPr id="5" name="Footer Placeholder 4">
            <a:extLst>
              <a:ext uri="{FF2B5EF4-FFF2-40B4-BE49-F238E27FC236}">
                <a16:creationId xmlns:a16="http://schemas.microsoft.com/office/drawing/2014/main" id="{489ECC22-64C5-45A7-9658-1B314611D5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6DB7E6-A5C7-40AE-A073-3FBAD6DA8C10}"/>
              </a:ext>
            </a:extLst>
          </p:cNvPr>
          <p:cNvSpPr>
            <a:spLocks noGrp="1"/>
          </p:cNvSpPr>
          <p:nvPr>
            <p:ph type="sldNum" sz="quarter" idx="12"/>
          </p:nvPr>
        </p:nvSpPr>
        <p:spPr/>
        <p:txBody>
          <a:bodyPr/>
          <a:lstStyle/>
          <a:p>
            <a:fld id="{E7C5443D-59E3-44DD-9B9D-CC80F08ED242}" type="slidenum">
              <a:rPr lang="en-GB" smtClean="0"/>
              <a:t>‹#›</a:t>
            </a:fld>
            <a:endParaRPr lang="en-GB"/>
          </a:p>
        </p:txBody>
      </p:sp>
    </p:spTree>
    <p:extLst>
      <p:ext uri="{BB962C8B-B14F-4D97-AF65-F5344CB8AC3E}">
        <p14:creationId xmlns:p14="http://schemas.microsoft.com/office/powerpoint/2010/main" val="275655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69245-0F01-4B48-90BC-C31A6CF089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1637C76-DE5A-4563-9A72-A7D165720A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A6F382-840D-4EB2-A47D-4CDCF2031F87}"/>
              </a:ext>
            </a:extLst>
          </p:cNvPr>
          <p:cNvSpPr>
            <a:spLocks noGrp="1"/>
          </p:cNvSpPr>
          <p:nvPr>
            <p:ph type="dt" sz="half" idx="10"/>
          </p:nvPr>
        </p:nvSpPr>
        <p:spPr/>
        <p:txBody>
          <a:bodyPr/>
          <a:lstStyle/>
          <a:p>
            <a:fld id="{65F009A7-FD0C-4EA3-9222-FB473C288A36}" type="datetimeFigureOut">
              <a:rPr lang="en-GB" smtClean="0"/>
              <a:t>20/03/2023</a:t>
            </a:fld>
            <a:endParaRPr lang="en-GB"/>
          </a:p>
        </p:txBody>
      </p:sp>
      <p:sp>
        <p:nvSpPr>
          <p:cNvPr id="5" name="Footer Placeholder 4">
            <a:extLst>
              <a:ext uri="{FF2B5EF4-FFF2-40B4-BE49-F238E27FC236}">
                <a16:creationId xmlns:a16="http://schemas.microsoft.com/office/drawing/2014/main" id="{780E99C5-D433-4ADF-9385-D4D8062AF1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14699B-F4B8-4757-99EE-11B69C343B1C}"/>
              </a:ext>
            </a:extLst>
          </p:cNvPr>
          <p:cNvSpPr>
            <a:spLocks noGrp="1"/>
          </p:cNvSpPr>
          <p:nvPr>
            <p:ph type="sldNum" sz="quarter" idx="12"/>
          </p:nvPr>
        </p:nvSpPr>
        <p:spPr/>
        <p:txBody>
          <a:bodyPr/>
          <a:lstStyle/>
          <a:p>
            <a:fld id="{E7C5443D-59E3-44DD-9B9D-CC80F08ED242}" type="slidenum">
              <a:rPr lang="en-GB" smtClean="0"/>
              <a:t>‹#›</a:t>
            </a:fld>
            <a:endParaRPr lang="en-GB"/>
          </a:p>
        </p:txBody>
      </p:sp>
    </p:spTree>
    <p:extLst>
      <p:ext uri="{BB962C8B-B14F-4D97-AF65-F5344CB8AC3E}">
        <p14:creationId xmlns:p14="http://schemas.microsoft.com/office/powerpoint/2010/main" val="1673191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CF20F-D4CE-4687-8A4B-7A89C67E9C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434C536-9DC3-4838-B13A-0F645B145B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B9FEFB7-7210-456C-8E54-EB2991BEC1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0BA8BEA-4C31-4458-86D9-6C3C29648821}"/>
              </a:ext>
            </a:extLst>
          </p:cNvPr>
          <p:cNvSpPr>
            <a:spLocks noGrp="1"/>
          </p:cNvSpPr>
          <p:nvPr>
            <p:ph type="dt" sz="half" idx="10"/>
          </p:nvPr>
        </p:nvSpPr>
        <p:spPr/>
        <p:txBody>
          <a:bodyPr/>
          <a:lstStyle/>
          <a:p>
            <a:fld id="{65F009A7-FD0C-4EA3-9222-FB473C288A36}" type="datetimeFigureOut">
              <a:rPr lang="en-GB" smtClean="0"/>
              <a:t>20/03/2023</a:t>
            </a:fld>
            <a:endParaRPr lang="en-GB"/>
          </a:p>
        </p:txBody>
      </p:sp>
      <p:sp>
        <p:nvSpPr>
          <p:cNvPr id="6" name="Footer Placeholder 5">
            <a:extLst>
              <a:ext uri="{FF2B5EF4-FFF2-40B4-BE49-F238E27FC236}">
                <a16:creationId xmlns:a16="http://schemas.microsoft.com/office/drawing/2014/main" id="{A6EB531C-4FA1-41F8-B570-2EA831833F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B3EF96-22ED-41C6-AE8E-5583C315D4F8}"/>
              </a:ext>
            </a:extLst>
          </p:cNvPr>
          <p:cNvSpPr>
            <a:spLocks noGrp="1"/>
          </p:cNvSpPr>
          <p:nvPr>
            <p:ph type="sldNum" sz="quarter" idx="12"/>
          </p:nvPr>
        </p:nvSpPr>
        <p:spPr/>
        <p:txBody>
          <a:bodyPr/>
          <a:lstStyle/>
          <a:p>
            <a:fld id="{E7C5443D-59E3-44DD-9B9D-CC80F08ED242}" type="slidenum">
              <a:rPr lang="en-GB" smtClean="0"/>
              <a:t>‹#›</a:t>
            </a:fld>
            <a:endParaRPr lang="en-GB"/>
          </a:p>
        </p:txBody>
      </p:sp>
    </p:spTree>
    <p:extLst>
      <p:ext uri="{BB962C8B-B14F-4D97-AF65-F5344CB8AC3E}">
        <p14:creationId xmlns:p14="http://schemas.microsoft.com/office/powerpoint/2010/main" val="1081117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000E2-AB15-49C1-87C8-3FEDF9FB308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7922B5C-CBA3-42B5-B099-2B996D9FF2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C9DCB4-8326-4C7F-BC69-CF7ED92EEB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9AE0B7A-EAC5-45E7-91DD-369FDBD6D8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AAD584-A3E7-48A6-AED3-0E8A666C57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CD74ADC-EC2D-4EBB-A555-91E932B7FA06}"/>
              </a:ext>
            </a:extLst>
          </p:cNvPr>
          <p:cNvSpPr>
            <a:spLocks noGrp="1"/>
          </p:cNvSpPr>
          <p:nvPr>
            <p:ph type="dt" sz="half" idx="10"/>
          </p:nvPr>
        </p:nvSpPr>
        <p:spPr/>
        <p:txBody>
          <a:bodyPr/>
          <a:lstStyle/>
          <a:p>
            <a:fld id="{65F009A7-FD0C-4EA3-9222-FB473C288A36}" type="datetimeFigureOut">
              <a:rPr lang="en-GB" smtClean="0"/>
              <a:t>20/03/2023</a:t>
            </a:fld>
            <a:endParaRPr lang="en-GB"/>
          </a:p>
        </p:txBody>
      </p:sp>
      <p:sp>
        <p:nvSpPr>
          <p:cNvPr id="8" name="Footer Placeholder 7">
            <a:extLst>
              <a:ext uri="{FF2B5EF4-FFF2-40B4-BE49-F238E27FC236}">
                <a16:creationId xmlns:a16="http://schemas.microsoft.com/office/drawing/2014/main" id="{BDCA4E0E-E11D-4C10-8025-3898548F60A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21D24ED-8D2B-41AC-980F-501BD3C62846}"/>
              </a:ext>
            </a:extLst>
          </p:cNvPr>
          <p:cNvSpPr>
            <a:spLocks noGrp="1"/>
          </p:cNvSpPr>
          <p:nvPr>
            <p:ph type="sldNum" sz="quarter" idx="12"/>
          </p:nvPr>
        </p:nvSpPr>
        <p:spPr/>
        <p:txBody>
          <a:bodyPr/>
          <a:lstStyle/>
          <a:p>
            <a:fld id="{E7C5443D-59E3-44DD-9B9D-CC80F08ED242}" type="slidenum">
              <a:rPr lang="en-GB" smtClean="0"/>
              <a:t>‹#›</a:t>
            </a:fld>
            <a:endParaRPr lang="en-GB"/>
          </a:p>
        </p:txBody>
      </p:sp>
    </p:spTree>
    <p:extLst>
      <p:ext uri="{BB962C8B-B14F-4D97-AF65-F5344CB8AC3E}">
        <p14:creationId xmlns:p14="http://schemas.microsoft.com/office/powerpoint/2010/main" val="2851206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C6F12-2E0E-4DF8-97FC-FF0573FF093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9E0DFA-157C-4C8F-A1C7-CC2B1E048FCF}"/>
              </a:ext>
            </a:extLst>
          </p:cNvPr>
          <p:cNvSpPr>
            <a:spLocks noGrp="1"/>
          </p:cNvSpPr>
          <p:nvPr>
            <p:ph type="dt" sz="half" idx="10"/>
          </p:nvPr>
        </p:nvSpPr>
        <p:spPr/>
        <p:txBody>
          <a:bodyPr/>
          <a:lstStyle/>
          <a:p>
            <a:fld id="{65F009A7-FD0C-4EA3-9222-FB473C288A36}" type="datetimeFigureOut">
              <a:rPr lang="en-GB" smtClean="0"/>
              <a:t>20/03/2023</a:t>
            </a:fld>
            <a:endParaRPr lang="en-GB"/>
          </a:p>
        </p:txBody>
      </p:sp>
      <p:sp>
        <p:nvSpPr>
          <p:cNvPr id="4" name="Footer Placeholder 3">
            <a:extLst>
              <a:ext uri="{FF2B5EF4-FFF2-40B4-BE49-F238E27FC236}">
                <a16:creationId xmlns:a16="http://schemas.microsoft.com/office/drawing/2014/main" id="{6D8EB278-9776-4647-BBA2-BCC854E7943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6D31B76-7E52-47E3-A9BE-069BFC78A721}"/>
              </a:ext>
            </a:extLst>
          </p:cNvPr>
          <p:cNvSpPr>
            <a:spLocks noGrp="1"/>
          </p:cNvSpPr>
          <p:nvPr>
            <p:ph type="sldNum" sz="quarter" idx="12"/>
          </p:nvPr>
        </p:nvSpPr>
        <p:spPr/>
        <p:txBody>
          <a:bodyPr/>
          <a:lstStyle/>
          <a:p>
            <a:fld id="{E7C5443D-59E3-44DD-9B9D-CC80F08ED242}" type="slidenum">
              <a:rPr lang="en-GB" smtClean="0"/>
              <a:t>‹#›</a:t>
            </a:fld>
            <a:endParaRPr lang="en-GB"/>
          </a:p>
        </p:txBody>
      </p:sp>
    </p:spTree>
    <p:extLst>
      <p:ext uri="{BB962C8B-B14F-4D97-AF65-F5344CB8AC3E}">
        <p14:creationId xmlns:p14="http://schemas.microsoft.com/office/powerpoint/2010/main" val="995549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12217E-FB62-458E-94B1-798E5F05A066}"/>
              </a:ext>
            </a:extLst>
          </p:cNvPr>
          <p:cNvSpPr>
            <a:spLocks noGrp="1"/>
          </p:cNvSpPr>
          <p:nvPr>
            <p:ph type="dt" sz="half" idx="10"/>
          </p:nvPr>
        </p:nvSpPr>
        <p:spPr/>
        <p:txBody>
          <a:bodyPr/>
          <a:lstStyle/>
          <a:p>
            <a:fld id="{65F009A7-FD0C-4EA3-9222-FB473C288A36}" type="datetimeFigureOut">
              <a:rPr lang="en-GB" smtClean="0"/>
              <a:t>20/03/2023</a:t>
            </a:fld>
            <a:endParaRPr lang="en-GB"/>
          </a:p>
        </p:txBody>
      </p:sp>
      <p:sp>
        <p:nvSpPr>
          <p:cNvPr id="3" name="Footer Placeholder 2">
            <a:extLst>
              <a:ext uri="{FF2B5EF4-FFF2-40B4-BE49-F238E27FC236}">
                <a16:creationId xmlns:a16="http://schemas.microsoft.com/office/drawing/2014/main" id="{B4748808-067D-4BF6-A5D3-A4905E6C9DF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8C95B1E-4622-4139-ADF5-5D9F60380C9C}"/>
              </a:ext>
            </a:extLst>
          </p:cNvPr>
          <p:cNvSpPr>
            <a:spLocks noGrp="1"/>
          </p:cNvSpPr>
          <p:nvPr>
            <p:ph type="sldNum" sz="quarter" idx="12"/>
          </p:nvPr>
        </p:nvSpPr>
        <p:spPr/>
        <p:txBody>
          <a:bodyPr/>
          <a:lstStyle/>
          <a:p>
            <a:fld id="{E7C5443D-59E3-44DD-9B9D-CC80F08ED242}" type="slidenum">
              <a:rPr lang="en-GB" smtClean="0"/>
              <a:t>‹#›</a:t>
            </a:fld>
            <a:endParaRPr lang="en-GB"/>
          </a:p>
        </p:txBody>
      </p:sp>
    </p:spTree>
    <p:extLst>
      <p:ext uri="{BB962C8B-B14F-4D97-AF65-F5344CB8AC3E}">
        <p14:creationId xmlns:p14="http://schemas.microsoft.com/office/powerpoint/2010/main" val="341128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87995-A6BF-4D55-8EE2-A09C95B14C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12B2324-0453-499E-912C-D3E7425DF9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8E0E53A-582D-4B80-A27B-02EA1FA7C0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82F4F-489A-4316-B899-9E4F8A859951}"/>
              </a:ext>
            </a:extLst>
          </p:cNvPr>
          <p:cNvSpPr>
            <a:spLocks noGrp="1"/>
          </p:cNvSpPr>
          <p:nvPr>
            <p:ph type="dt" sz="half" idx="10"/>
          </p:nvPr>
        </p:nvSpPr>
        <p:spPr/>
        <p:txBody>
          <a:bodyPr/>
          <a:lstStyle/>
          <a:p>
            <a:fld id="{65F009A7-FD0C-4EA3-9222-FB473C288A36}" type="datetimeFigureOut">
              <a:rPr lang="en-GB" smtClean="0"/>
              <a:t>20/03/2023</a:t>
            </a:fld>
            <a:endParaRPr lang="en-GB"/>
          </a:p>
        </p:txBody>
      </p:sp>
      <p:sp>
        <p:nvSpPr>
          <p:cNvPr id="6" name="Footer Placeholder 5">
            <a:extLst>
              <a:ext uri="{FF2B5EF4-FFF2-40B4-BE49-F238E27FC236}">
                <a16:creationId xmlns:a16="http://schemas.microsoft.com/office/drawing/2014/main" id="{E391CAA3-7F04-4191-98E2-AD529CABFBF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2A591C-4963-4B33-B184-6F59FF999EBC}"/>
              </a:ext>
            </a:extLst>
          </p:cNvPr>
          <p:cNvSpPr>
            <a:spLocks noGrp="1"/>
          </p:cNvSpPr>
          <p:nvPr>
            <p:ph type="sldNum" sz="quarter" idx="12"/>
          </p:nvPr>
        </p:nvSpPr>
        <p:spPr/>
        <p:txBody>
          <a:bodyPr/>
          <a:lstStyle/>
          <a:p>
            <a:fld id="{E7C5443D-59E3-44DD-9B9D-CC80F08ED242}" type="slidenum">
              <a:rPr lang="en-GB" smtClean="0"/>
              <a:t>‹#›</a:t>
            </a:fld>
            <a:endParaRPr lang="en-GB"/>
          </a:p>
        </p:txBody>
      </p:sp>
    </p:spTree>
    <p:extLst>
      <p:ext uri="{BB962C8B-B14F-4D97-AF65-F5344CB8AC3E}">
        <p14:creationId xmlns:p14="http://schemas.microsoft.com/office/powerpoint/2010/main" val="3496332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F2D26-8099-4CD7-A1A4-E3D03F2BC1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9D93194-5392-43DB-B6E4-4C10B11EB9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9A562C4-63F8-44F0-BB42-870D68D65D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B3622F-7FA3-4CFB-95F7-5A03CD61F0C9}"/>
              </a:ext>
            </a:extLst>
          </p:cNvPr>
          <p:cNvSpPr>
            <a:spLocks noGrp="1"/>
          </p:cNvSpPr>
          <p:nvPr>
            <p:ph type="dt" sz="half" idx="10"/>
          </p:nvPr>
        </p:nvSpPr>
        <p:spPr/>
        <p:txBody>
          <a:bodyPr/>
          <a:lstStyle/>
          <a:p>
            <a:fld id="{65F009A7-FD0C-4EA3-9222-FB473C288A36}" type="datetimeFigureOut">
              <a:rPr lang="en-GB" smtClean="0"/>
              <a:t>20/03/2023</a:t>
            </a:fld>
            <a:endParaRPr lang="en-GB"/>
          </a:p>
        </p:txBody>
      </p:sp>
      <p:sp>
        <p:nvSpPr>
          <p:cNvPr id="6" name="Footer Placeholder 5">
            <a:extLst>
              <a:ext uri="{FF2B5EF4-FFF2-40B4-BE49-F238E27FC236}">
                <a16:creationId xmlns:a16="http://schemas.microsoft.com/office/drawing/2014/main" id="{0A283B16-EDC3-4FB3-865B-0F4A52C077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D683AC-2DD7-4A28-A618-F967CBAE6FC1}"/>
              </a:ext>
            </a:extLst>
          </p:cNvPr>
          <p:cNvSpPr>
            <a:spLocks noGrp="1"/>
          </p:cNvSpPr>
          <p:nvPr>
            <p:ph type="sldNum" sz="quarter" idx="12"/>
          </p:nvPr>
        </p:nvSpPr>
        <p:spPr/>
        <p:txBody>
          <a:bodyPr/>
          <a:lstStyle/>
          <a:p>
            <a:fld id="{E7C5443D-59E3-44DD-9B9D-CC80F08ED242}" type="slidenum">
              <a:rPr lang="en-GB" smtClean="0"/>
              <a:t>‹#›</a:t>
            </a:fld>
            <a:endParaRPr lang="en-GB"/>
          </a:p>
        </p:txBody>
      </p:sp>
    </p:spTree>
    <p:extLst>
      <p:ext uri="{BB962C8B-B14F-4D97-AF65-F5344CB8AC3E}">
        <p14:creationId xmlns:p14="http://schemas.microsoft.com/office/powerpoint/2010/main" val="1487490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9C53B6-FCB0-4306-8736-56DCE05C9E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2D3B2B0-DF6B-404D-984C-97CA500A04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142F34-66E4-4E5A-BED1-C27D21B862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F009A7-FD0C-4EA3-9222-FB473C288A36}" type="datetimeFigureOut">
              <a:rPr lang="en-GB" smtClean="0"/>
              <a:t>20/03/2023</a:t>
            </a:fld>
            <a:endParaRPr lang="en-GB"/>
          </a:p>
        </p:txBody>
      </p:sp>
      <p:sp>
        <p:nvSpPr>
          <p:cNvPr id="5" name="Footer Placeholder 4">
            <a:extLst>
              <a:ext uri="{FF2B5EF4-FFF2-40B4-BE49-F238E27FC236}">
                <a16:creationId xmlns:a16="http://schemas.microsoft.com/office/drawing/2014/main" id="{DDC3C347-9850-4409-861F-AE58D2154B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94D21D2-C164-43A1-94F9-B712A3330A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C5443D-59E3-44DD-9B9D-CC80F08ED242}" type="slidenum">
              <a:rPr lang="en-GB" smtClean="0"/>
              <a:t>‹#›</a:t>
            </a:fld>
            <a:endParaRPr lang="en-GB"/>
          </a:p>
        </p:txBody>
      </p:sp>
    </p:spTree>
    <p:extLst>
      <p:ext uri="{BB962C8B-B14F-4D97-AF65-F5344CB8AC3E}">
        <p14:creationId xmlns:p14="http://schemas.microsoft.com/office/powerpoint/2010/main" val="3529821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f-sQD1oU_k8"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tmp"/><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hyperlink" Target="https://www.bbc.co.uk/programmes/p0dvpgmb"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7">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8CAF8B-07C2-481F-A173-971A417263A1}"/>
              </a:ext>
            </a:extLst>
          </p:cNvPr>
          <p:cNvSpPr>
            <a:spLocks noGrp="1"/>
          </p:cNvSpPr>
          <p:nvPr>
            <p:ph type="ctrTitle"/>
          </p:nvPr>
        </p:nvSpPr>
        <p:spPr>
          <a:xfrm>
            <a:off x="638882" y="3577456"/>
            <a:ext cx="10909640" cy="1687814"/>
          </a:xfrm>
        </p:spPr>
        <p:txBody>
          <a:bodyPr anchor="b">
            <a:normAutofit/>
          </a:bodyPr>
          <a:lstStyle/>
          <a:p>
            <a:r>
              <a:rPr lang="en-GB" sz="5600" dirty="0"/>
              <a:t>Title: Why should I be cautious when watching </a:t>
            </a:r>
            <a:r>
              <a:rPr lang="en-GB" sz="5600" b="1" dirty="0"/>
              <a:t>influencers</a:t>
            </a:r>
            <a:r>
              <a:rPr lang="en-GB" sz="5600" dirty="0"/>
              <a:t> online?</a:t>
            </a:r>
          </a:p>
        </p:txBody>
      </p:sp>
      <p:pic>
        <p:nvPicPr>
          <p:cNvPr id="4" name="Picture 3">
            <a:extLst>
              <a:ext uri="{FF2B5EF4-FFF2-40B4-BE49-F238E27FC236}">
                <a16:creationId xmlns:a16="http://schemas.microsoft.com/office/drawing/2014/main" id="{EBE75D43-CE70-4FA0-853B-5B0C74509008}"/>
              </a:ext>
            </a:extLst>
          </p:cNvPr>
          <p:cNvPicPr>
            <a:picLocks noChangeAspect="1"/>
          </p:cNvPicPr>
          <p:nvPr/>
        </p:nvPicPr>
        <p:blipFill rotWithShape="1">
          <a:blip r:embed="rId2"/>
          <a:srcRect t="5063"/>
          <a:stretch/>
        </p:blipFill>
        <p:spPr>
          <a:xfrm>
            <a:off x="3656373" y="591670"/>
            <a:ext cx="4874657" cy="2742004"/>
          </a:xfrm>
          <a:prstGeom prst="rect">
            <a:avLst/>
          </a:prstGeom>
        </p:spPr>
      </p:pic>
      <p:sp>
        <p:nvSpPr>
          <p:cNvPr id="27"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196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Graphical user interface, text, application&#10;&#10;Description automatically generated">
            <a:extLst>
              <a:ext uri="{FF2B5EF4-FFF2-40B4-BE49-F238E27FC236}">
                <a16:creationId xmlns:a16="http://schemas.microsoft.com/office/drawing/2014/main" id="{BE4C9190-4C94-4DFC-840F-B14B3BBC46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1358" y="1478915"/>
            <a:ext cx="7132638" cy="4449763"/>
          </a:xfrm>
        </p:spPr>
      </p:pic>
      <p:pic>
        <p:nvPicPr>
          <p:cNvPr id="4" name="Picture 3">
            <a:extLst>
              <a:ext uri="{FF2B5EF4-FFF2-40B4-BE49-F238E27FC236}">
                <a16:creationId xmlns:a16="http://schemas.microsoft.com/office/drawing/2014/main" id="{136EEA43-73FF-47AF-8936-205168BF8AD5}"/>
              </a:ext>
            </a:extLst>
          </p:cNvPr>
          <p:cNvPicPr>
            <a:picLocks noChangeAspect="1"/>
          </p:cNvPicPr>
          <p:nvPr/>
        </p:nvPicPr>
        <p:blipFill rotWithShape="1">
          <a:blip r:embed="rId3"/>
          <a:srcRect r="1" b="8311"/>
          <a:stretch/>
        </p:blipFill>
        <p:spPr>
          <a:xfrm>
            <a:off x="7833996" y="1478915"/>
            <a:ext cx="3217863" cy="4449763"/>
          </a:xfrm>
          <a:prstGeom prst="rect">
            <a:avLst/>
          </a:prstGeom>
        </p:spPr>
      </p:pic>
      <p:sp>
        <p:nvSpPr>
          <p:cNvPr id="2" name="Title 1">
            <a:extLst>
              <a:ext uri="{FF2B5EF4-FFF2-40B4-BE49-F238E27FC236}">
                <a16:creationId xmlns:a16="http://schemas.microsoft.com/office/drawing/2014/main" id="{AF0A58F6-EFAC-4975-8904-F77F60909009}"/>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5200" kern="1200">
                <a:solidFill>
                  <a:schemeClr val="tx1"/>
                </a:solidFill>
                <a:latin typeface="+mj-lt"/>
                <a:ea typeface="+mj-ea"/>
                <a:cs typeface="+mj-cs"/>
              </a:rPr>
              <a:t>Do you follow this online influencer?</a:t>
            </a:r>
          </a:p>
        </p:txBody>
      </p:sp>
    </p:spTree>
    <p:extLst>
      <p:ext uri="{BB962C8B-B14F-4D97-AF65-F5344CB8AC3E}">
        <p14:creationId xmlns:p14="http://schemas.microsoft.com/office/powerpoint/2010/main" val="201649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Text, letter&#10;&#10;Description automatically generated">
            <a:extLst>
              <a:ext uri="{FF2B5EF4-FFF2-40B4-BE49-F238E27FC236}">
                <a16:creationId xmlns:a16="http://schemas.microsoft.com/office/drawing/2014/main" id="{3D8487FE-4B46-435C-A8FB-CD7BBB4C71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0869" y="1529715"/>
            <a:ext cx="7122436" cy="4764723"/>
          </a:xfrm>
        </p:spPr>
      </p:pic>
      <p:pic>
        <p:nvPicPr>
          <p:cNvPr id="4" name="Picture 3">
            <a:extLst>
              <a:ext uri="{FF2B5EF4-FFF2-40B4-BE49-F238E27FC236}">
                <a16:creationId xmlns:a16="http://schemas.microsoft.com/office/drawing/2014/main" id="{136EEA43-73FF-47AF-8936-205168BF8AD5}"/>
              </a:ext>
            </a:extLst>
          </p:cNvPr>
          <p:cNvPicPr>
            <a:picLocks noChangeAspect="1"/>
          </p:cNvPicPr>
          <p:nvPr/>
        </p:nvPicPr>
        <p:blipFill rotWithShape="1">
          <a:blip r:embed="rId3"/>
          <a:srcRect r="1" b="8311"/>
          <a:stretch/>
        </p:blipFill>
        <p:spPr>
          <a:xfrm>
            <a:off x="7937558" y="1529715"/>
            <a:ext cx="3201988" cy="4449763"/>
          </a:xfrm>
          <a:prstGeom prst="rect">
            <a:avLst/>
          </a:prstGeom>
        </p:spPr>
      </p:pic>
      <p:sp>
        <p:nvSpPr>
          <p:cNvPr id="2" name="Title 1">
            <a:extLst>
              <a:ext uri="{FF2B5EF4-FFF2-40B4-BE49-F238E27FC236}">
                <a16:creationId xmlns:a16="http://schemas.microsoft.com/office/drawing/2014/main" id="{AF0A58F6-EFAC-4975-8904-F77F60909009}"/>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5200" kern="1200">
                <a:solidFill>
                  <a:schemeClr val="tx1"/>
                </a:solidFill>
                <a:latin typeface="+mj-lt"/>
                <a:ea typeface="+mj-ea"/>
                <a:cs typeface="+mj-cs"/>
              </a:rPr>
              <a:t>Do you follow this online influencer?</a:t>
            </a:r>
          </a:p>
        </p:txBody>
      </p:sp>
    </p:spTree>
    <p:extLst>
      <p:ext uri="{BB962C8B-B14F-4D97-AF65-F5344CB8AC3E}">
        <p14:creationId xmlns:p14="http://schemas.microsoft.com/office/powerpoint/2010/main" val="4150010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4170B4-BB78-516A-AFCF-2476097EEB6A}"/>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dirty="0">
                <a:solidFill>
                  <a:schemeClr val="tx1"/>
                </a:solidFill>
                <a:latin typeface="+mj-lt"/>
                <a:ea typeface="+mj-ea"/>
                <a:cs typeface="+mj-cs"/>
              </a:rPr>
              <a:t>We are now going to watch a video, followed by a podcast that talks about Andrew Tate’s impact. </a:t>
            </a:r>
          </a:p>
        </p:txBody>
      </p:sp>
      <p:sp>
        <p:nvSpPr>
          <p:cNvPr id="3" name="Text Placeholder 2">
            <a:extLst>
              <a:ext uri="{FF2B5EF4-FFF2-40B4-BE49-F238E27FC236}">
                <a16:creationId xmlns:a16="http://schemas.microsoft.com/office/drawing/2014/main" id="{00C8C47C-131B-15BA-B27A-F0B7DEAF013D}"/>
              </a:ext>
            </a:extLst>
          </p:cNvPr>
          <p:cNvSpPr>
            <a:spLocks noGrp="1"/>
          </p:cNvSpPr>
          <p:nvPr>
            <p:ph type="body" idx="1"/>
          </p:nvPr>
        </p:nvSpPr>
        <p:spPr>
          <a:xfrm>
            <a:off x="838199" y="4983276"/>
            <a:ext cx="10512552" cy="1126680"/>
          </a:xfrm>
        </p:spPr>
        <p:txBody>
          <a:bodyPr vert="horz" lIns="91440" tIns="45720" rIns="91440" bIns="45720" rtlCol="0">
            <a:normAutofit/>
          </a:bodyPr>
          <a:lstStyle/>
          <a:p>
            <a:endParaRPr lang="en-US" sz="2400" kern="1200" dirty="0">
              <a:solidFill>
                <a:schemeClr val="tx1"/>
              </a:solidFill>
              <a:latin typeface="+mn-lt"/>
              <a:ea typeface="+mn-ea"/>
              <a:cs typeface="+mn-cs"/>
            </a:endParaRPr>
          </a:p>
        </p:txBody>
      </p:sp>
      <p:sp>
        <p:nvSpPr>
          <p:cNvPr id="2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5051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373" name="Google Shape;373;p45" descr="He’s called himself the &quot;king of toxic masculinity&quot; - and now Andrew Tate has been arrested in Romania on suspicion of human trafficking, rape and forming an organised crime group.&#10;&#10;The kickboxer-turned-influencer has risen to prominence online in recent years, with a series of controversial and sometimes misogynistic comments making him one of the most divisive figures on social media. &#10;&#10;SUBSCRIBE to our YouTube channel for more videos: http://www.youtube.com/skynews &#10;&#10;Follow us on Twitter: https://twitter.com/skynews &#10;Like us on Facebook: https://www.facebook.com/skynews &#10;Follow us on Instagram: https://www.instagram.com/skynews &#10;Follow us on TikTok: https://www.tiktok.com/@skynews&#10;&#10;For more content go to http://news.sky.com and download our apps: &#10;Apple: https://itunes.apple.com/gb/app/sky-news/id316391924?mt=8 &#10;Android https://play.google.com/store/apps/details?id=com.bskyb.skynews.android&amp;hl=en_GB &#10;&#10;Sky News videos are now available in Spanish here/Los video de Sky News están disponibles en español aquí https://www.youtube.com/channel/skynewsespanol&#10;Sky News videos are also available in German here/Hier können Sie außerdem Sky News-Videos auf Deutsch finden: https://www.youtube.com/channel/UCHYg31l2xrF-Bj859nsOfnA&#10;&#10;To enquire about licensing Sky News content, you can find more information here:  https://news.sky.com/info/library-sales" title="Who is Andrew Tate?">
            <a:hlinkClick r:id="rId3"/>
          </p:cNvPr>
          <p:cNvPicPr preferRelativeResize="0"/>
          <p:nvPr/>
        </p:nvPicPr>
        <p:blipFill>
          <a:blip r:embed="rId4">
            <a:alphaModFix/>
          </a:blip>
          <a:stretch>
            <a:fillRect/>
          </a:stretch>
        </p:blipFill>
        <p:spPr>
          <a:xfrm>
            <a:off x="364768" y="1143000"/>
            <a:ext cx="7214833" cy="5411133"/>
          </a:xfrm>
          <a:prstGeom prst="rect">
            <a:avLst/>
          </a:prstGeom>
          <a:noFill/>
          <a:ln>
            <a:noFill/>
          </a:ln>
        </p:spPr>
      </p:pic>
      <p:sp>
        <p:nvSpPr>
          <p:cNvPr id="374" name="Google Shape;374;p45"/>
          <p:cNvSpPr txBox="1"/>
          <p:nvPr/>
        </p:nvSpPr>
        <p:spPr>
          <a:xfrm>
            <a:off x="7673232" y="141500"/>
            <a:ext cx="4614018" cy="6854593"/>
          </a:xfrm>
          <a:prstGeom prst="rect">
            <a:avLst/>
          </a:prstGeom>
          <a:noFill/>
          <a:ln>
            <a:noFill/>
          </a:ln>
        </p:spPr>
        <p:txBody>
          <a:bodyPr spcFirstLastPara="1" wrap="square" lIns="121900" tIns="121900" rIns="121900" bIns="121900" anchor="t" anchorCtr="0">
            <a:spAutoFit/>
          </a:bodyPr>
          <a:lstStyle/>
          <a:p>
            <a:pPr defTabSz="1219170">
              <a:buClr>
                <a:srgbClr val="000000"/>
              </a:buClr>
            </a:pPr>
            <a:endParaRPr sz="1867" kern="0" dirty="0">
              <a:solidFill>
                <a:schemeClr val="tx1">
                  <a:lumMod val="85000"/>
                  <a:lumOff val="15000"/>
                </a:schemeClr>
              </a:solidFill>
              <a:latin typeface="+mj-lt"/>
              <a:ea typeface="Anaheim"/>
              <a:cs typeface="Anaheim"/>
              <a:sym typeface="Anaheim"/>
            </a:endParaRPr>
          </a:p>
          <a:p>
            <a:pPr marL="342900" indent="-342900" defTabSz="1219170">
              <a:buClr>
                <a:srgbClr val="000000"/>
              </a:buClr>
              <a:buFont typeface="Arial" panose="020B0604020202020204" pitchFamily="34" charset="0"/>
              <a:buChar char="•"/>
            </a:pPr>
            <a:r>
              <a:rPr lang="en" sz="1867" kern="0" dirty="0">
                <a:solidFill>
                  <a:schemeClr val="tx1">
                    <a:lumMod val="95000"/>
                    <a:lumOff val="5000"/>
                  </a:schemeClr>
                </a:solidFill>
                <a:latin typeface="+mj-lt"/>
                <a:ea typeface="Anaheim"/>
                <a:cs typeface="Anaheim"/>
                <a:sym typeface="Anaheim"/>
              </a:rPr>
              <a:t>What is he famous for?</a:t>
            </a:r>
            <a:endParaRPr sz="1867" kern="0" dirty="0">
              <a:solidFill>
                <a:schemeClr val="tx1">
                  <a:lumMod val="95000"/>
                  <a:lumOff val="5000"/>
                </a:schemeClr>
              </a:solidFill>
              <a:latin typeface="+mj-lt"/>
              <a:ea typeface="Anaheim"/>
              <a:cs typeface="Anaheim"/>
              <a:sym typeface="Anaheim"/>
            </a:endParaRPr>
          </a:p>
          <a:p>
            <a:pPr marL="342900" indent="-342900" defTabSz="1219170">
              <a:buClr>
                <a:srgbClr val="000000"/>
              </a:buClr>
              <a:buFont typeface="Arial" panose="020B0604020202020204" pitchFamily="34" charset="0"/>
              <a:buChar char="•"/>
            </a:pPr>
            <a:endParaRPr sz="1867" kern="0" dirty="0">
              <a:solidFill>
                <a:schemeClr val="tx1">
                  <a:lumMod val="95000"/>
                  <a:lumOff val="5000"/>
                </a:schemeClr>
              </a:solidFill>
              <a:latin typeface="+mj-lt"/>
              <a:ea typeface="Anaheim"/>
              <a:cs typeface="Anaheim"/>
              <a:sym typeface="Anaheim"/>
            </a:endParaRPr>
          </a:p>
          <a:p>
            <a:pPr marL="342900" indent="-342900" defTabSz="1219170">
              <a:buClr>
                <a:srgbClr val="000000"/>
              </a:buClr>
              <a:buFont typeface="Arial" panose="020B0604020202020204" pitchFamily="34" charset="0"/>
              <a:buChar char="•"/>
            </a:pPr>
            <a:r>
              <a:rPr lang="en" sz="1867" kern="0" dirty="0">
                <a:solidFill>
                  <a:schemeClr val="tx1">
                    <a:lumMod val="95000"/>
                    <a:lumOff val="5000"/>
                  </a:schemeClr>
                </a:solidFill>
                <a:latin typeface="+mj-lt"/>
                <a:ea typeface="Anaheim"/>
                <a:cs typeface="Anaheim"/>
                <a:sym typeface="Anaheim"/>
              </a:rPr>
              <a:t>What else do we know about him?</a:t>
            </a:r>
            <a:endParaRPr sz="1867" kern="0" dirty="0">
              <a:solidFill>
                <a:schemeClr val="tx1">
                  <a:lumMod val="95000"/>
                  <a:lumOff val="5000"/>
                </a:schemeClr>
              </a:solidFill>
              <a:latin typeface="+mj-lt"/>
              <a:ea typeface="Anaheim"/>
              <a:cs typeface="Anaheim"/>
              <a:sym typeface="Anaheim"/>
            </a:endParaRPr>
          </a:p>
          <a:p>
            <a:pPr marL="342900" indent="-342900" defTabSz="1219170">
              <a:buClr>
                <a:srgbClr val="000000"/>
              </a:buClr>
              <a:buFont typeface="Arial" panose="020B0604020202020204" pitchFamily="34" charset="0"/>
              <a:buChar char="•"/>
            </a:pPr>
            <a:endParaRPr sz="1867" kern="0" dirty="0">
              <a:solidFill>
                <a:schemeClr val="tx1">
                  <a:lumMod val="95000"/>
                  <a:lumOff val="5000"/>
                </a:schemeClr>
              </a:solidFill>
              <a:latin typeface="+mj-lt"/>
              <a:ea typeface="Anaheim"/>
              <a:cs typeface="Anaheim"/>
              <a:sym typeface="Anaheim"/>
            </a:endParaRPr>
          </a:p>
          <a:p>
            <a:pPr marL="342900" indent="-342900" defTabSz="1219170">
              <a:buClr>
                <a:srgbClr val="000000"/>
              </a:buClr>
              <a:buFont typeface="Arial" panose="020B0604020202020204" pitchFamily="34" charset="0"/>
              <a:buChar char="•"/>
            </a:pPr>
            <a:r>
              <a:rPr lang="en" sz="1867" kern="0" dirty="0">
                <a:solidFill>
                  <a:schemeClr val="tx1">
                    <a:lumMod val="95000"/>
                    <a:lumOff val="5000"/>
                  </a:schemeClr>
                </a:solidFill>
                <a:latin typeface="+mj-lt"/>
                <a:ea typeface="Anaheim"/>
                <a:cs typeface="Anaheim"/>
                <a:sym typeface="Anaheim"/>
              </a:rPr>
              <a:t>Why is he considered </a:t>
            </a:r>
            <a:r>
              <a:rPr lang="en" sz="1867" b="1" kern="0" dirty="0">
                <a:solidFill>
                  <a:schemeClr val="tx1">
                    <a:lumMod val="95000"/>
                    <a:lumOff val="5000"/>
                  </a:schemeClr>
                </a:solidFill>
                <a:latin typeface="+mj-lt"/>
                <a:ea typeface="Anaheim"/>
                <a:cs typeface="Anaheim"/>
                <a:sym typeface="Anaheim"/>
              </a:rPr>
              <a:t>divisive (some one who causes disagreements between people)</a:t>
            </a:r>
            <a:r>
              <a:rPr lang="en" sz="1867" kern="0" dirty="0">
                <a:solidFill>
                  <a:schemeClr val="tx1">
                    <a:lumMod val="95000"/>
                    <a:lumOff val="5000"/>
                  </a:schemeClr>
                </a:solidFill>
                <a:latin typeface="+mj-lt"/>
                <a:ea typeface="Anaheim"/>
                <a:cs typeface="Anaheim"/>
                <a:sym typeface="Anaheim"/>
              </a:rPr>
              <a:t>?</a:t>
            </a:r>
            <a:endParaRPr sz="1867" kern="0" dirty="0">
              <a:solidFill>
                <a:schemeClr val="tx1">
                  <a:lumMod val="95000"/>
                  <a:lumOff val="5000"/>
                </a:schemeClr>
              </a:solidFill>
              <a:latin typeface="+mj-lt"/>
              <a:ea typeface="Anaheim"/>
              <a:cs typeface="Anaheim"/>
              <a:sym typeface="Anaheim"/>
            </a:endParaRPr>
          </a:p>
          <a:p>
            <a:pPr marL="342900" indent="-342900" defTabSz="1219170">
              <a:buClr>
                <a:srgbClr val="000000"/>
              </a:buClr>
              <a:buFont typeface="Arial" panose="020B0604020202020204" pitchFamily="34" charset="0"/>
              <a:buChar char="•"/>
            </a:pPr>
            <a:endParaRPr sz="1867" kern="0" dirty="0">
              <a:solidFill>
                <a:schemeClr val="tx1">
                  <a:lumMod val="95000"/>
                  <a:lumOff val="5000"/>
                </a:schemeClr>
              </a:solidFill>
              <a:latin typeface="+mj-lt"/>
              <a:ea typeface="Anaheim"/>
              <a:cs typeface="Anaheim"/>
              <a:sym typeface="Anaheim"/>
            </a:endParaRPr>
          </a:p>
          <a:p>
            <a:pPr marL="342900" indent="-342900" defTabSz="1219170">
              <a:buClr>
                <a:srgbClr val="000000"/>
              </a:buClr>
              <a:buFont typeface="Arial" panose="020B0604020202020204" pitchFamily="34" charset="0"/>
              <a:buChar char="•"/>
            </a:pPr>
            <a:r>
              <a:rPr lang="en" sz="1867" kern="0" dirty="0">
                <a:solidFill>
                  <a:schemeClr val="tx1">
                    <a:lumMod val="95000"/>
                    <a:lumOff val="5000"/>
                  </a:schemeClr>
                </a:solidFill>
                <a:latin typeface="+mj-lt"/>
                <a:ea typeface="Anaheim"/>
                <a:cs typeface="Anaheim"/>
                <a:sym typeface="Anaheim"/>
              </a:rPr>
              <a:t>Why do people listen to him?</a:t>
            </a:r>
            <a:endParaRPr sz="1867" kern="0" dirty="0">
              <a:solidFill>
                <a:schemeClr val="tx1">
                  <a:lumMod val="95000"/>
                  <a:lumOff val="5000"/>
                </a:schemeClr>
              </a:solidFill>
              <a:latin typeface="+mj-lt"/>
              <a:ea typeface="Anaheim"/>
              <a:cs typeface="Anaheim"/>
              <a:sym typeface="Anaheim"/>
            </a:endParaRPr>
          </a:p>
          <a:p>
            <a:pPr marL="342900" indent="-342900" defTabSz="1219170">
              <a:buClr>
                <a:srgbClr val="000000"/>
              </a:buClr>
              <a:buFont typeface="Arial" panose="020B0604020202020204" pitchFamily="34" charset="0"/>
              <a:buChar char="•"/>
            </a:pPr>
            <a:endParaRPr sz="1867" kern="0" dirty="0">
              <a:solidFill>
                <a:schemeClr val="tx1">
                  <a:lumMod val="95000"/>
                  <a:lumOff val="5000"/>
                </a:schemeClr>
              </a:solidFill>
              <a:latin typeface="+mj-lt"/>
              <a:ea typeface="Anaheim"/>
              <a:cs typeface="Anaheim"/>
              <a:sym typeface="Anaheim"/>
            </a:endParaRPr>
          </a:p>
          <a:p>
            <a:pPr marL="342900" indent="-342900" defTabSz="1219170">
              <a:buClr>
                <a:srgbClr val="000000"/>
              </a:buClr>
              <a:buFont typeface="Arial" panose="020B0604020202020204" pitchFamily="34" charset="0"/>
              <a:buChar char="•"/>
            </a:pPr>
            <a:r>
              <a:rPr lang="en" sz="1867" kern="0" dirty="0">
                <a:solidFill>
                  <a:schemeClr val="tx1">
                    <a:lumMod val="95000"/>
                    <a:lumOff val="5000"/>
                  </a:schemeClr>
                </a:solidFill>
                <a:latin typeface="+mj-lt"/>
                <a:ea typeface="Anaheim"/>
                <a:cs typeface="Anaheim"/>
                <a:sym typeface="Anaheim"/>
              </a:rPr>
              <a:t>What job did Tate have before he became an influencer?</a:t>
            </a:r>
            <a:endParaRPr sz="1867" kern="0" dirty="0">
              <a:solidFill>
                <a:schemeClr val="tx1">
                  <a:lumMod val="95000"/>
                  <a:lumOff val="5000"/>
                </a:schemeClr>
              </a:solidFill>
              <a:latin typeface="+mj-lt"/>
              <a:ea typeface="Anaheim"/>
              <a:cs typeface="Anaheim"/>
              <a:sym typeface="Anaheim"/>
            </a:endParaRPr>
          </a:p>
          <a:p>
            <a:pPr marL="342900" indent="-342900" defTabSz="1219170">
              <a:buClr>
                <a:srgbClr val="000000"/>
              </a:buClr>
              <a:buFont typeface="Arial" panose="020B0604020202020204" pitchFamily="34" charset="0"/>
              <a:buChar char="•"/>
            </a:pPr>
            <a:endParaRPr sz="1867" kern="0" dirty="0">
              <a:solidFill>
                <a:schemeClr val="tx1">
                  <a:lumMod val="95000"/>
                  <a:lumOff val="5000"/>
                </a:schemeClr>
              </a:solidFill>
              <a:latin typeface="+mj-lt"/>
              <a:ea typeface="Anaheim"/>
              <a:cs typeface="Anaheim"/>
              <a:sym typeface="Anaheim"/>
            </a:endParaRPr>
          </a:p>
          <a:p>
            <a:pPr marL="342900" indent="-342900" defTabSz="1219170">
              <a:buClr>
                <a:srgbClr val="000000"/>
              </a:buClr>
              <a:buFont typeface="Arial" panose="020B0604020202020204" pitchFamily="34" charset="0"/>
              <a:buChar char="•"/>
            </a:pPr>
            <a:r>
              <a:rPr lang="en" sz="1867" kern="0" dirty="0">
                <a:solidFill>
                  <a:schemeClr val="tx1">
                    <a:lumMod val="95000"/>
                    <a:lumOff val="5000"/>
                  </a:schemeClr>
                </a:solidFill>
                <a:latin typeface="+mj-lt"/>
                <a:ea typeface="Anaheim"/>
                <a:cs typeface="Anaheim"/>
                <a:sym typeface="Anaheim"/>
              </a:rPr>
              <a:t>Why was Tate removed from the ‘Big Brother’ house?</a:t>
            </a:r>
            <a:endParaRPr sz="1867" kern="0" dirty="0">
              <a:solidFill>
                <a:schemeClr val="tx1">
                  <a:lumMod val="95000"/>
                  <a:lumOff val="5000"/>
                </a:schemeClr>
              </a:solidFill>
              <a:latin typeface="+mj-lt"/>
              <a:ea typeface="Anaheim"/>
              <a:cs typeface="Anaheim"/>
              <a:sym typeface="Anaheim"/>
            </a:endParaRPr>
          </a:p>
          <a:p>
            <a:pPr marL="342900" indent="-342900" defTabSz="1219170">
              <a:buClr>
                <a:srgbClr val="000000"/>
              </a:buClr>
              <a:buFont typeface="Arial" panose="020B0604020202020204" pitchFamily="34" charset="0"/>
              <a:buChar char="•"/>
            </a:pPr>
            <a:endParaRPr sz="1867" kern="0" dirty="0">
              <a:solidFill>
                <a:schemeClr val="tx1">
                  <a:lumMod val="95000"/>
                  <a:lumOff val="5000"/>
                </a:schemeClr>
              </a:solidFill>
              <a:latin typeface="+mj-lt"/>
              <a:ea typeface="Anaheim"/>
              <a:cs typeface="Anaheim"/>
              <a:sym typeface="Anaheim"/>
            </a:endParaRPr>
          </a:p>
          <a:p>
            <a:pPr marL="342900" indent="-342900" defTabSz="1219170">
              <a:buClr>
                <a:srgbClr val="000000"/>
              </a:buClr>
              <a:buFont typeface="Arial" panose="020B0604020202020204" pitchFamily="34" charset="0"/>
              <a:buChar char="•"/>
            </a:pPr>
            <a:r>
              <a:rPr lang="en" sz="1867" kern="0" dirty="0">
                <a:solidFill>
                  <a:schemeClr val="tx1">
                    <a:lumMod val="95000"/>
                    <a:lumOff val="5000"/>
                  </a:schemeClr>
                </a:solidFill>
                <a:latin typeface="+mj-lt"/>
                <a:ea typeface="Anaheim"/>
                <a:cs typeface="Anaheim"/>
                <a:sym typeface="Anaheim"/>
              </a:rPr>
              <a:t>How has Tate described himself?</a:t>
            </a:r>
          </a:p>
          <a:p>
            <a:pPr marL="342900" indent="-342900" defTabSz="1219170">
              <a:buClr>
                <a:srgbClr val="000000"/>
              </a:buClr>
              <a:buFont typeface="Arial" panose="020B0604020202020204" pitchFamily="34" charset="0"/>
              <a:buChar char="•"/>
            </a:pPr>
            <a:endParaRPr sz="1867" kern="0" dirty="0">
              <a:solidFill>
                <a:schemeClr val="tx1">
                  <a:lumMod val="95000"/>
                  <a:lumOff val="5000"/>
                </a:schemeClr>
              </a:solidFill>
              <a:latin typeface="+mj-lt"/>
              <a:ea typeface="Anaheim"/>
              <a:cs typeface="Anaheim"/>
              <a:sym typeface="Anaheim"/>
            </a:endParaRPr>
          </a:p>
          <a:p>
            <a:pPr marL="342900" indent="-342900" defTabSz="1219170">
              <a:buClr>
                <a:srgbClr val="000000"/>
              </a:buClr>
              <a:buFont typeface="Arial" panose="020B0604020202020204" pitchFamily="34" charset="0"/>
              <a:buChar char="•"/>
            </a:pPr>
            <a:r>
              <a:rPr lang="en" sz="1867" kern="0" dirty="0">
                <a:solidFill>
                  <a:schemeClr val="tx1">
                    <a:lumMod val="95000"/>
                    <a:lumOff val="5000"/>
                  </a:schemeClr>
                </a:solidFill>
                <a:latin typeface="+mj-lt"/>
                <a:ea typeface="Anaheim"/>
                <a:cs typeface="Anaheim"/>
                <a:sym typeface="Anaheim"/>
              </a:rPr>
              <a:t>Which social media platform was Tate banned from, and then controversial reinstated to?</a:t>
            </a:r>
            <a:endParaRPr sz="1867" kern="0" dirty="0">
              <a:solidFill>
                <a:schemeClr val="tx1">
                  <a:lumMod val="95000"/>
                  <a:lumOff val="5000"/>
                </a:schemeClr>
              </a:solidFill>
              <a:latin typeface="+mj-lt"/>
              <a:ea typeface="Anaheim"/>
              <a:cs typeface="Anaheim"/>
              <a:sym typeface="Anaheim"/>
            </a:endParaRPr>
          </a:p>
          <a:p>
            <a:pPr defTabSz="1219170">
              <a:buClr>
                <a:srgbClr val="000000"/>
              </a:buClr>
            </a:pPr>
            <a:endParaRPr sz="1867" kern="0" dirty="0">
              <a:solidFill>
                <a:schemeClr val="tx1">
                  <a:lumMod val="85000"/>
                  <a:lumOff val="15000"/>
                </a:schemeClr>
              </a:solidFill>
              <a:latin typeface="+mj-lt"/>
              <a:ea typeface="Anaheim"/>
              <a:cs typeface="Anaheim"/>
              <a:sym typeface="Anahei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3"/>
                                        </p:tgtEl>
                                        <p:attrNameLst>
                                          <p:attrName>style.visibility</p:attrName>
                                        </p:attrNameLst>
                                      </p:cBhvr>
                                      <p:to>
                                        <p:strVal val="visible"/>
                                      </p:to>
                                    </p:set>
                                    <p:animEffect transition="in" filter="fade">
                                      <p:cBhvr>
                                        <p:cTn id="7" dur="1000"/>
                                        <p:tgtEl>
                                          <p:spTgt spid="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9985035-E233-DE61-6CC8-E602C53E2575}"/>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4500" kern="1200" dirty="0">
                <a:solidFill>
                  <a:schemeClr val="tx1"/>
                </a:solidFill>
                <a:latin typeface="+mj-lt"/>
                <a:ea typeface="+mj-ea"/>
                <a:cs typeface="+mj-cs"/>
              </a:rPr>
              <a:t>There are many key words surrounding this issue, some we have heard already...can you name any?</a:t>
            </a: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6015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557DE-0F1A-4926-9C80-F662705654DF}"/>
              </a:ext>
            </a:extLst>
          </p:cNvPr>
          <p:cNvSpPr>
            <a:spLocks noGrp="1"/>
          </p:cNvSpPr>
          <p:nvPr>
            <p:ph type="title"/>
          </p:nvPr>
        </p:nvSpPr>
        <p:spPr>
          <a:xfrm>
            <a:off x="171453" y="-69045"/>
            <a:ext cx="12439650" cy="2162925"/>
          </a:xfrm>
        </p:spPr>
        <p:txBody>
          <a:bodyPr anchor="ctr">
            <a:normAutofit/>
          </a:bodyPr>
          <a:lstStyle/>
          <a:p>
            <a:r>
              <a:rPr lang="en-GB" u="sng" dirty="0"/>
              <a:t>Task five: Key words </a:t>
            </a:r>
            <a:br>
              <a:rPr lang="en-GB" sz="5400" u="sng" dirty="0"/>
            </a:br>
            <a:r>
              <a:rPr lang="en-GB" sz="2800" dirty="0"/>
              <a:t>Here are the key words you need to be </a:t>
            </a:r>
            <a:r>
              <a:rPr lang="en-GB" sz="2800" b="1" u="sng" dirty="0"/>
              <a:t>informed</a:t>
            </a:r>
            <a:r>
              <a:rPr lang="en-GB" sz="2800" dirty="0"/>
              <a:t> about on this issue. </a:t>
            </a:r>
            <a:br>
              <a:rPr lang="en-GB" sz="2800" dirty="0"/>
            </a:br>
            <a:r>
              <a:rPr lang="en-GB" sz="2800" dirty="0"/>
              <a:t>Can you match them up to their definition? You have 5 minutes! </a:t>
            </a:r>
            <a:endParaRPr lang="en-GB" sz="5400" dirty="0"/>
          </a:p>
        </p:txBody>
      </p:sp>
      <p:sp>
        <p:nvSpPr>
          <p:cNvPr id="7" name="TextBox 6">
            <a:extLst>
              <a:ext uri="{FF2B5EF4-FFF2-40B4-BE49-F238E27FC236}">
                <a16:creationId xmlns:a16="http://schemas.microsoft.com/office/drawing/2014/main" id="{BF6802A9-DF93-77E1-F2E2-4E1DADECDC38}"/>
              </a:ext>
            </a:extLst>
          </p:cNvPr>
          <p:cNvSpPr txBox="1"/>
          <p:nvPr/>
        </p:nvSpPr>
        <p:spPr>
          <a:xfrm>
            <a:off x="295084" y="2015201"/>
            <a:ext cx="1798946" cy="52322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lvl="0"/>
            <a:r>
              <a:rPr lang="en-GB" sz="2800" dirty="0"/>
              <a:t>influencer </a:t>
            </a:r>
            <a:endParaRPr lang="en-US" sz="2800" dirty="0"/>
          </a:p>
        </p:txBody>
      </p:sp>
      <p:sp>
        <p:nvSpPr>
          <p:cNvPr id="16" name="TextBox 15">
            <a:extLst>
              <a:ext uri="{FF2B5EF4-FFF2-40B4-BE49-F238E27FC236}">
                <a16:creationId xmlns:a16="http://schemas.microsoft.com/office/drawing/2014/main" id="{D6B18FFC-E852-C407-262C-2C7F4812AE1F}"/>
              </a:ext>
            </a:extLst>
          </p:cNvPr>
          <p:cNvSpPr txBox="1"/>
          <p:nvPr/>
        </p:nvSpPr>
        <p:spPr>
          <a:xfrm>
            <a:off x="295084" y="2724190"/>
            <a:ext cx="1621522" cy="52322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lvl="0"/>
            <a:r>
              <a:rPr lang="en-GB" sz="2800" dirty="0"/>
              <a:t>misogyny </a:t>
            </a:r>
            <a:endParaRPr lang="en-US" sz="2800" dirty="0"/>
          </a:p>
        </p:txBody>
      </p:sp>
      <p:sp>
        <p:nvSpPr>
          <p:cNvPr id="19" name="TextBox 18">
            <a:extLst>
              <a:ext uri="{FF2B5EF4-FFF2-40B4-BE49-F238E27FC236}">
                <a16:creationId xmlns:a16="http://schemas.microsoft.com/office/drawing/2014/main" id="{4D6BB864-AFF3-73CE-EB2C-9518E232D2DF}"/>
              </a:ext>
            </a:extLst>
          </p:cNvPr>
          <p:cNvSpPr txBox="1"/>
          <p:nvPr/>
        </p:nvSpPr>
        <p:spPr>
          <a:xfrm>
            <a:off x="295084" y="3461235"/>
            <a:ext cx="2039553" cy="52322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lvl="0"/>
            <a:r>
              <a:rPr lang="en-GB" sz="2800" dirty="0"/>
              <a:t>misogynistic </a:t>
            </a:r>
            <a:endParaRPr lang="en-US" sz="2800" dirty="0"/>
          </a:p>
        </p:txBody>
      </p:sp>
      <p:sp>
        <p:nvSpPr>
          <p:cNvPr id="23" name="TextBox 22">
            <a:extLst>
              <a:ext uri="{FF2B5EF4-FFF2-40B4-BE49-F238E27FC236}">
                <a16:creationId xmlns:a16="http://schemas.microsoft.com/office/drawing/2014/main" id="{B9B3BE2B-17D9-3439-314F-5A239BE445B6}"/>
              </a:ext>
            </a:extLst>
          </p:cNvPr>
          <p:cNvSpPr txBox="1"/>
          <p:nvPr/>
        </p:nvSpPr>
        <p:spPr>
          <a:xfrm>
            <a:off x="304800" y="4178126"/>
            <a:ext cx="2649153" cy="52322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lvl="0"/>
            <a:r>
              <a:rPr lang="en-GB" sz="2800" dirty="0"/>
              <a:t>toxic masculinity </a:t>
            </a:r>
            <a:endParaRPr lang="en-US" sz="2800" dirty="0"/>
          </a:p>
        </p:txBody>
      </p:sp>
      <p:sp>
        <p:nvSpPr>
          <p:cNvPr id="27" name="TextBox 26">
            <a:extLst>
              <a:ext uri="{FF2B5EF4-FFF2-40B4-BE49-F238E27FC236}">
                <a16:creationId xmlns:a16="http://schemas.microsoft.com/office/drawing/2014/main" id="{996EA5F1-D839-3154-C464-75BB8F892C86}"/>
              </a:ext>
            </a:extLst>
          </p:cNvPr>
          <p:cNvSpPr txBox="1"/>
          <p:nvPr/>
        </p:nvSpPr>
        <p:spPr>
          <a:xfrm>
            <a:off x="295084" y="4821761"/>
            <a:ext cx="2486342" cy="52322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lvl="0"/>
            <a:r>
              <a:rPr lang="en-US" sz="2800" dirty="0"/>
              <a:t>echo chambers </a:t>
            </a:r>
          </a:p>
        </p:txBody>
      </p:sp>
      <p:sp>
        <p:nvSpPr>
          <p:cNvPr id="31" name="TextBox 30">
            <a:extLst>
              <a:ext uri="{FF2B5EF4-FFF2-40B4-BE49-F238E27FC236}">
                <a16:creationId xmlns:a16="http://schemas.microsoft.com/office/drawing/2014/main" id="{FD96F135-37B4-5621-3CCB-8DF225ED8F7C}"/>
              </a:ext>
            </a:extLst>
          </p:cNvPr>
          <p:cNvSpPr txBox="1"/>
          <p:nvPr/>
        </p:nvSpPr>
        <p:spPr>
          <a:xfrm>
            <a:off x="329491" y="5445241"/>
            <a:ext cx="1587115" cy="52322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lvl="0"/>
            <a:r>
              <a:rPr lang="en-US" sz="2800" dirty="0"/>
              <a:t>algorithm </a:t>
            </a:r>
          </a:p>
        </p:txBody>
      </p:sp>
      <p:sp>
        <p:nvSpPr>
          <p:cNvPr id="35" name="TextBox 34">
            <a:extLst>
              <a:ext uri="{FF2B5EF4-FFF2-40B4-BE49-F238E27FC236}">
                <a16:creationId xmlns:a16="http://schemas.microsoft.com/office/drawing/2014/main" id="{4B2C64F1-37ED-0D60-913F-E53A173D5FD5}"/>
              </a:ext>
            </a:extLst>
          </p:cNvPr>
          <p:cNvSpPr txBox="1"/>
          <p:nvPr/>
        </p:nvSpPr>
        <p:spPr>
          <a:xfrm>
            <a:off x="304800" y="6116556"/>
            <a:ext cx="2121285" cy="52322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lvl="0"/>
            <a:r>
              <a:rPr lang="en-US" sz="2800" dirty="0"/>
              <a:t>radicalisation </a:t>
            </a:r>
          </a:p>
        </p:txBody>
      </p:sp>
      <p:sp>
        <p:nvSpPr>
          <p:cNvPr id="38" name="TextBox 37">
            <a:extLst>
              <a:ext uri="{FF2B5EF4-FFF2-40B4-BE49-F238E27FC236}">
                <a16:creationId xmlns:a16="http://schemas.microsoft.com/office/drawing/2014/main" id="{3D0F1C33-35DB-8536-5F83-82503372D0A4}"/>
              </a:ext>
            </a:extLst>
          </p:cNvPr>
          <p:cNvSpPr txBox="1"/>
          <p:nvPr/>
        </p:nvSpPr>
        <p:spPr>
          <a:xfrm>
            <a:off x="3083330" y="3387818"/>
            <a:ext cx="8937214" cy="400110"/>
          </a:xfrm>
          <a:prstGeom prst="rect">
            <a:avLst/>
          </a:prstGeom>
          <a:solidFill>
            <a:schemeClr val="accent6">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GB" sz="2000" b="0" i="0" dirty="0">
                <a:solidFill>
                  <a:schemeClr val="tx1"/>
                </a:solidFill>
              </a:rPr>
              <a:t>a person or thing that impacts another.</a:t>
            </a:r>
            <a:endParaRPr lang="en-GB" sz="2000" dirty="0">
              <a:solidFill>
                <a:schemeClr val="tx1"/>
              </a:solidFill>
            </a:endParaRPr>
          </a:p>
        </p:txBody>
      </p:sp>
      <p:sp>
        <p:nvSpPr>
          <p:cNvPr id="39" name="TextBox 38">
            <a:extLst>
              <a:ext uri="{FF2B5EF4-FFF2-40B4-BE49-F238E27FC236}">
                <a16:creationId xmlns:a16="http://schemas.microsoft.com/office/drawing/2014/main" id="{79B3638E-B66E-AC35-F631-608043F5C09E}"/>
              </a:ext>
            </a:extLst>
          </p:cNvPr>
          <p:cNvSpPr txBox="1"/>
          <p:nvPr/>
        </p:nvSpPr>
        <p:spPr>
          <a:xfrm>
            <a:off x="3083334" y="2015201"/>
            <a:ext cx="8937213" cy="400110"/>
          </a:xfrm>
          <a:prstGeom prst="rect">
            <a:avLst/>
          </a:prstGeom>
          <a:solidFill>
            <a:schemeClr val="accent6">
              <a:lumMod val="40000"/>
              <a:lumOff val="60000"/>
            </a:schemeClr>
          </a:solidFill>
        </p:spPr>
        <p:txBody>
          <a:bodyPr wrap="square">
            <a:spAutoFit/>
          </a:bodyPr>
          <a:lstStyle/>
          <a:p>
            <a:r>
              <a:rPr lang="en-GB" sz="2000" b="0" i="0" dirty="0"/>
              <a:t>dislike of, </a:t>
            </a:r>
            <a:r>
              <a:rPr lang="en-GB" sz="2000" b="0" i="0" u="sng" dirty="0"/>
              <a:t>contempt</a:t>
            </a:r>
            <a:r>
              <a:rPr lang="en-GB" sz="2000" b="0" i="0" dirty="0"/>
              <a:t> for, or </a:t>
            </a:r>
            <a:r>
              <a:rPr lang="en-GB" sz="2000" b="0" i="0" u="sng" dirty="0"/>
              <a:t>ingrained</a:t>
            </a:r>
            <a:r>
              <a:rPr lang="en-GB" sz="2000" b="0" i="0" dirty="0"/>
              <a:t> </a:t>
            </a:r>
            <a:r>
              <a:rPr lang="en-GB" sz="2000" b="0" i="0" u="sng" dirty="0"/>
              <a:t>prejudice</a:t>
            </a:r>
            <a:r>
              <a:rPr lang="en-GB" sz="2000" b="0" i="0" dirty="0"/>
              <a:t> against women.</a:t>
            </a:r>
            <a:endParaRPr lang="en-GB" sz="2000" dirty="0"/>
          </a:p>
        </p:txBody>
      </p:sp>
      <p:sp>
        <p:nvSpPr>
          <p:cNvPr id="40" name="TextBox 39">
            <a:extLst>
              <a:ext uri="{FF2B5EF4-FFF2-40B4-BE49-F238E27FC236}">
                <a16:creationId xmlns:a16="http://schemas.microsoft.com/office/drawing/2014/main" id="{6C4BE176-8D2F-4724-398A-55EDA0E3E663}"/>
              </a:ext>
            </a:extLst>
          </p:cNvPr>
          <p:cNvSpPr txBox="1"/>
          <p:nvPr/>
        </p:nvSpPr>
        <p:spPr>
          <a:xfrm>
            <a:off x="3083330" y="3966366"/>
            <a:ext cx="8937214" cy="400110"/>
          </a:xfrm>
          <a:prstGeom prst="rect">
            <a:avLst/>
          </a:prstGeom>
          <a:solidFill>
            <a:schemeClr val="accent6">
              <a:lumMod val="40000"/>
              <a:lumOff val="60000"/>
            </a:schemeClr>
          </a:solidFill>
        </p:spPr>
        <p:txBody>
          <a:bodyPr wrap="square">
            <a:spAutoFit/>
          </a:bodyPr>
          <a:lstStyle/>
          <a:p>
            <a:r>
              <a:rPr lang="en-GB" sz="2000" b="0" i="0" dirty="0"/>
              <a:t>strongly </a:t>
            </a:r>
            <a:r>
              <a:rPr lang="en-GB" sz="2000" b="0" i="0" u="sng" dirty="0"/>
              <a:t>prejudiced</a:t>
            </a:r>
            <a:r>
              <a:rPr lang="en-GB" sz="2000" b="0" i="0" dirty="0"/>
              <a:t> against women.</a:t>
            </a:r>
            <a:endParaRPr lang="en-GB" sz="2000" dirty="0"/>
          </a:p>
        </p:txBody>
      </p:sp>
      <p:sp>
        <p:nvSpPr>
          <p:cNvPr id="41" name="TextBox 40">
            <a:extLst>
              <a:ext uri="{FF2B5EF4-FFF2-40B4-BE49-F238E27FC236}">
                <a16:creationId xmlns:a16="http://schemas.microsoft.com/office/drawing/2014/main" id="{F1ED5DDA-F873-8867-FD58-FE8CE6765B8D}"/>
              </a:ext>
            </a:extLst>
          </p:cNvPr>
          <p:cNvSpPr txBox="1"/>
          <p:nvPr/>
        </p:nvSpPr>
        <p:spPr>
          <a:xfrm>
            <a:off x="3083335" y="2692539"/>
            <a:ext cx="8937214" cy="400110"/>
          </a:xfrm>
          <a:prstGeom prst="rect">
            <a:avLst/>
          </a:prstGeom>
          <a:solidFill>
            <a:schemeClr val="accent6">
              <a:lumMod val="40000"/>
              <a:lumOff val="60000"/>
            </a:schemeClr>
          </a:solidFill>
        </p:spPr>
        <p:txBody>
          <a:bodyPr wrap="square">
            <a:spAutoFit/>
          </a:bodyPr>
          <a:lstStyle/>
          <a:p>
            <a:r>
              <a:rPr lang="en-GB" sz="2000" b="0" i="0" dirty="0"/>
              <a:t>harmful beliefs about the way men should behave.</a:t>
            </a:r>
            <a:endParaRPr lang="en-GB" sz="2000" dirty="0"/>
          </a:p>
        </p:txBody>
      </p:sp>
      <p:sp>
        <p:nvSpPr>
          <p:cNvPr id="42" name="TextBox 41">
            <a:extLst>
              <a:ext uri="{FF2B5EF4-FFF2-40B4-BE49-F238E27FC236}">
                <a16:creationId xmlns:a16="http://schemas.microsoft.com/office/drawing/2014/main" id="{1CA07C31-0BC4-589F-6BD3-DF998BE72268}"/>
              </a:ext>
            </a:extLst>
          </p:cNvPr>
          <p:cNvSpPr txBox="1"/>
          <p:nvPr/>
        </p:nvSpPr>
        <p:spPr>
          <a:xfrm>
            <a:off x="3083330" y="4612711"/>
            <a:ext cx="8937215" cy="400110"/>
          </a:xfrm>
          <a:prstGeom prst="rect">
            <a:avLst/>
          </a:prstGeom>
          <a:solidFill>
            <a:schemeClr val="accent6">
              <a:lumMod val="40000"/>
              <a:lumOff val="60000"/>
            </a:schemeClr>
          </a:solidFill>
        </p:spPr>
        <p:txBody>
          <a:bodyPr wrap="square">
            <a:spAutoFit/>
          </a:bodyPr>
          <a:lstStyle/>
          <a:p>
            <a:pPr lvl="0"/>
            <a:r>
              <a:rPr lang="en-GB" sz="2000" dirty="0"/>
              <a:t>the process of making someone more extreme in their opinions on an issue.</a:t>
            </a:r>
            <a:endParaRPr lang="en-US" sz="2000" dirty="0"/>
          </a:p>
        </p:txBody>
      </p:sp>
      <p:sp>
        <p:nvSpPr>
          <p:cNvPr id="43" name="TextBox 42">
            <a:extLst>
              <a:ext uri="{FF2B5EF4-FFF2-40B4-BE49-F238E27FC236}">
                <a16:creationId xmlns:a16="http://schemas.microsoft.com/office/drawing/2014/main" id="{C1D36903-71EB-CD5C-76E6-4F04B03C1B33}"/>
              </a:ext>
            </a:extLst>
          </p:cNvPr>
          <p:cNvSpPr txBox="1"/>
          <p:nvPr/>
        </p:nvSpPr>
        <p:spPr>
          <a:xfrm>
            <a:off x="3083330" y="5257275"/>
            <a:ext cx="8937212" cy="707886"/>
          </a:xfrm>
          <a:prstGeom prst="rect">
            <a:avLst/>
          </a:prstGeom>
          <a:solidFill>
            <a:schemeClr val="accent6">
              <a:lumMod val="40000"/>
              <a:lumOff val="60000"/>
            </a:schemeClr>
          </a:solidFill>
        </p:spPr>
        <p:txBody>
          <a:bodyPr wrap="square">
            <a:spAutoFit/>
          </a:bodyPr>
          <a:lstStyle/>
          <a:p>
            <a:r>
              <a:rPr lang="en-US" sz="2000" dirty="0"/>
              <a:t>when </a:t>
            </a:r>
            <a:r>
              <a:rPr lang="en-GB" sz="2000" dirty="0"/>
              <a:t>a person meets only beliefs or opinions that are the same as their own, so that their views are reinforced, and alternative views are not considered and spread.</a:t>
            </a:r>
          </a:p>
        </p:txBody>
      </p:sp>
      <p:sp>
        <p:nvSpPr>
          <p:cNvPr id="44" name="TextBox 43">
            <a:extLst>
              <a:ext uri="{FF2B5EF4-FFF2-40B4-BE49-F238E27FC236}">
                <a16:creationId xmlns:a16="http://schemas.microsoft.com/office/drawing/2014/main" id="{83C70623-0CF1-B4A1-C9D3-F70AFF44F458}"/>
              </a:ext>
            </a:extLst>
          </p:cNvPr>
          <p:cNvSpPr txBox="1"/>
          <p:nvPr/>
        </p:nvSpPr>
        <p:spPr>
          <a:xfrm>
            <a:off x="3083330" y="6096822"/>
            <a:ext cx="8937212" cy="707886"/>
          </a:xfrm>
          <a:prstGeom prst="rect">
            <a:avLst/>
          </a:prstGeom>
          <a:solidFill>
            <a:schemeClr val="accent6">
              <a:lumMod val="40000"/>
              <a:lumOff val="60000"/>
            </a:schemeClr>
          </a:solidFill>
        </p:spPr>
        <p:txBody>
          <a:bodyPr wrap="square">
            <a:spAutoFit/>
          </a:bodyPr>
          <a:lstStyle/>
          <a:p>
            <a:r>
              <a:rPr lang="en-GB" sz="2000" dirty="0"/>
              <a:t>a set of mathematical instructions that if given to a computer, will help to calculate probability of what you wish to watch.</a:t>
            </a:r>
          </a:p>
        </p:txBody>
      </p:sp>
    </p:spTree>
    <p:extLst>
      <p:ext uri="{BB962C8B-B14F-4D97-AF65-F5344CB8AC3E}">
        <p14:creationId xmlns:p14="http://schemas.microsoft.com/office/powerpoint/2010/main" val="1148275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0557DE-0F1A-4926-9C80-F662705654DF}"/>
              </a:ext>
            </a:extLst>
          </p:cNvPr>
          <p:cNvSpPr>
            <a:spLocks noGrp="1"/>
          </p:cNvSpPr>
          <p:nvPr>
            <p:ph type="title"/>
          </p:nvPr>
        </p:nvSpPr>
        <p:spPr>
          <a:xfrm>
            <a:off x="282575" y="637425"/>
            <a:ext cx="3418659" cy="5583148"/>
          </a:xfrm>
        </p:spPr>
        <p:txBody>
          <a:bodyPr anchor="ctr">
            <a:normAutofit/>
          </a:bodyPr>
          <a:lstStyle/>
          <a:p>
            <a:r>
              <a:rPr lang="en-GB" sz="5400" dirty="0"/>
              <a:t>Key words</a:t>
            </a:r>
            <a:br>
              <a:rPr lang="en-GB" sz="5400" dirty="0"/>
            </a:br>
            <a:r>
              <a:rPr lang="en-GB" sz="5400" dirty="0"/>
              <a:t>reveal!</a:t>
            </a:r>
          </a:p>
        </p:txBody>
      </p:sp>
      <p:sp>
        <p:nvSpPr>
          <p:cNvPr id="1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C62AAE6E-56E8-ECC5-6A26-2D4B11DF3126}"/>
              </a:ext>
            </a:extLst>
          </p:cNvPr>
          <p:cNvGraphicFramePr>
            <a:graphicFrameLocks noGrp="1"/>
          </p:cNvGraphicFramePr>
          <p:nvPr>
            <p:ph idx="1"/>
            <p:extLst>
              <p:ext uri="{D42A27DB-BD31-4B8C-83A1-F6EECF244321}">
                <p14:modId xmlns:p14="http://schemas.microsoft.com/office/powerpoint/2010/main" val="2060452872"/>
              </p:ext>
            </p:extLst>
          </p:nvPr>
        </p:nvGraphicFramePr>
        <p:xfrm>
          <a:off x="3587289" y="153723"/>
          <a:ext cx="8559176" cy="65505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4728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1E7C5-5C41-6E8F-1845-A7319676D934}"/>
              </a:ext>
            </a:extLst>
          </p:cNvPr>
          <p:cNvSpPr>
            <a:spLocks noGrp="1"/>
          </p:cNvSpPr>
          <p:nvPr>
            <p:ph type="title"/>
          </p:nvPr>
        </p:nvSpPr>
        <p:spPr>
          <a:xfrm>
            <a:off x="838199" y="3270684"/>
            <a:ext cx="8905875" cy="2852737"/>
          </a:xfrm>
        </p:spPr>
        <p:txBody>
          <a:bodyPr>
            <a:normAutofit fontScale="90000"/>
          </a:bodyPr>
          <a:lstStyle/>
          <a:p>
            <a:r>
              <a:rPr lang="en-GB" dirty="0"/>
              <a:t>Now for the podcast. </a:t>
            </a:r>
            <a:br>
              <a:rPr lang="en-GB" dirty="0"/>
            </a:br>
            <a:br>
              <a:rPr lang="en-GB" sz="3600" dirty="0"/>
            </a:br>
            <a:r>
              <a:rPr lang="en-GB" sz="3600" dirty="0"/>
              <a:t>You will hear BBC 5 Live Breakfast presenter Rachel Burden speak with </a:t>
            </a:r>
            <a:r>
              <a:rPr lang="en-GB" sz="3600" b="1" dirty="0"/>
              <a:t>Michael Conroy </a:t>
            </a:r>
            <a:r>
              <a:rPr lang="en-GB" sz="3600" dirty="0"/>
              <a:t>and </a:t>
            </a:r>
            <a:r>
              <a:rPr lang="en-GB" sz="3600" b="1" dirty="0"/>
              <a:t>Helen Hinde</a:t>
            </a:r>
            <a:r>
              <a:rPr lang="en-GB" sz="3600" dirty="0"/>
              <a:t>. </a:t>
            </a:r>
            <a:br>
              <a:rPr lang="en-GB" sz="3600" dirty="0"/>
            </a:br>
            <a:br>
              <a:rPr lang="en-GB" sz="3600" dirty="0"/>
            </a:br>
            <a:r>
              <a:rPr lang="en-GB" sz="3600" dirty="0"/>
              <a:t>Michael is the founder and director of Men at Work - a charity that trains professionals who work with boys and young men to help positive discussions about being safe around women and girls. </a:t>
            </a:r>
            <a:br>
              <a:rPr lang="en-GB" sz="3600" dirty="0"/>
            </a:br>
            <a:br>
              <a:rPr lang="en-GB" sz="3600" dirty="0"/>
            </a:br>
            <a:r>
              <a:rPr lang="en-GB" sz="3600" dirty="0"/>
              <a:t>Helen is the Assistant Head at </a:t>
            </a:r>
            <a:r>
              <a:rPr lang="en-GB" sz="3600" dirty="0" err="1"/>
              <a:t>Meols</a:t>
            </a:r>
            <a:r>
              <a:rPr lang="en-GB" sz="3600" dirty="0"/>
              <a:t> Cop high school in Southport. </a:t>
            </a:r>
          </a:p>
        </p:txBody>
      </p:sp>
      <p:pic>
        <p:nvPicPr>
          <p:cNvPr id="5" name="Picture 4" descr="Diagram&#10;&#10;Description automatically generated with medium confidence">
            <a:extLst>
              <a:ext uri="{FF2B5EF4-FFF2-40B4-BE49-F238E27FC236}">
                <a16:creationId xmlns:a16="http://schemas.microsoft.com/office/drawing/2014/main" id="{B4FAC501-3C81-52F9-6271-C0B4A5117F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4074" y="3049660"/>
            <a:ext cx="2072820" cy="1013548"/>
          </a:xfrm>
          <a:prstGeom prst="rect">
            <a:avLst/>
          </a:prstGeom>
        </p:spPr>
      </p:pic>
      <p:pic>
        <p:nvPicPr>
          <p:cNvPr id="6" name="Picture 5">
            <a:extLst>
              <a:ext uri="{FF2B5EF4-FFF2-40B4-BE49-F238E27FC236}">
                <a16:creationId xmlns:a16="http://schemas.microsoft.com/office/drawing/2014/main" id="{86308CA3-BA1C-B149-007B-559CD449DFD0}"/>
              </a:ext>
            </a:extLst>
          </p:cNvPr>
          <p:cNvPicPr>
            <a:picLocks noChangeAspect="1"/>
          </p:cNvPicPr>
          <p:nvPr/>
        </p:nvPicPr>
        <p:blipFill rotWithShape="1">
          <a:blip r:embed="rId3"/>
          <a:srcRect l="5084" t="18317" r="5084" b="19600"/>
          <a:stretch/>
        </p:blipFill>
        <p:spPr>
          <a:xfrm>
            <a:off x="9810750" y="4458495"/>
            <a:ext cx="2096084" cy="2028030"/>
          </a:xfrm>
          <a:prstGeom prst="rect">
            <a:avLst/>
          </a:prstGeom>
        </p:spPr>
      </p:pic>
    </p:spTree>
    <p:extLst>
      <p:ext uri="{BB962C8B-B14F-4D97-AF65-F5344CB8AC3E}">
        <p14:creationId xmlns:p14="http://schemas.microsoft.com/office/powerpoint/2010/main" val="4138547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5F10C-238A-44DB-88B8-4EE42FD8CE75}"/>
              </a:ext>
            </a:extLst>
          </p:cNvPr>
          <p:cNvSpPr>
            <a:spLocks noGrp="1"/>
          </p:cNvSpPr>
          <p:nvPr>
            <p:ph type="title"/>
          </p:nvPr>
        </p:nvSpPr>
        <p:spPr/>
        <p:txBody>
          <a:bodyPr/>
          <a:lstStyle/>
          <a:p>
            <a:r>
              <a:rPr lang="en-GB" dirty="0">
                <a:hlinkClick r:id="rId2"/>
              </a:rPr>
              <a:t>BBC News - 5 Minutes On, Andrew Tate - the impact of the divisive influencer</a:t>
            </a:r>
            <a:endParaRPr lang="en-GB" dirty="0"/>
          </a:p>
        </p:txBody>
      </p:sp>
      <p:pic>
        <p:nvPicPr>
          <p:cNvPr id="4" name="Picture 3" descr="A group of men&#10;&#10;Description automatically generated with medium confidence">
            <a:extLst>
              <a:ext uri="{FF2B5EF4-FFF2-40B4-BE49-F238E27FC236}">
                <a16:creationId xmlns:a16="http://schemas.microsoft.com/office/drawing/2014/main" id="{5F2C163F-6622-4854-922E-0A10B6E122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2114" y="2377978"/>
            <a:ext cx="6267772" cy="3778444"/>
          </a:xfrm>
          <a:prstGeom prst="rect">
            <a:avLst/>
          </a:prstGeom>
        </p:spPr>
      </p:pic>
    </p:spTree>
    <p:extLst>
      <p:ext uri="{BB962C8B-B14F-4D97-AF65-F5344CB8AC3E}">
        <p14:creationId xmlns:p14="http://schemas.microsoft.com/office/powerpoint/2010/main" val="812124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FAF09-AAFC-4A02-8AB7-7CFA2B08B6E8}"/>
              </a:ext>
            </a:extLst>
          </p:cNvPr>
          <p:cNvSpPr>
            <a:spLocks noGrp="1"/>
          </p:cNvSpPr>
          <p:nvPr>
            <p:ph type="title"/>
          </p:nvPr>
        </p:nvSpPr>
        <p:spPr/>
        <p:txBody>
          <a:bodyPr/>
          <a:lstStyle/>
          <a:p>
            <a:r>
              <a:rPr lang="en-GB" dirty="0"/>
              <a:t>Task six: Discussion </a:t>
            </a:r>
          </a:p>
        </p:txBody>
      </p:sp>
      <p:graphicFrame>
        <p:nvGraphicFramePr>
          <p:cNvPr id="5" name="Content Placeholder 2">
            <a:extLst>
              <a:ext uri="{FF2B5EF4-FFF2-40B4-BE49-F238E27FC236}">
                <a16:creationId xmlns:a16="http://schemas.microsoft.com/office/drawing/2014/main" id="{A426C892-4912-963B-4A4C-83A14A85ED74}"/>
              </a:ext>
            </a:extLst>
          </p:cNvPr>
          <p:cNvGraphicFramePr>
            <a:graphicFrameLocks noGrp="1"/>
          </p:cNvGraphicFramePr>
          <p:nvPr>
            <p:ph idx="1"/>
            <p:extLst>
              <p:ext uri="{D42A27DB-BD31-4B8C-83A1-F6EECF244321}">
                <p14:modId xmlns:p14="http://schemas.microsoft.com/office/powerpoint/2010/main" val="200313922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8876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28;p35">
            <a:extLst>
              <a:ext uri="{FF2B5EF4-FFF2-40B4-BE49-F238E27FC236}">
                <a16:creationId xmlns:a16="http://schemas.microsoft.com/office/drawing/2014/main" id="{631957EC-777D-5CF1-9F23-EED987416154}"/>
              </a:ext>
            </a:extLst>
          </p:cNvPr>
          <p:cNvSpPr txBox="1"/>
          <p:nvPr/>
        </p:nvSpPr>
        <p:spPr>
          <a:xfrm>
            <a:off x="4460240" y="1270000"/>
            <a:ext cx="7510087" cy="5201384"/>
          </a:xfrm>
          <a:prstGeom prst="rect">
            <a:avLst/>
          </a:prstGeom>
          <a:noFill/>
          <a:ln>
            <a:noFill/>
          </a:ln>
        </p:spPr>
        <p:txBody>
          <a:bodyPr spcFirstLastPara="1" wrap="square" lIns="121900" tIns="121900" rIns="121900" bIns="121900" anchor="t" anchorCtr="0">
            <a:spAutoFit/>
          </a:bodyPr>
          <a:lstStyle/>
          <a:p>
            <a:pPr marL="609585" indent="-414856">
              <a:lnSpc>
                <a:spcPct val="115000"/>
              </a:lnSpc>
              <a:buClr>
                <a:schemeClr val="dk1"/>
              </a:buClr>
              <a:buSzPts val="1300"/>
              <a:buFont typeface="Calibri"/>
              <a:buChar char="●"/>
            </a:pPr>
            <a:r>
              <a:rPr lang="en" sz="2000" b="1" dirty="0">
                <a:solidFill>
                  <a:schemeClr val="dk1"/>
                </a:solidFill>
                <a:latin typeface="Calibri"/>
                <a:ea typeface="Calibri"/>
                <a:cs typeface="Calibri"/>
                <a:sym typeface="Calibri"/>
              </a:rPr>
              <a:t>Listen to others </a:t>
            </a:r>
            <a:r>
              <a:rPr lang="en" sz="2000" dirty="0">
                <a:solidFill>
                  <a:schemeClr val="dk1"/>
                </a:solidFill>
                <a:latin typeface="Calibri"/>
                <a:ea typeface="Calibri"/>
                <a:cs typeface="Calibri"/>
                <a:sym typeface="Calibri"/>
              </a:rPr>
              <a:t>- Please do not talk over each other. It is okay to disagree, but we should not make assumptions and when we disagree, challenge the statement not the person</a:t>
            </a:r>
            <a:endParaRPr sz="2000" dirty="0">
              <a:solidFill>
                <a:schemeClr val="dk1"/>
              </a:solidFill>
              <a:latin typeface="Calibri"/>
              <a:ea typeface="Calibri"/>
              <a:cs typeface="Calibri"/>
              <a:sym typeface="Calibri"/>
            </a:endParaRPr>
          </a:p>
          <a:p>
            <a:pPr marL="609585" indent="-414856">
              <a:lnSpc>
                <a:spcPct val="115000"/>
              </a:lnSpc>
              <a:buClr>
                <a:schemeClr val="dk1"/>
              </a:buClr>
              <a:buSzPts val="1300"/>
              <a:buFont typeface="Calibri"/>
              <a:buChar char="●"/>
            </a:pPr>
            <a:r>
              <a:rPr lang="en" sz="2000" b="1" dirty="0">
                <a:solidFill>
                  <a:schemeClr val="dk1"/>
                </a:solidFill>
                <a:latin typeface="Calibri"/>
                <a:ea typeface="Calibri"/>
                <a:cs typeface="Calibri"/>
                <a:sym typeface="Calibri"/>
              </a:rPr>
              <a:t>Respect and privacy</a:t>
            </a:r>
            <a:r>
              <a:rPr lang="en" sz="2000" dirty="0">
                <a:solidFill>
                  <a:schemeClr val="dk1"/>
                </a:solidFill>
                <a:latin typeface="Calibri"/>
                <a:ea typeface="Calibri"/>
                <a:cs typeface="Calibri"/>
                <a:sym typeface="Calibri"/>
              </a:rPr>
              <a:t> - Use respectful language and body language. Discuss examples but do not use people’s names or identify anyone inside or outside of the classroom</a:t>
            </a:r>
            <a:endParaRPr sz="2000" dirty="0">
              <a:solidFill>
                <a:schemeClr val="dk1"/>
              </a:solidFill>
              <a:latin typeface="Calibri"/>
              <a:ea typeface="Calibri"/>
              <a:cs typeface="Calibri"/>
              <a:sym typeface="Calibri"/>
            </a:endParaRPr>
          </a:p>
          <a:p>
            <a:pPr marL="609585" indent="-414856">
              <a:lnSpc>
                <a:spcPct val="115000"/>
              </a:lnSpc>
              <a:buClr>
                <a:schemeClr val="dk1"/>
              </a:buClr>
              <a:buSzPts val="1300"/>
              <a:buFont typeface="Calibri"/>
              <a:buChar char="●"/>
            </a:pPr>
            <a:r>
              <a:rPr lang="en" sz="2000" b="1" dirty="0">
                <a:solidFill>
                  <a:schemeClr val="dk1"/>
                </a:solidFill>
                <a:latin typeface="Calibri"/>
                <a:ea typeface="Calibri"/>
                <a:cs typeface="Calibri"/>
                <a:sym typeface="Calibri"/>
              </a:rPr>
              <a:t>No judgement</a:t>
            </a:r>
            <a:r>
              <a:rPr lang="en" sz="2000" dirty="0">
                <a:solidFill>
                  <a:schemeClr val="dk1"/>
                </a:solidFill>
                <a:latin typeface="Calibri"/>
                <a:ea typeface="Calibri"/>
                <a:cs typeface="Calibri"/>
                <a:sym typeface="Calibri"/>
              </a:rPr>
              <a:t> - We can explore beliefs and misunderstandings about a topic without fear of being judged</a:t>
            </a:r>
            <a:endParaRPr sz="2000" dirty="0">
              <a:solidFill>
                <a:schemeClr val="dk1"/>
              </a:solidFill>
              <a:latin typeface="Calibri"/>
              <a:ea typeface="Calibri"/>
              <a:cs typeface="Calibri"/>
              <a:sym typeface="Calibri"/>
            </a:endParaRPr>
          </a:p>
          <a:p>
            <a:pPr marL="609585" indent="-414856">
              <a:lnSpc>
                <a:spcPct val="115000"/>
              </a:lnSpc>
              <a:buClr>
                <a:schemeClr val="dk1"/>
              </a:buClr>
              <a:buSzPts val="1300"/>
              <a:buFont typeface="Calibri"/>
              <a:buChar char="●"/>
            </a:pPr>
            <a:r>
              <a:rPr lang="en" sz="2000" b="1" dirty="0">
                <a:solidFill>
                  <a:schemeClr val="dk1"/>
                </a:solidFill>
                <a:latin typeface="Calibri"/>
                <a:ea typeface="Calibri"/>
                <a:cs typeface="Calibri"/>
                <a:sym typeface="Calibri"/>
              </a:rPr>
              <a:t>Level of participation</a:t>
            </a:r>
            <a:r>
              <a:rPr lang="en" sz="2000" dirty="0">
                <a:solidFill>
                  <a:schemeClr val="dk1"/>
                </a:solidFill>
                <a:latin typeface="Calibri"/>
                <a:ea typeface="Calibri"/>
                <a:cs typeface="Calibri"/>
                <a:sym typeface="Calibri"/>
              </a:rPr>
              <a:t> – No body will be put ‘on the spot’. Everyone has the right to choose not to answer a question or join a discussion</a:t>
            </a:r>
            <a:endParaRPr sz="2000" dirty="0">
              <a:solidFill>
                <a:schemeClr val="dk1"/>
              </a:solidFill>
              <a:latin typeface="Calibri"/>
              <a:ea typeface="Calibri"/>
              <a:cs typeface="Calibri"/>
              <a:sym typeface="Calibri"/>
            </a:endParaRPr>
          </a:p>
          <a:p>
            <a:pPr marL="609585" indent="-414856">
              <a:lnSpc>
                <a:spcPct val="115000"/>
              </a:lnSpc>
              <a:buClr>
                <a:schemeClr val="dk1"/>
              </a:buClr>
              <a:buSzPts val="1300"/>
              <a:buFont typeface="Calibri"/>
              <a:buChar char="●"/>
            </a:pPr>
            <a:r>
              <a:rPr lang="en" sz="2000" b="1" dirty="0">
                <a:solidFill>
                  <a:schemeClr val="dk1"/>
                </a:solidFill>
                <a:latin typeface="Calibri"/>
                <a:ea typeface="Calibri"/>
                <a:cs typeface="Calibri"/>
                <a:sym typeface="Calibri"/>
              </a:rPr>
              <a:t>Seeking help - </a:t>
            </a:r>
            <a:r>
              <a:rPr lang="en" sz="2000" dirty="0">
                <a:solidFill>
                  <a:schemeClr val="dk1"/>
                </a:solidFill>
                <a:latin typeface="Calibri"/>
                <a:ea typeface="Calibri"/>
                <a:cs typeface="Calibri"/>
                <a:sym typeface="Calibri"/>
              </a:rPr>
              <a:t>Anyone who feels they would like to talk to someone further about a particular topic can go see their form tutor, teachers, Head of Learning or speak to Mrs Lisa Jones</a:t>
            </a:r>
            <a:endParaRPr sz="2800" dirty="0">
              <a:solidFill>
                <a:schemeClr val="dk2"/>
              </a:solidFill>
              <a:latin typeface="Calibri"/>
              <a:ea typeface="Calibri"/>
              <a:cs typeface="Calibri"/>
              <a:sym typeface="Calibri"/>
            </a:endParaRPr>
          </a:p>
        </p:txBody>
      </p:sp>
      <p:sp>
        <p:nvSpPr>
          <p:cNvPr id="3" name="Google Shape;229;p35">
            <a:extLst>
              <a:ext uri="{FF2B5EF4-FFF2-40B4-BE49-F238E27FC236}">
                <a16:creationId xmlns:a16="http://schemas.microsoft.com/office/drawing/2014/main" id="{33770A9D-BE8B-4558-774F-DC73520D72FD}"/>
              </a:ext>
            </a:extLst>
          </p:cNvPr>
          <p:cNvSpPr txBox="1">
            <a:spLocks/>
          </p:cNvSpPr>
          <p:nvPr/>
        </p:nvSpPr>
        <p:spPr>
          <a:xfrm>
            <a:off x="203200" y="167733"/>
            <a:ext cx="10910000" cy="786000"/>
          </a:xfrm>
          <a:prstGeom prst="rect">
            <a:avLst/>
          </a:prstGeom>
          <a:noFill/>
        </p:spPr>
        <p:txBody>
          <a:bodyPr spcFirstLastPara="1" vert="horz" wrap="square" lIns="121900" tIns="121900" rIns="121900" bIns="12190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SzPts val="1000"/>
            </a:pPr>
            <a:r>
              <a:rPr lang="en-GB" sz="5333" b="1"/>
              <a:t>A reminder: the ground rules</a:t>
            </a:r>
          </a:p>
        </p:txBody>
      </p:sp>
      <p:pic>
        <p:nvPicPr>
          <p:cNvPr id="4" name="Google Shape;230;p35">
            <a:extLst>
              <a:ext uri="{FF2B5EF4-FFF2-40B4-BE49-F238E27FC236}">
                <a16:creationId xmlns:a16="http://schemas.microsoft.com/office/drawing/2014/main" id="{06DA3A63-D789-D9BF-EE52-D6B6BD6EF387}"/>
              </a:ext>
            </a:extLst>
          </p:cNvPr>
          <p:cNvPicPr preferRelativeResize="0"/>
          <p:nvPr/>
        </p:nvPicPr>
        <p:blipFill>
          <a:blip r:embed="rId2">
            <a:alphaModFix/>
          </a:blip>
          <a:stretch>
            <a:fillRect/>
          </a:stretch>
        </p:blipFill>
        <p:spPr>
          <a:xfrm>
            <a:off x="721067" y="2039201"/>
            <a:ext cx="3525868" cy="3525865"/>
          </a:xfrm>
          <a:prstGeom prst="rect">
            <a:avLst/>
          </a:prstGeom>
          <a:noFill/>
          <a:ln>
            <a:noFill/>
          </a:ln>
        </p:spPr>
      </p:pic>
    </p:spTree>
    <p:extLst>
      <p:ext uri="{BB962C8B-B14F-4D97-AF65-F5344CB8AC3E}">
        <p14:creationId xmlns:p14="http://schemas.microsoft.com/office/powerpoint/2010/main" val="2270858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0C5A827-B7AE-43DF-9308-D5386C83FC1E}"/>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6100" kern="1200" dirty="0">
                <a:solidFill>
                  <a:schemeClr val="tx1"/>
                </a:solidFill>
                <a:latin typeface="+mj-lt"/>
                <a:ea typeface="+mj-ea"/>
                <a:cs typeface="+mj-cs"/>
              </a:rPr>
              <a:t>Do we need be cautious when watching </a:t>
            </a:r>
            <a:r>
              <a:rPr lang="en-US" sz="6100" b="1" u="sng" kern="1200" dirty="0">
                <a:solidFill>
                  <a:schemeClr val="tx1"/>
                </a:solidFill>
                <a:latin typeface="+mj-lt"/>
                <a:ea typeface="+mj-ea"/>
                <a:cs typeface="+mj-cs"/>
              </a:rPr>
              <a:t>all</a:t>
            </a:r>
            <a:r>
              <a:rPr lang="en-US" sz="6100" kern="1200" dirty="0">
                <a:solidFill>
                  <a:schemeClr val="tx1"/>
                </a:solidFill>
                <a:latin typeface="+mj-lt"/>
                <a:ea typeface="+mj-ea"/>
                <a:cs typeface="+mj-cs"/>
              </a:rPr>
              <a:t> influencers?</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4659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91F55C5D-1648-4BE3-932D-8CADBF3F6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247;p37">
            <a:extLst>
              <a:ext uri="{FF2B5EF4-FFF2-40B4-BE49-F238E27FC236}">
                <a16:creationId xmlns:a16="http://schemas.microsoft.com/office/drawing/2014/main" id="{E44A6300-1C40-165F-EAEA-066B2B0170ED}"/>
              </a:ext>
            </a:extLst>
          </p:cNvPr>
          <p:cNvSpPr txBox="1">
            <a:spLocks/>
          </p:cNvSpPr>
          <p:nvPr/>
        </p:nvSpPr>
        <p:spPr>
          <a:xfrm>
            <a:off x="640080" y="667512"/>
            <a:ext cx="10908792" cy="1069848"/>
          </a:xfrm>
          <a:prstGeom prst="rect">
            <a:avLst/>
          </a:prstGeom>
        </p:spPr>
        <p:txBody>
          <a:bodyPr spcFirstLastPara="1"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buSzPts val="1000"/>
            </a:pPr>
            <a:r>
              <a:rPr lang="en-US" sz="5400" b="1" dirty="0"/>
              <a:t>Who are good male role models? Why?</a:t>
            </a:r>
          </a:p>
        </p:txBody>
      </p:sp>
      <p:sp>
        <p:nvSpPr>
          <p:cNvPr id="1040" name="sketch line">
            <a:extLst>
              <a:ext uri="{FF2B5EF4-FFF2-40B4-BE49-F238E27FC236}">
                <a16:creationId xmlns:a16="http://schemas.microsoft.com/office/drawing/2014/main" id="{A38E1331-B5A6-44BE-BF4E-EE6C2FD2A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0000" y="1776977"/>
            <a:ext cx="4572000" cy="18288"/>
          </a:xfrm>
          <a:custGeom>
            <a:avLst/>
            <a:gdLst>
              <a:gd name="connsiteX0" fmla="*/ 0 w 4572000"/>
              <a:gd name="connsiteY0" fmla="*/ 0 h 18288"/>
              <a:gd name="connsiteX1" fmla="*/ 744583 w 4572000"/>
              <a:gd name="connsiteY1" fmla="*/ 0 h 18288"/>
              <a:gd name="connsiteX2" fmla="*/ 1352006 w 4572000"/>
              <a:gd name="connsiteY2" fmla="*/ 0 h 18288"/>
              <a:gd name="connsiteX3" fmla="*/ 2050869 w 4572000"/>
              <a:gd name="connsiteY3" fmla="*/ 0 h 18288"/>
              <a:gd name="connsiteX4" fmla="*/ 2612571 w 4572000"/>
              <a:gd name="connsiteY4" fmla="*/ 0 h 18288"/>
              <a:gd name="connsiteX5" fmla="*/ 3357154 w 4572000"/>
              <a:gd name="connsiteY5" fmla="*/ 0 h 18288"/>
              <a:gd name="connsiteX6" fmla="*/ 401029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265714 w 4572000"/>
              <a:gd name="connsiteY10" fmla="*/ 18288 h 18288"/>
              <a:gd name="connsiteX11" fmla="*/ 2521131 w 4572000"/>
              <a:gd name="connsiteY11" fmla="*/ 18288 h 18288"/>
              <a:gd name="connsiteX12" fmla="*/ 1867989 w 4572000"/>
              <a:gd name="connsiteY12" fmla="*/ 18288 h 18288"/>
              <a:gd name="connsiteX13" fmla="*/ 1352006 w 4572000"/>
              <a:gd name="connsiteY13" fmla="*/ 18288 h 18288"/>
              <a:gd name="connsiteX14" fmla="*/ 83602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335213" y="-5275"/>
                  <a:pt x="446637" y="2749"/>
                  <a:pt x="744583" y="0"/>
                </a:cubicBezTo>
                <a:cubicBezTo>
                  <a:pt x="1042529" y="-2749"/>
                  <a:pt x="1223095" y="8165"/>
                  <a:pt x="1352006" y="0"/>
                </a:cubicBezTo>
                <a:cubicBezTo>
                  <a:pt x="1480917" y="-8165"/>
                  <a:pt x="1803308" y="16240"/>
                  <a:pt x="2050869" y="0"/>
                </a:cubicBezTo>
                <a:cubicBezTo>
                  <a:pt x="2298430" y="-16240"/>
                  <a:pt x="2464656" y="-22054"/>
                  <a:pt x="2612571" y="0"/>
                </a:cubicBezTo>
                <a:cubicBezTo>
                  <a:pt x="2760486" y="22054"/>
                  <a:pt x="3034874" y="11895"/>
                  <a:pt x="3357154" y="0"/>
                </a:cubicBezTo>
                <a:cubicBezTo>
                  <a:pt x="3679434" y="-11895"/>
                  <a:pt x="3778145" y="-10841"/>
                  <a:pt x="4010297" y="0"/>
                </a:cubicBezTo>
                <a:cubicBezTo>
                  <a:pt x="4242449" y="10841"/>
                  <a:pt x="4385860" y="17261"/>
                  <a:pt x="4572000" y="0"/>
                </a:cubicBezTo>
                <a:cubicBezTo>
                  <a:pt x="4571443" y="8172"/>
                  <a:pt x="4571244" y="10948"/>
                  <a:pt x="4572000" y="18288"/>
                </a:cubicBezTo>
                <a:cubicBezTo>
                  <a:pt x="4352099" y="1269"/>
                  <a:pt x="4065933" y="40755"/>
                  <a:pt x="3873137" y="18288"/>
                </a:cubicBezTo>
                <a:cubicBezTo>
                  <a:pt x="3680341" y="-4179"/>
                  <a:pt x="3486903" y="33471"/>
                  <a:pt x="3265714" y="18288"/>
                </a:cubicBezTo>
                <a:cubicBezTo>
                  <a:pt x="3044525" y="3105"/>
                  <a:pt x="2683548" y="-1073"/>
                  <a:pt x="2521131" y="18288"/>
                </a:cubicBezTo>
                <a:cubicBezTo>
                  <a:pt x="2358714" y="37649"/>
                  <a:pt x="2132855" y="34593"/>
                  <a:pt x="1867989" y="18288"/>
                </a:cubicBezTo>
                <a:cubicBezTo>
                  <a:pt x="1603123" y="1983"/>
                  <a:pt x="1605373" y="2886"/>
                  <a:pt x="1352006" y="18288"/>
                </a:cubicBezTo>
                <a:cubicBezTo>
                  <a:pt x="1098639" y="33690"/>
                  <a:pt x="962100" y="16241"/>
                  <a:pt x="836023" y="18288"/>
                </a:cubicBezTo>
                <a:cubicBezTo>
                  <a:pt x="709946" y="20335"/>
                  <a:pt x="193668" y="-307"/>
                  <a:pt x="0" y="18288"/>
                </a:cubicBezTo>
                <a:cubicBezTo>
                  <a:pt x="-277" y="11188"/>
                  <a:pt x="-244" y="5848"/>
                  <a:pt x="0" y="0"/>
                </a:cubicBezTo>
                <a:close/>
              </a:path>
              <a:path w="4572000" h="18288" stroke="0" extrusionOk="0">
                <a:moveTo>
                  <a:pt x="0" y="0"/>
                </a:moveTo>
                <a:cubicBezTo>
                  <a:pt x="158188" y="7508"/>
                  <a:pt x="361578" y="-27091"/>
                  <a:pt x="561703" y="0"/>
                </a:cubicBezTo>
                <a:cubicBezTo>
                  <a:pt x="761828" y="27091"/>
                  <a:pt x="1133811" y="14547"/>
                  <a:pt x="1306286" y="0"/>
                </a:cubicBezTo>
                <a:cubicBezTo>
                  <a:pt x="1478761" y="-14547"/>
                  <a:pt x="1809594" y="13320"/>
                  <a:pt x="2050869" y="0"/>
                </a:cubicBezTo>
                <a:cubicBezTo>
                  <a:pt x="2292144" y="-13320"/>
                  <a:pt x="2409269" y="-14334"/>
                  <a:pt x="2612571" y="0"/>
                </a:cubicBezTo>
                <a:cubicBezTo>
                  <a:pt x="2815873" y="14334"/>
                  <a:pt x="3025009" y="33536"/>
                  <a:pt x="3311434" y="0"/>
                </a:cubicBezTo>
                <a:cubicBezTo>
                  <a:pt x="3597859" y="-33536"/>
                  <a:pt x="3695431" y="-13462"/>
                  <a:pt x="3827417" y="0"/>
                </a:cubicBezTo>
                <a:cubicBezTo>
                  <a:pt x="3959403" y="13462"/>
                  <a:pt x="4360180" y="899"/>
                  <a:pt x="4572000" y="0"/>
                </a:cubicBezTo>
                <a:cubicBezTo>
                  <a:pt x="4572481" y="8890"/>
                  <a:pt x="4572898" y="10033"/>
                  <a:pt x="4572000" y="18288"/>
                </a:cubicBezTo>
                <a:cubicBezTo>
                  <a:pt x="4356830" y="5817"/>
                  <a:pt x="4021942" y="41441"/>
                  <a:pt x="3873137" y="18288"/>
                </a:cubicBezTo>
                <a:cubicBezTo>
                  <a:pt x="3724332" y="-4865"/>
                  <a:pt x="3494019" y="36771"/>
                  <a:pt x="3174274" y="18288"/>
                </a:cubicBezTo>
                <a:cubicBezTo>
                  <a:pt x="2854529" y="-195"/>
                  <a:pt x="2861023" y="5963"/>
                  <a:pt x="2658291" y="18288"/>
                </a:cubicBezTo>
                <a:cubicBezTo>
                  <a:pt x="2455559" y="30613"/>
                  <a:pt x="2309968" y="11711"/>
                  <a:pt x="2050869" y="18288"/>
                </a:cubicBezTo>
                <a:cubicBezTo>
                  <a:pt x="1791770" y="24865"/>
                  <a:pt x="1671115" y="-4587"/>
                  <a:pt x="1306286" y="18288"/>
                </a:cubicBezTo>
                <a:cubicBezTo>
                  <a:pt x="941457" y="41163"/>
                  <a:pt x="838619" y="-9452"/>
                  <a:pt x="653143" y="18288"/>
                </a:cubicBezTo>
                <a:cubicBezTo>
                  <a:pt x="467667" y="46028"/>
                  <a:pt x="308702" y="9245"/>
                  <a:pt x="0" y="18288"/>
                </a:cubicBezTo>
                <a:cubicBezTo>
                  <a:pt x="-4" y="10872"/>
                  <a:pt x="388" y="6748"/>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9591507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oogle Shape;252;p37" descr="A person wearing a black jacket&#10;&#10;Description automatically generated with low confidence">
            <a:extLst>
              <a:ext uri="{FF2B5EF4-FFF2-40B4-BE49-F238E27FC236}">
                <a16:creationId xmlns:a16="http://schemas.microsoft.com/office/drawing/2014/main" id="{4C3A204B-E1AB-FA43-FED7-14BF708A2633}"/>
              </a:ext>
            </a:extLst>
          </p:cNvPr>
          <p:cNvPicPr preferRelativeResize="0"/>
          <p:nvPr/>
        </p:nvPicPr>
        <p:blipFill rotWithShape="1">
          <a:blip r:embed="rId2"/>
          <a:srcRect l="30177" r="24177"/>
          <a:stretch/>
        </p:blipFill>
        <p:spPr>
          <a:xfrm>
            <a:off x="380091" y="2610545"/>
            <a:ext cx="2468153" cy="3609281"/>
          </a:xfrm>
          <a:prstGeom prst="rect">
            <a:avLst/>
          </a:prstGeom>
          <a:noFill/>
        </p:spPr>
      </p:pic>
      <p:pic>
        <p:nvPicPr>
          <p:cNvPr id="1026" name="Picture 2" descr="Marcus Rashford, Man Utd v2">
            <a:extLst>
              <a:ext uri="{FF2B5EF4-FFF2-40B4-BE49-F238E27FC236}">
                <a16:creationId xmlns:a16="http://schemas.microsoft.com/office/drawing/2014/main" id="{F9AA483D-A40E-4859-ADF0-5136F84967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697" r="32945" b="-2"/>
          <a:stretch/>
        </p:blipFill>
        <p:spPr bwMode="auto">
          <a:xfrm>
            <a:off x="3395742" y="2610546"/>
            <a:ext cx="2398461" cy="3609280"/>
          </a:xfrm>
          <a:prstGeom prst="rect">
            <a:avLst/>
          </a:prstGeom>
          <a:noFill/>
          <a:extLst>
            <a:ext uri="{909E8E84-426E-40DD-AFC4-6F175D3DCCD1}">
              <a14:hiddenFill xmlns:a14="http://schemas.microsoft.com/office/drawing/2010/main">
                <a:solidFill>
                  <a:srgbClr val="FFFFFF"/>
                </a:solidFill>
              </a14:hiddenFill>
            </a:ext>
          </a:extLst>
        </p:spPr>
      </p:pic>
      <p:pic>
        <p:nvPicPr>
          <p:cNvPr id="3" name="Google Shape;248;p37" descr="A person smiling for the camera&#10;&#10;Description automatically generated with medium confidence">
            <a:extLst>
              <a:ext uri="{FF2B5EF4-FFF2-40B4-BE49-F238E27FC236}">
                <a16:creationId xmlns:a16="http://schemas.microsoft.com/office/drawing/2014/main" id="{894CAE64-1331-8AF6-CC8C-24C2917FFD3C}"/>
              </a:ext>
            </a:extLst>
          </p:cNvPr>
          <p:cNvPicPr preferRelativeResize="0"/>
          <p:nvPr/>
        </p:nvPicPr>
        <p:blipFill rotWithShape="1">
          <a:blip r:embed="rId4"/>
          <a:srcRect l="5385" r="10823" b="4"/>
          <a:stretch/>
        </p:blipFill>
        <p:spPr>
          <a:xfrm>
            <a:off x="6553607" y="2610546"/>
            <a:ext cx="2086841" cy="3609279"/>
          </a:xfrm>
          <a:prstGeom prst="rect">
            <a:avLst/>
          </a:prstGeom>
          <a:noFill/>
        </p:spPr>
      </p:pic>
      <p:pic>
        <p:nvPicPr>
          <p:cNvPr id="4" name="Google Shape;250;p37" descr="A person in a suit and tie&#10;&#10;Description automatically generated with medium confidence">
            <a:extLst>
              <a:ext uri="{FF2B5EF4-FFF2-40B4-BE49-F238E27FC236}">
                <a16:creationId xmlns:a16="http://schemas.microsoft.com/office/drawing/2014/main" id="{476BC631-C745-CB20-611D-3BBBAE2B3D34}"/>
              </a:ext>
            </a:extLst>
          </p:cNvPr>
          <p:cNvPicPr preferRelativeResize="0"/>
          <p:nvPr/>
        </p:nvPicPr>
        <p:blipFill rotWithShape="1">
          <a:blip r:embed="rId5"/>
          <a:srcRect l="20587" r="19835" b="-2"/>
          <a:stretch/>
        </p:blipFill>
        <p:spPr>
          <a:xfrm>
            <a:off x="9502685" y="2610546"/>
            <a:ext cx="2150293" cy="3609279"/>
          </a:xfrm>
          <a:prstGeom prst="rect">
            <a:avLst/>
          </a:prstGeom>
          <a:noFill/>
        </p:spPr>
      </p:pic>
    </p:spTree>
    <p:extLst>
      <p:ext uri="{BB962C8B-B14F-4D97-AF65-F5344CB8AC3E}">
        <p14:creationId xmlns:p14="http://schemas.microsoft.com/office/powerpoint/2010/main" val="3962981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52;p53">
            <a:extLst>
              <a:ext uri="{FF2B5EF4-FFF2-40B4-BE49-F238E27FC236}">
                <a16:creationId xmlns:a16="http://schemas.microsoft.com/office/drawing/2014/main" id="{DFE04B51-E3BF-7E90-3879-68CDC261C4FE}"/>
              </a:ext>
            </a:extLst>
          </p:cNvPr>
          <p:cNvSpPr txBox="1">
            <a:spLocks/>
          </p:cNvSpPr>
          <p:nvPr/>
        </p:nvSpPr>
        <p:spPr>
          <a:xfrm>
            <a:off x="1831800" y="2667867"/>
            <a:ext cx="8528400" cy="939600"/>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t>Is Andrew Tate a good role model?</a:t>
            </a:r>
            <a:endParaRPr lang="en-GB" dirty="0"/>
          </a:p>
        </p:txBody>
      </p:sp>
      <p:sp>
        <p:nvSpPr>
          <p:cNvPr id="3" name="Google Shape;455;p53">
            <a:extLst>
              <a:ext uri="{FF2B5EF4-FFF2-40B4-BE49-F238E27FC236}">
                <a16:creationId xmlns:a16="http://schemas.microsoft.com/office/drawing/2014/main" id="{B0E3D713-351C-6B24-D1F0-14F0C393EDDC}"/>
              </a:ext>
            </a:extLst>
          </p:cNvPr>
          <p:cNvSpPr/>
          <p:nvPr/>
        </p:nvSpPr>
        <p:spPr>
          <a:xfrm rot="-264291">
            <a:off x="8339420" y="435845"/>
            <a:ext cx="3382609" cy="725700"/>
          </a:xfrm>
          <a:custGeom>
            <a:avLst/>
            <a:gdLst/>
            <a:ahLst/>
            <a:cxnLst/>
            <a:rect l="l" t="t" r="r" b="b"/>
            <a:pathLst>
              <a:path w="101483" h="21772" extrusionOk="0">
                <a:moveTo>
                  <a:pt x="7594" y="0"/>
                </a:moveTo>
                <a:lnTo>
                  <a:pt x="1" y="10722"/>
                </a:lnTo>
                <a:lnTo>
                  <a:pt x="7594" y="21771"/>
                </a:lnTo>
                <a:lnTo>
                  <a:pt x="93890" y="21771"/>
                </a:lnTo>
                <a:lnTo>
                  <a:pt x="101483" y="10722"/>
                </a:lnTo>
                <a:lnTo>
                  <a:pt x="93890" y="0"/>
                </a:lnTo>
                <a:close/>
              </a:path>
            </a:pathLst>
          </a:cu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ctr" anchorCtr="0">
            <a:noAutofit/>
          </a:bodyPr>
          <a:lstStyle/>
          <a:p>
            <a:endParaRPr sz="2400">
              <a:ln w="0"/>
              <a:solidFill>
                <a:schemeClr val="tx1"/>
              </a:solidFill>
              <a:effectLst>
                <a:outerShdw blurRad="38100" dist="19050" dir="2700000" algn="tl" rotWithShape="0">
                  <a:schemeClr val="dk1">
                    <a:alpha val="40000"/>
                  </a:schemeClr>
                </a:outerShdw>
              </a:effectLst>
            </a:endParaRPr>
          </a:p>
        </p:txBody>
      </p:sp>
      <p:sp>
        <p:nvSpPr>
          <p:cNvPr id="4" name="Google Shape;456;p53">
            <a:extLst>
              <a:ext uri="{FF2B5EF4-FFF2-40B4-BE49-F238E27FC236}">
                <a16:creationId xmlns:a16="http://schemas.microsoft.com/office/drawing/2014/main" id="{FF3A0C97-71D6-A1FB-5623-11B3F8CB69BB}"/>
              </a:ext>
            </a:extLst>
          </p:cNvPr>
          <p:cNvSpPr/>
          <p:nvPr/>
        </p:nvSpPr>
        <p:spPr>
          <a:xfrm rot="-264300">
            <a:off x="9112150" y="616686"/>
            <a:ext cx="1837151" cy="364021"/>
          </a:xfrm>
          <a:prstGeom prst="rect">
            <a:avLst/>
          </a:prstGeom>
        </p:spPr>
        <p:txBody>
          <a:bodyPr>
            <a:prstTxWarp prst="textPlain">
              <a:avLst/>
            </a:prstTxWarp>
          </a:bodyPr>
          <a:lstStyle/>
          <a:p>
            <a:pPr lvl="0" algn="ctr"/>
            <a:r>
              <a:rPr sz="2400" dirty="0">
                <a:ln w="0"/>
                <a:effectLst>
                  <a:outerShdw blurRad="38100" dist="19050" dir="2700000" algn="tl" rotWithShape="0">
                    <a:schemeClr val="dk1">
                      <a:alpha val="40000"/>
                    </a:schemeClr>
                  </a:outerShdw>
                </a:effectLst>
                <a:latin typeface="Work Sans"/>
              </a:rPr>
              <a:t>Discuss</a:t>
            </a:r>
          </a:p>
        </p:txBody>
      </p:sp>
    </p:spTree>
    <p:extLst>
      <p:ext uri="{BB962C8B-B14F-4D97-AF65-F5344CB8AC3E}">
        <p14:creationId xmlns:p14="http://schemas.microsoft.com/office/powerpoint/2010/main" val="1118346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7">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F8CAF8B-07C2-481F-A173-971A417263A1}"/>
              </a:ext>
            </a:extLst>
          </p:cNvPr>
          <p:cNvSpPr>
            <a:spLocks noGrp="1"/>
          </p:cNvSpPr>
          <p:nvPr>
            <p:ph type="ctrTitle"/>
          </p:nvPr>
        </p:nvSpPr>
        <p:spPr>
          <a:xfrm>
            <a:off x="638882" y="3577456"/>
            <a:ext cx="10909640" cy="1687814"/>
          </a:xfrm>
        </p:spPr>
        <p:txBody>
          <a:bodyPr anchor="b">
            <a:normAutofit/>
          </a:bodyPr>
          <a:lstStyle/>
          <a:p>
            <a:r>
              <a:rPr lang="en-GB" sz="5600" dirty="0"/>
              <a:t>Plenary: Why should I be cautious when watching </a:t>
            </a:r>
            <a:r>
              <a:rPr lang="en-GB" sz="5600" b="1" dirty="0"/>
              <a:t>influencers</a:t>
            </a:r>
            <a:r>
              <a:rPr lang="en-GB" sz="5600" dirty="0"/>
              <a:t> online?</a:t>
            </a:r>
          </a:p>
        </p:txBody>
      </p:sp>
      <p:sp>
        <p:nvSpPr>
          <p:cNvPr id="3" name="Subtitle 2">
            <a:extLst>
              <a:ext uri="{FF2B5EF4-FFF2-40B4-BE49-F238E27FC236}">
                <a16:creationId xmlns:a16="http://schemas.microsoft.com/office/drawing/2014/main" id="{64D1E8C3-2C61-4FB2-B416-E12142E60184}"/>
              </a:ext>
            </a:extLst>
          </p:cNvPr>
          <p:cNvSpPr>
            <a:spLocks noGrp="1"/>
          </p:cNvSpPr>
          <p:nvPr>
            <p:ph type="subTitle" idx="1"/>
          </p:nvPr>
        </p:nvSpPr>
        <p:spPr>
          <a:xfrm>
            <a:off x="638881" y="5660607"/>
            <a:ext cx="10909643" cy="552659"/>
          </a:xfrm>
        </p:spPr>
        <p:txBody>
          <a:bodyPr anchor="t">
            <a:normAutofit/>
          </a:bodyPr>
          <a:lstStyle/>
          <a:p>
            <a:endParaRPr lang="en-GB" dirty="0"/>
          </a:p>
        </p:txBody>
      </p:sp>
      <p:pic>
        <p:nvPicPr>
          <p:cNvPr id="4" name="Picture 3">
            <a:extLst>
              <a:ext uri="{FF2B5EF4-FFF2-40B4-BE49-F238E27FC236}">
                <a16:creationId xmlns:a16="http://schemas.microsoft.com/office/drawing/2014/main" id="{EBE75D43-CE70-4FA0-853B-5B0C74509008}"/>
              </a:ext>
            </a:extLst>
          </p:cNvPr>
          <p:cNvPicPr>
            <a:picLocks noChangeAspect="1"/>
          </p:cNvPicPr>
          <p:nvPr/>
        </p:nvPicPr>
        <p:blipFill rotWithShape="1">
          <a:blip r:embed="rId2"/>
          <a:srcRect t="5063"/>
          <a:stretch/>
        </p:blipFill>
        <p:spPr>
          <a:xfrm>
            <a:off x="3656373" y="591670"/>
            <a:ext cx="4874657" cy="2742004"/>
          </a:xfrm>
          <a:prstGeom prst="rect">
            <a:avLst/>
          </a:prstGeom>
        </p:spPr>
      </p:pic>
      <p:sp>
        <p:nvSpPr>
          <p:cNvPr id="27"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3061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A8840-795A-4BE8-88FC-CE8E95FE2232}"/>
              </a:ext>
            </a:extLst>
          </p:cNvPr>
          <p:cNvSpPr>
            <a:spLocks noGrp="1"/>
          </p:cNvSpPr>
          <p:nvPr>
            <p:ph type="title"/>
          </p:nvPr>
        </p:nvSpPr>
        <p:spPr>
          <a:xfrm>
            <a:off x="838199" y="365125"/>
            <a:ext cx="11229975" cy="1325563"/>
          </a:xfrm>
        </p:spPr>
        <p:txBody>
          <a:bodyPr>
            <a:normAutofit fontScale="90000"/>
          </a:bodyPr>
          <a:lstStyle/>
          <a:p>
            <a:r>
              <a:rPr lang="en-GB" dirty="0"/>
              <a:t>Task 7: Plenary </a:t>
            </a:r>
            <a:br>
              <a:rPr lang="en-GB" dirty="0"/>
            </a:br>
            <a:r>
              <a:rPr lang="en-GB" dirty="0"/>
              <a:t>Create your own thought summary on this question.</a:t>
            </a:r>
          </a:p>
        </p:txBody>
      </p:sp>
      <p:sp>
        <p:nvSpPr>
          <p:cNvPr id="3" name="Content Placeholder 2">
            <a:extLst>
              <a:ext uri="{FF2B5EF4-FFF2-40B4-BE49-F238E27FC236}">
                <a16:creationId xmlns:a16="http://schemas.microsoft.com/office/drawing/2014/main" id="{772F9B11-2F27-45D1-9EA4-F777FB19416D}"/>
              </a:ext>
            </a:extLst>
          </p:cNvPr>
          <p:cNvSpPr>
            <a:spLocks noGrp="1"/>
          </p:cNvSpPr>
          <p:nvPr>
            <p:ph idx="1"/>
          </p:nvPr>
        </p:nvSpPr>
        <p:spPr/>
        <p:txBody>
          <a:bodyPr/>
          <a:lstStyle/>
          <a:p>
            <a:r>
              <a:rPr lang="en-GB" dirty="0"/>
              <a:t>You can present this however you wish</a:t>
            </a:r>
          </a:p>
          <a:p>
            <a:r>
              <a:rPr lang="en-GB" dirty="0"/>
              <a:t>Try to use the key words in your summary</a:t>
            </a:r>
          </a:p>
          <a:p>
            <a:r>
              <a:rPr lang="en-GB" sz="2800" dirty="0"/>
              <a:t>How can understanding this topic in more detail lead to our school being a more positive and enjoyable place to be for all?</a:t>
            </a:r>
          </a:p>
          <a:p>
            <a:endParaRPr lang="en-GB" dirty="0"/>
          </a:p>
        </p:txBody>
      </p:sp>
      <p:pic>
        <p:nvPicPr>
          <p:cNvPr id="6" name="Picture 5">
            <a:extLst>
              <a:ext uri="{FF2B5EF4-FFF2-40B4-BE49-F238E27FC236}">
                <a16:creationId xmlns:a16="http://schemas.microsoft.com/office/drawing/2014/main" id="{AFA14889-459E-441D-AD75-AD96609C1091}"/>
              </a:ext>
            </a:extLst>
          </p:cNvPr>
          <p:cNvPicPr>
            <a:picLocks noChangeAspect="1"/>
          </p:cNvPicPr>
          <p:nvPr/>
        </p:nvPicPr>
        <p:blipFill>
          <a:blip r:embed="rId2"/>
          <a:stretch>
            <a:fillRect/>
          </a:stretch>
        </p:blipFill>
        <p:spPr>
          <a:xfrm>
            <a:off x="3766611" y="3950017"/>
            <a:ext cx="4734977" cy="2542858"/>
          </a:xfrm>
          <a:prstGeom prst="rect">
            <a:avLst/>
          </a:prstGeom>
        </p:spPr>
      </p:pic>
      <p:sp>
        <p:nvSpPr>
          <p:cNvPr id="8" name="TextBox 7">
            <a:extLst>
              <a:ext uri="{FF2B5EF4-FFF2-40B4-BE49-F238E27FC236}">
                <a16:creationId xmlns:a16="http://schemas.microsoft.com/office/drawing/2014/main" id="{5B1A3BFC-AAC0-424B-AE6B-76B0F348B761}"/>
              </a:ext>
            </a:extLst>
          </p:cNvPr>
          <p:cNvSpPr txBox="1"/>
          <p:nvPr/>
        </p:nvSpPr>
        <p:spPr>
          <a:xfrm>
            <a:off x="5086349" y="4456997"/>
            <a:ext cx="2752726" cy="1569660"/>
          </a:xfrm>
          <a:prstGeom prst="rect">
            <a:avLst/>
          </a:prstGeom>
          <a:noFill/>
        </p:spPr>
        <p:txBody>
          <a:bodyPr wrap="square">
            <a:spAutoFit/>
          </a:bodyPr>
          <a:lstStyle/>
          <a:p>
            <a:pPr algn="ctr"/>
            <a:r>
              <a:rPr lang="en-GB" sz="2400" dirty="0"/>
              <a:t>Why should I be cautious when watching influencers online?</a:t>
            </a:r>
          </a:p>
        </p:txBody>
      </p:sp>
      <p:grpSp>
        <p:nvGrpSpPr>
          <p:cNvPr id="4" name="Google Shape;482;p56">
            <a:extLst>
              <a:ext uri="{FF2B5EF4-FFF2-40B4-BE49-F238E27FC236}">
                <a16:creationId xmlns:a16="http://schemas.microsoft.com/office/drawing/2014/main" id="{CD56CBC2-5CC7-58EA-D486-7279261A6415}"/>
              </a:ext>
            </a:extLst>
          </p:cNvPr>
          <p:cNvGrpSpPr/>
          <p:nvPr/>
        </p:nvGrpSpPr>
        <p:grpSpPr>
          <a:xfrm>
            <a:off x="9158813" y="4495069"/>
            <a:ext cx="1769404" cy="1531588"/>
            <a:chOff x="5049750" y="832600"/>
            <a:chExt cx="505100" cy="483100"/>
          </a:xfrm>
        </p:grpSpPr>
        <p:sp>
          <p:nvSpPr>
            <p:cNvPr id="5" name="Google Shape;483;p56">
              <a:extLst>
                <a:ext uri="{FF2B5EF4-FFF2-40B4-BE49-F238E27FC236}">
                  <a16:creationId xmlns:a16="http://schemas.microsoft.com/office/drawing/2014/main" id="{940EA6C4-9FB7-783B-B730-C1EC05E7B36A}"/>
                </a:ext>
              </a:extLst>
            </p:cNvPr>
            <p:cNvSpPr/>
            <p:nvPr/>
          </p:nvSpPr>
          <p:spPr>
            <a:xfrm>
              <a:off x="5049750" y="832600"/>
              <a:ext cx="505100" cy="483100"/>
            </a:xfrm>
            <a:custGeom>
              <a:avLst/>
              <a:gdLst/>
              <a:ahLst/>
              <a:cxnLst/>
              <a:rect l="l" t="t" r="r" b="b"/>
              <a:pathLst>
                <a:path w="20204" h="19324" extrusionOk="0">
                  <a:moveTo>
                    <a:pt x="12136" y="1129"/>
                  </a:moveTo>
                  <a:cubicBezTo>
                    <a:pt x="13730" y="1129"/>
                    <a:pt x="15325" y="1737"/>
                    <a:pt x="16538" y="2952"/>
                  </a:cubicBezTo>
                  <a:cubicBezTo>
                    <a:pt x="18969" y="5383"/>
                    <a:pt x="18969" y="9323"/>
                    <a:pt x="16538" y="11757"/>
                  </a:cubicBezTo>
                  <a:cubicBezTo>
                    <a:pt x="15341" y="12950"/>
                    <a:pt x="13747" y="13579"/>
                    <a:pt x="12129" y="13579"/>
                  </a:cubicBezTo>
                  <a:cubicBezTo>
                    <a:pt x="11233" y="13579"/>
                    <a:pt x="10329" y="13386"/>
                    <a:pt x="9482" y="12989"/>
                  </a:cubicBezTo>
                  <a:cubicBezTo>
                    <a:pt x="9461" y="12980"/>
                    <a:pt x="9440" y="12968"/>
                    <a:pt x="9419" y="12959"/>
                  </a:cubicBezTo>
                  <a:cubicBezTo>
                    <a:pt x="8794" y="12657"/>
                    <a:pt x="8223" y="12249"/>
                    <a:pt x="7734" y="11757"/>
                  </a:cubicBezTo>
                  <a:cubicBezTo>
                    <a:pt x="5306" y="9329"/>
                    <a:pt x="5306" y="5380"/>
                    <a:pt x="7734" y="2952"/>
                  </a:cubicBezTo>
                  <a:cubicBezTo>
                    <a:pt x="8948" y="1737"/>
                    <a:pt x="10542" y="1129"/>
                    <a:pt x="12136" y="1129"/>
                  </a:cubicBezTo>
                  <a:close/>
                  <a:moveTo>
                    <a:pt x="5871" y="11216"/>
                  </a:moveTo>
                  <a:cubicBezTo>
                    <a:pt x="6475" y="12195"/>
                    <a:pt x="7296" y="13016"/>
                    <a:pt x="8271" y="13620"/>
                  </a:cubicBezTo>
                  <a:lnTo>
                    <a:pt x="7734" y="14160"/>
                  </a:lnTo>
                  <a:cubicBezTo>
                    <a:pt x="7622" y="14271"/>
                    <a:pt x="7477" y="14326"/>
                    <a:pt x="7332" y="14326"/>
                  </a:cubicBezTo>
                  <a:cubicBezTo>
                    <a:pt x="7188" y="14326"/>
                    <a:pt x="7044" y="14271"/>
                    <a:pt x="6934" y="14160"/>
                  </a:cubicBezTo>
                  <a:lnTo>
                    <a:pt x="5330" y="12557"/>
                  </a:lnTo>
                  <a:cubicBezTo>
                    <a:pt x="5110" y="12337"/>
                    <a:pt x="5110" y="11977"/>
                    <a:pt x="5330" y="11757"/>
                  </a:cubicBezTo>
                  <a:lnTo>
                    <a:pt x="5871" y="11216"/>
                  </a:lnTo>
                  <a:close/>
                  <a:moveTo>
                    <a:pt x="4932" y="13762"/>
                  </a:moveTo>
                  <a:lnTo>
                    <a:pt x="5732" y="14562"/>
                  </a:lnTo>
                  <a:lnTo>
                    <a:pt x="4932" y="15362"/>
                  </a:lnTo>
                  <a:lnTo>
                    <a:pt x="4131" y="14562"/>
                  </a:lnTo>
                  <a:lnTo>
                    <a:pt x="4932" y="13762"/>
                  </a:lnTo>
                  <a:close/>
                  <a:moveTo>
                    <a:pt x="3328" y="15362"/>
                  </a:moveTo>
                  <a:lnTo>
                    <a:pt x="4128" y="16162"/>
                  </a:lnTo>
                  <a:lnTo>
                    <a:pt x="2268" y="18025"/>
                  </a:lnTo>
                  <a:cubicBezTo>
                    <a:pt x="2157" y="18135"/>
                    <a:pt x="2013" y="18190"/>
                    <a:pt x="1868" y="18190"/>
                  </a:cubicBezTo>
                  <a:cubicBezTo>
                    <a:pt x="1723" y="18190"/>
                    <a:pt x="1577" y="18134"/>
                    <a:pt x="1465" y="18022"/>
                  </a:cubicBezTo>
                  <a:cubicBezTo>
                    <a:pt x="1245" y="17802"/>
                    <a:pt x="1245" y="17443"/>
                    <a:pt x="1465" y="17222"/>
                  </a:cubicBezTo>
                  <a:lnTo>
                    <a:pt x="3328" y="15362"/>
                  </a:lnTo>
                  <a:close/>
                  <a:moveTo>
                    <a:pt x="12135" y="1"/>
                  </a:moveTo>
                  <a:cubicBezTo>
                    <a:pt x="10250" y="1"/>
                    <a:pt x="8365" y="718"/>
                    <a:pt x="6931" y="2152"/>
                  </a:cubicBezTo>
                  <a:cubicBezTo>
                    <a:pt x="4769" y="4311"/>
                    <a:pt x="4237" y="7493"/>
                    <a:pt x="5330" y="10157"/>
                  </a:cubicBezTo>
                  <a:lnTo>
                    <a:pt x="4527" y="10957"/>
                  </a:lnTo>
                  <a:cubicBezTo>
                    <a:pt x="4020" y="11467"/>
                    <a:pt x="3887" y="12240"/>
                    <a:pt x="4198" y="12892"/>
                  </a:cubicBezTo>
                  <a:lnTo>
                    <a:pt x="665" y="16422"/>
                  </a:lnTo>
                  <a:cubicBezTo>
                    <a:pt x="1" y="17086"/>
                    <a:pt x="1" y="18161"/>
                    <a:pt x="665" y="18825"/>
                  </a:cubicBezTo>
                  <a:cubicBezTo>
                    <a:pt x="996" y="19158"/>
                    <a:pt x="1431" y="19324"/>
                    <a:pt x="1865" y="19324"/>
                  </a:cubicBezTo>
                  <a:cubicBezTo>
                    <a:pt x="2300" y="19324"/>
                    <a:pt x="2735" y="19158"/>
                    <a:pt x="3066" y="18825"/>
                  </a:cubicBezTo>
                  <a:lnTo>
                    <a:pt x="6598" y="15293"/>
                  </a:lnTo>
                  <a:cubicBezTo>
                    <a:pt x="6831" y="15403"/>
                    <a:pt x="7081" y="15457"/>
                    <a:pt x="7328" y="15457"/>
                  </a:cubicBezTo>
                  <a:cubicBezTo>
                    <a:pt x="7770" y="15457"/>
                    <a:pt x="8206" y="15286"/>
                    <a:pt x="8531" y="14961"/>
                  </a:cubicBezTo>
                  <a:lnTo>
                    <a:pt x="9331" y="14163"/>
                  </a:lnTo>
                  <a:cubicBezTo>
                    <a:pt x="10241" y="14538"/>
                    <a:pt x="11190" y="14717"/>
                    <a:pt x="12127" y="14717"/>
                  </a:cubicBezTo>
                  <a:cubicBezTo>
                    <a:pt x="14530" y="14717"/>
                    <a:pt x="16858" y="13537"/>
                    <a:pt x="18256" y="11437"/>
                  </a:cubicBezTo>
                  <a:cubicBezTo>
                    <a:pt x="20204" y="8520"/>
                    <a:pt x="19821" y="4631"/>
                    <a:pt x="17342" y="2152"/>
                  </a:cubicBezTo>
                  <a:cubicBezTo>
                    <a:pt x="15906" y="718"/>
                    <a:pt x="14020" y="1"/>
                    <a:pt x="12135"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b="1">
                <a:ln w="22225">
                  <a:solidFill>
                    <a:schemeClr val="accent2"/>
                  </a:solidFill>
                  <a:prstDash val="solid"/>
                </a:ln>
                <a:solidFill>
                  <a:schemeClr val="accent2">
                    <a:lumMod val="40000"/>
                    <a:lumOff val="60000"/>
                  </a:schemeClr>
                </a:solidFill>
              </a:endParaRPr>
            </a:p>
          </p:txBody>
        </p:sp>
        <p:sp>
          <p:nvSpPr>
            <p:cNvPr id="7" name="Google Shape;484;p56">
              <a:extLst>
                <a:ext uri="{FF2B5EF4-FFF2-40B4-BE49-F238E27FC236}">
                  <a16:creationId xmlns:a16="http://schemas.microsoft.com/office/drawing/2014/main" id="{D3A1FA52-A126-3135-E355-0991F4929FA5}"/>
                </a:ext>
              </a:extLst>
            </p:cNvPr>
            <p:cNvSpPr/>
            <p:nvPr/>
          </p:nvSpPr>
          <p:spPr>
            <a:xfrm>
              <a:off x="5216725" y="889175"/>
              <a:ext cx="276000" cy="254400"/>
            </a:xfrm>
            <a:custGeom>
              <a:avLst/>
              <a:gdLst/>
              <a:ahLst/>
              <a:cxnLst/>
              <a:rect l="l" t="t" r="r" b="b"/>
              <a:pathLst>
                <a:path w="11040" h="10176" extrusionOk="0">
                  <a:moveTo>
                    <a:pt x="5456" y="1133"/>
                  </a:moveTo>
                  <a:cubicBezTo>
                    <a:pt x="6487" y="1133"/>
                    <a:pt x="7500" y="1535"/>
                    <a:pt x="8259" y="2293"/>
                  </a:cubicBezTo>
                  <a:cubicBezTo>
                    <a:pt x="9802" y="3839"/>
                    <a:pt x="9802" y="6348"/>
                    <a:pt x="8259" y="7897"/>
                  </a:cubicBezTo>
                  <a:cubicBezTo>
                    <a:pt x="7501" y="8653"/>
                    <a:pt x="6489" y="9055"/>
                    <a:pt x="5460" y="9055"/>
                  </a:cubicBezTo>
                  <a:cubicBezTo>
                    <a:pt x="4948" y="9055"/>
                    <a:pt x="4433" y="8956"/>
                    <a:pt x="3941" y="8751"/>
                  </a:cubicBezTo>
                  <a:cubicBezTo>
                    <a:pt x="2462" y="8138"/>
                    <a:pt x="1499" y="6695"/>
                    <a:pt x="1499" y="5095"/>
                  </a:cubicBezTo>
                  <a:cubicBezTo>
                    <a:pt x="1499" y="3491"/>
                    <a:pt x="2462" y="2048"/>
                    <a:pt x="3941" y="1435"/>
                  </a:cubicBezTo>
                  <a:cubicBezTo>
                    <a:pt x="4431" y="1232"/>
                    <a:pt x="4946" y="1133"/>
                    <a:pt x="5456" y="1133"/>
                  </a:cubicBezTo>
                  <a:close/>
                  <a:moveTo>
                    <a:pt x="5468" y="1"/>
                  </a:moveTo>
                  <a:cubicBezTo>
                    <a:pt x="5465" y="1"/>
                    <a:pt x="5461" y="1"/>
                    <a:pt x="5457" y="1"/>
                  </a:cubicBezTo>
                  <a:cubicBezTo>
                    <a:pt x="3029" y="4"/>
                    <a:pt x="943" y="1719"/>
                    <a:pt x="472" y="4098"/>
                  </a:cubicBezTo>
                  <a:cubicBezTo>
                    <a:pt x="1" y="6481"/>
                    <a:pt x="1275" y="8860"/>
                    <a:pt x="3519" y="9787"/>
                  </a:cubicBezTo>
                  <a:cubicBezTo>
                    <a:pt x="4151" y="10049"/>
                    <a:pt x="4811" y="10175"/>
                    <a:pt x="5463" y="10175"/>
                  </a:cubicBezTo>
                  <a:cubicBezTo>
                    <a:pt x="7120" y="10175"/>
                    <a:pt x="8725" y="9362"/>
                    <a:pt x="9693" y="7912"/>
                  </a:cubicBezTo>
                  <a:cubicBezTo>
                    <a:pt x="11040" y="5895"/>
                    <a:pt x="10774" y="3207"/>
                    <a:pt x="9059" y="1492"/>
                  </a:cubicBezTo>
                  <a:cubicBezTo>
                    <a:pt x="8108" y="535"/>
                    <a:pt x="6814" y="1"/>
                    <a:pt x="5468"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b="1">
                <a:ln w="22225">
                  <a:solidFill>
                    <a:schemeClr val="accent2"/>
                  </a:solidFill>
                  <a:prstDash val="solid"/>
                </a:ln>
                <a:solidFill>
                  <a:schemeClr val="accent2">
                    <a:lumMod val="40000"/>
                    <a:lumOff val="60000"/>
                  </a:schemeClr>
                </a:solidFill>
              </a:endParaRPr>
            </a:p>
          </p:txBody>
        </p:sp>
      </p:grpSp>
    </p:spTree>
    <p:extLst>
      <p:ext uri="{BB962C8B-B14F-4D97-AF65-F5344CB8AC3E}">
        <p14:creationId xmlns:p14="http://schemas.microsoft.com/office/powerpoint/2010/main" val="4193311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630AD2-094E-4F56-856B-C7A58B667137}"/>
              </a:ext>
            </a:extLst>
          </p:cNvPr>
          <p:cNvSpPr>
            <a:spLocks noGrp="1"/>
          </p:cNvSpPr>
          <p:nvPr>
            <p:ph type="title"/>
          </p:nvPr>
        </p:nvSpPr>
        <p:spPr>
          <a:xfrm>
            <a:off x="635000" y="640823"/>
            <a:ext cx="3418659" cy="5583148"/>
          </a:xfrm>
        </p:spPr>
        <p:txBody>
          <a:bodyPr anchor="ctr">
            <a:normAutofit/>
          </a:bodyPr>
          <a:lstStyle/>
          <a:p>
            <a:r>
              <a:rPr lang="en-GB" sz="5400"/>
              <a:t>Key points:</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746F03F-A5F4-0616-5E2D-0145FB6E5907}"/>
              </a:ext>
            </a:extLst>
          </p:cNvPr>
          <p:cNvGraphicFramePr>
            <a:graphicFrameLocks noGrp="1"/>
          </p:cNvGraphicFramePr>
          <p:nvPr>
            <p:ph idx="1"/>
            <p:extLst>
              <p:ext uri="{D42A27DB-BD31-4B8C-83A1-F6EECF244321}">
                <p14:modId xmlns:p14="http://schemas.microsoft.com/office/powerpoint/2010/main" val="103287599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2539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18;p51">
            <a:extLst>
              <a:ext uri="{FF2B5EF4-FFF2-40B4-BE49-F238E27FC236}">
                <a16:creationId xmlns:a16="http://schemas.microsoft.com/office/drawing/2014/main" id="{FB3F8FAF-7E4C-395D-74BE-60C659575329}"/>
              </a:ext>
            </a:extLst>
          </p:cNvPr>
          <p:cNvSpPr/>
          <p:nvPr/>
        </p:nvSpPr>
        <p:spPr>
          <a:xfrm>
            <a:off x="2602299" y="5095928"/>
            <a:ext cx="2236400" cy="1539600"/>
          </a:xfrm>
          <a:prstGeom prst="rect">
            <a:avLst/>
          </a:prstGeom>
          <a:noFill/>
          <a:ln w="25400" cap="flat" cmpd="sng">
            <a:solidFill>
              <a:schemeClr val="dk1"/>
            </a:solidFill>
            <a:prstDash val="solid"/>
            <a:round/>
            <a:headEnd type="none" w="sm" len="sm"/>
            <a:tailEnd type="none" w="sm" len="sm"/>
          </a:ln>
        </p:spPr>
        <p:txBody>
          <a:bodyPr spcFirstLastPara="1" wrap="square" lIns="48000" tIns="60933" rIns="48000" bIns="60933" anchor="ctr" anchorCtr="0">
            <a:noAutofit/>
          </a:bodyPr>
          <a:lstStyle/>
          <a:p>
            <a:pPr algn="ctr">
              <a:buClr>
                <a:srgbClr val="000000"/>
              </a:buClr>
              <a:buSzPts val="1400"/>
            </a:pPr>
            <a:r>
              <a:rPr lang="en" sz="2000" dirty="0">
                <a:latin typeface="Calibri"/>
                <a:ea typeface="Calibri"/>
                <a:cs typeface="Calibri"/>
                <a:sym typeface="Calibri"/>
              </a:rPr>
              <a:t>Being disgusted by womens body hair but okay with mens</a:t>
            </a:r>
            <a:endParaRPr sz="2000" dirty="0"/>
          </a:p>
        </p:txBody>
      </p:sp>
      <p:sp>
        <p:nvSpPr>
          <p:cNvPr id="5" name="Google Shape;419;p51">
            <a:extLst>
              <a:ext uri="{FF2B5EF4-FFF2-40B4-BE49-F238E27FC236}">
                <a16:creationId xmlns:a16="http://schemas.microsoft.com/office/drawing/2014/main" id="{59D9DD89-0DD0-D644-85A7-A5C71F035669}"/>
              </a:ext>
            </a:extLst>
          </p:cNvPr>
          <p:cNvSpPr/>
          <p:nvPr/>
        </p:nvSpPr>
        <p:spPr>
          <a:xfrm>
            <a:off x="7352497" y="5095925"/>
            <a:ext cx="2236400" cy="1539600"/>
          </a:xfrm>
          <a:prstGeom prst="rect">
            <a:avLst/>
          </a:prstGeom>
          <a:noFill/>
          <a:ln w="25400" cap="flat" cmpd="sng">
            <a:solidFill>
              <a:schemeClr val="dk1"/>
            </a:solidFill>
            <a:prstDash val="solid"/>
            <a:round/>
            <a:headEnd type="none" w="sm" len="sm"/>
            <a:tailEnd type="none" w="sm" len="sm"/>
          </a:ln>
        </p:spPr>
        <p:txBody>
          <a:bodyPr spcFirstLastPara="1" wrap="square" lIns="48000" tIns="60933" rIns="48000" bIns="60933" anchor="ctr" anchorCtr="0">
            <a:noAutofit/>
          </a:bodyPr>
          <a:lstStyle/>
          <a:p>
            <a:pPr algn="ctr">
              <a:buClr>
                <a:srgbClr val="000000"/>
              </a:buClr>
              <a:buSzPts val="1400"/>
            </a:pPr>
            <a:r>
              <a:rPr lang="en" sz="2000">
                <a:latin typeface="Calibri"/>
                <a:ea typeface="Calibri"/>
                <a:cs typeface="Calibri"/>
                <a:sym typeface="Calibri"/>
              </a:rPr>
              <a:t>A women behaving sexually makes her a “slut” but a man is fine</a:t>
            </a:r>
            <a:endParaRPr sz="2000"/>
          </a:p>
        </p:txBody>
      </p:sp>
      <p:sp>
        <p:nvSpPr>
          <p:cNvPr id="6" name="Google Shape;420;p51">
            <a:extLst>
              <a:ext uri="{FF2B5EF4-FFF2-40B4-BE49-F238E27FC236}">
                <a16:creationId xmlns:a16="http://schemas.microsoft.com/office/drawing/2014/main" id="{179EF625-7995-43AF-13A9-90A060704BDA}"/>
              </a:ext>
            </a:extLst>
          </p:cNvPr>
          <p:cNvSpPr/>
          <p:nvPr/>
        </p:nvSpPr>
        <p:spPr>
          <a:xfrm>
            <a:off x="9727595" y="5095922"/>
            <a:ext cx="2236400" cy="1539600"/>
          </a:xfrm>
          <a:prstGeom prst="rect">
            <a:avLst/>
          </a:prstGeom>
          <a:noFill/>
          <a:ln w="25400" cap="flat" cmpd="sng">
            <a:solidFill>
              <a:schemeClr val="dk1"/>
            </a:solidFill>
            <a:prstDash val="solid"/>
            <a:round/>
            <a:headEnd type="none" w="sm" len="sm"/>
            <a:tailEnd type="none" w="sm" len="sm"/>
          </a:ln>
        </p:spPr>
        <p:txBody>
          <a:bodyPr spcFirstLastPara="1" wrap="square" lIns="48000" tIns="60933" rIns="48000" bIns="60933" anchor="ctr" anchorCtr="0">
            <a:noAutofit/>
          </a:bodyPr>
          <a:lstStyle/>
          <a:p>
            <a:pPr algn="ctr">
              <a:buClr>
                <a:srgbClr val="000000"/>
              </a:buClr>
              <a:buSzPts val="1400"/>
            </a:pPr>
            <a:r>
              <a:rPr lang="en" sz="2000">
                <a:latin typeface="Calibri"/>
                <a:ea typeface="Calibri"/>
                <a:cs typeface="Calibri"/>
                <a:sym typeface="Calibri"/>
              </a:rPr>
              <a:t>Telling someone to “man up”</a:t>
            </a:r>
            <a:endParaRPr sz="2000"/>
          </a:p>
        </p:txBody>
      </p:sp>
      <p:sp>
        <p:nvSpPr>
          <p:cNvPr id="7" name="Google Shape;421;p51">
            <a:extLst>
              <a:ext uri="{FF2B5EF4-FFF2-40B4-BE49-F238E27FC236}">
                <a16:creationId xmlns:a16="http://schemas.microsoft.com/office/drawing/2014/main" id="{696CA085-56E4-2F19-58C7-E56B9BBC1F8D}"/>
              </a:ext>
            </a:extLst>
          </p:cNvPr>
          <p:cNvSpPr/>
          <p:nvPr/>
        </p:nvSpPr>
        <p:spPr>
          <a:xfrm>
            <a:off x="227200" y="5095928"/>
            <a:ext cx="2236400" cy="1539600"/>
          </a:xfrm>
          <a:prstGeom prst="rect">
            <a:avLst/>
          </a:prstGeom>
          <a:noFill/>
          <a:ln w="25400" cap="flat" cmpd="sng">
            <a:solidFill>
              <a:schemeClr val="dk1"/>
            </a:solidFill>
            <a:prstDash val="solid"/>
            <a:round/>
            <a:headEnd type="none" w="sm" len="sm"/>
            <a:tailEnd type="none" w="sm" len="sm"/>
          </a:ln>
        </p:spPr>
        <p:txBody>
          <a:bodyPr spcFirstLastPara="1" wrap="square" lIns="48000" tIns="60933" rIns="48000" bIns="60933" anchor="ctr" anchorCtr="0">
            <a:noAutofit/>
          </a:bodyPr>
          <a:lstStyle/>
          <a:p>
            <a:pPr algn="ctr">
              <a:buClr>
                <a:srgbClr val="000000"/>
              </a:buClr>
              <a:buSzPts val="1400"/>
            </a:pPr>
            <a:r>
              <a:rPr lang="en" sz="2000">
                <a:latin typeface="Calibri"/>
                <a:ea typeface="Calibri"/>
                <a:cs typeface="Calibri"/>
                <a:sym typeface="Calibri"/>
              </a:rPr>
              <a:t>Laws that prohibit women from doing things, such as driving</a:t>
            </a:r>
            <a:endParaRPr sz="2000">
              <a:latin typeface="Calibri"/>
              <a:ea typeface="Calibri"/>
              <a:cs typeface="Calibri"/>
              <a:sym typeface="Calibri"/>
            </a:endParaRPr>
          </a:p>
        </p:txBody>
      </p:sp>
      <p:sp>
        <p:nvSpPr>
          <p:cNvPr id="8" name="Google Shape;422;p51">
            <a:extLst>
              <a:ext uri="{FF2B5EF4-FFF2-40B4-BE49-F238E27FC236}">
                <a16:creationId xmlns:a16="http://schemas.microsoft.com/office/drawing/2014/main" id="{12E3E777-78DC-60F4-A6A4-9BD78A69F51B}"/>
              </a:ext>
            </a:extLst>
          </p:cNvPr>
          <p:cNvSpPr/>
          <p:nvPr/>
        </p:nvSpPr>
        <p:spPr>
          <a:xfrm>
            <a:off x="4977397" y="5095925"/>
            <a:ext cx="2236400" cy="1539600"/>
          </a:xfrm>
          <a:prstGeom prst="rect">
            <a:avLst/>
          </a:prstGeom>
          <a:noFill/>
          <a:ln w="25400" cap="flat" cmpd="sng">
            <a:solidFill>
              <a:schemeClr val="dk1"/>
            </a:solidFill>
            <a:prstDash val="solid"/>
            <a:round/>
            <a:headEnd type="none" w="sm" len="sm"/>
            <a:tailEnd type="none" w="sm" len="sm"/>
          </a:ln>
        </p:spPr>
        <p:txBody>
          <a:bodyPr spcFirstLastPara="1" wrap="square" lIns="48000" tIns="60933" rIns="48000" bIns="60933" anchor="ctr" anchorCtr="0">
            <a:noAutofit/>
          </a:bodyPr>
          <a:lstStyle/>
          <a:p>
            <a:pPr algn="ctr">
              <a:buClr>
                <a:srgbClr val="000000"/>
              </a:buClr>
              <a:buSzPts val="1400"/>
            </a:pPr>
            <a:r>
              <a:rPr lang="en" sz="2000">
                <a:latin typeface="Calibri"/>
                <a:ea typeface="Calibri"/>
                <a:cs typeface="Calibri"/>
                <a:sym typeface="Calibri"/>
              </a:rPr>
              <a:t>Thinking women are too emotional to be good leaders</a:t>
            </a:r>
            <a:endParaRPr sz="2000"/>
          </a:p>
        </p:txBody>
      </p:sp>
      <p:sp>
        <p:nvSpPr>
          <p:cNvPr id="9" name="Google Shape;423;p51">
            <a:extLst>
              <a:ext uri="{FF2B5EF4-FFF2-40B4-BE49-F238E27FC236}">
                <a16:creationId xmlns:a16="http://schemas.microsoft.com/office/drawing/2014/main" id="{7D6E2F7F-71E1-D257-0D5E-83779A796E5F}"/>
              </a:ext>
            </a:extLst>
          </p:cNvPr>
          <p:cNvSpPr/>
          <p:nvPr/>
        </p:nvSpPr>
        <p:spPr>
          <a:xfrm>
            <a:off x="2603104" y="3428994"/>
            <a:ext cx="2236400" cy="1539600"/>
          </a:xfrm>
          <a:prstGeom prst="rect">
            <a:avLst/>
          </a:prstGeom>
          <a:noFill/>
          <a:ln w="25400" cap="flat" cmpd="sng">
            <a:solidFill>
              <a:schemeClr val="dk1"/>
            </a:solidFill>
            <a:prstDash val="solid"/>
            <a:round/>
            <a:headEnd type="none" w="sm" len="sm"/>
            <a:tailEnd type="none" w="sm" len="sm"/>
          </a:ln>
        </p:spPr>
        <p:txBody>
          <a:bodyPr spcFirstLastPara="1" wrap="square" lIns="48000" tIns="60933" rIns="48000" bIns="60933" anchor="ctr" anchorCtr="0">
            <a:noAutofit/>
          </a:bodyPr>
          <a:lstStyle/>
          <a:p>
            <a:pPr algn="ctr">
              <a:buClr>
                <a:srgbClr val="000000"/>
              </a:buClr>
              <a:buSzPts val="1400"/>
            </a:pPr>
            <a:r>
              <a:rPr lang="en" sz="2000" dirty="0">
                <a:latin typeface="Calibri"/>
                <a:ea typeface="Calibri"/>
                <a:cs typeface="Calibri"/>
                <a:sym typeface="Calibri"/>
              </a:rPr>
              <a:t>Ordering a man a beer without first asking what he wants</a:t>
            </a:r>
            <a:endParaRPr sz="2000" dirty="0"/>
          </a:p>
        </p:txBody>
      </p:sp>
      <p:sp>
        <p:nvSpPr>
          <p:cNvPr id="10" name="Google Shape;424;p51">
            <a:extLst>
              <a:ext uri="{FF2B5EF4-FFF2-40B4-BE49-F238E27FC236}">
                <a16:creationId xmlns:a16="http://schemas.microsoft.com/office/drawing/2014/main" id="{40F6A21D-951C-FDE1-E7BC-DF4453EE2D93}"/>
              </a:ext>
            </a:extLst>
          </p:cNvPr>
          <p:cNvSpPr/>
          <p:nvPr/>
        </p:nvSpPr>
        <p:spPr>
          <a:xfrm>
            <a:off x="7353303" y="3428994"/>
            <a:ext cx="2236400" cy="1539600"/>
          </a:xfrm>
          <a:prstGeom prst="rect">
            <a:avLst/>
          </a:prstGeom>
          <a:noFill/>
          <a:ln w="25400" cap="flat" cmpd="sng">
            <a:solidFill>
              <a:schemeClr val="dk1"/>
            </a:solidFill>
            <a:prstDash val="solid"/>
            <a:round/>
            <a:headEnd type="none" w="sm" len="sm"/>
            <a:tailEnd type="none" w="sm" len="sm"/>
          </a:ln>
        </p:spPr>
        <p:txBody>
          <a:bodyPr spcFirstLastPara="1" wrap="square" lIns="48000" tIns="60933" rIns="48000" bIns="60933" anchor="ctr" anchorCtr="0">
            <a:noAutofit/>
          </a:bodyPr>
          <a:lstStyle/>
          <a:p>
            <a:pPr algn="ctr">
              <a:buClr>
                <a:srgbClr val="000000"/>
              </a:buClr>
              <a:buSzPts val="1400"/>
            </a:pPr>
            <a:r>
              <a:rPr lang="en" sz="2000">
                <a:latin typeface="Calibri"/>
                <a:ea typeface="Calibri"/>
                <a:cs typeface="Calibri"/>
                <a:sym typeface="Calibri"/>
              </a:rPr>
              <a:t>Expecting women to “make you a sandwich”</a:t>
            </a:r>
            <a:endParaRPr sz="2000"/>
          </a:p>
        </p:txBody>
      </p:sp>
      <p:sp>
        <p:nvSpPr>
          <p:cNvPr id="11" name="Google Shape;425;p51">
            <a:extLst>
              <a:ext uri="{FF2B5EF4-FFF2-40B4-BE49-F238E27FC236}">
                <a16:creationId xmlns:a16="http://schemas.microsoft.com/office/drawing/2014/main" id="{A5AFC805-7A5A-7A06-6C90-6D2E5A3C1F27}"/>
              </a:ext>
            </a:extLst>
          </p:cNvPr>
          <p:cNvSpPr/>
          <p:nvPr/>
        </p:nvSpPr>
        <p:spPr>
          <a:xfrm>
            <a:off x="9728400" y="3428994"/>
            <a:ext cx="2236400" cy="1539600"/>
          </a:xfrm>
          <a:prstGeom prst="rect">
            <a:avLst/>
          </a:prstGeom>
          <a:noFill/>
          <a:ln w="25400" cap="flat" cmpd="sng">
            <a:solidFill>
              <a:schemeClr val="dk1"/>
            </a:solidFill>
            <a:prstDash val="solid"/>
            <a:round/>
            <a:headEnd type="none" w="sm" len="sm"/>
            <a:tailEnd type="none" w="sm" len="sm"/>
          </a:ln>
        </p:spPr>
        <p:txBody>
          <a:bodyPr spcFirstLastPara="1" wrap="square" lIns="48000" tIns="60933" rIns="48000" bIns="60933" anchor="ctr" anchorCtr="0">
            <a:noAutofit/>
          </a:bodyPr>
          <a:lstStyle/>
          <a:p>
            <a:pPr algn="ctr">
              <a:buClr>
                <a:srgbClr val="000000"/>
              </a:buClr>
              <a:buSzPts val="1400"/>
            </a:pPr>
            <a:r>
              <a:rPr lang="en" sz="2000">
                <a:latin typeface="Calibri"/>
                <a:ea typeface="Calibri"/>
                <a:cs typeface="Calibri"/>
                <a:sym typeface="Calibri"/>
              </a:rPr>
              <a:t>Calling a man gay because he is drinking a cocktai</a:t>
            </a:r>
            <a:r>
              <a:rPr lang="en" sz="2000"/>
              <a:t>l</a:t>
            </a:r>
            <a:endParaRPr sz="2000"/>
          </a:p>
        </p:txBody>
      </p:sp>
      <p:sp>
        <p:nvSpPr>
          <p:cNvPr id="12" name="Google Shape;426;p51">
            <a:extLst>
              <a:ext uri="{FF2B5EF4-FFF2-40B4-BE49-F238E27FC236}">
                <a16:creationId xmlns:a16="http://schemas.microsoft.com/office/drawing/2014/main" id="{A9455493-C1DE-0DAA-8D5B-B5B446A16D0A}"/>
              </a:ext>
            </a:extLst>
          </p:cNvPr>
          <p:cNvSpPr/>
          <p:nvPr/>
        </p:nvSpPr>
        <p:spPr>
          <a:xfrm>
            <a:off x="227200" y="3428994"/>
            <a:ext cx="2236400" cy="1539600"/>
          </a:xfrm>
          <a:prstGeom prst="rect">
            <a:avLst/>
          </a:prstGeom>
          <a:noFill/>
          <a:ln w="25400" cap="flat" cmpd="sng">
            <a:solidFill>
              <a:schemeClr val="dk1"/>
            </a:solidFill>
            <a:prstDash val="solid"/>
            <a:round/>
            <a:headEnd type="none" w="sm" len="sm"/>
            <a:tailEnd type="none" w="sm" len="sm"/>
          </a:ln>
        </p:spPr>
        <p:txBody>
          <a:bodyPr spcFirstLastPara="1" wrap="square" lIns="48000" tIns="60933" rIns="48000" bIns="60933" anchor="ctr" anchorCtr="0">
            <a:noAutofit/>
          </a:bodyPr>
          <a:lstStyle/>
          <a:p>
            <a:pPr algn="ctr">
              <a:buClr>
                <a:srgbClr val="000000"/>
              </a:buClr>
              <a:buSzPts val="1400"/>
            </a:pPr>
            <a:r>
              <a:rPr lang="en" sz="2000">
                <a:latin typeface="Calibri"/>
                <a:ea typeface="Calibri"/>
                <a:cs typeface="Calibri"/>
                <a:sym typeface="Calibri"/>
              </a:rPr>
              <a:t>Trying to control what your girlfriend wears</a:t>
            </a:r>
            <a:endParaRPr sz="2000">
              <a:latin typeface="Calibri"/>
              <a:ea typeface="Calibri"/>
              <a:cs typeface="Calibri"/>
              <a:sym typeface="Calibri"/>
            </a:endParaRPr>
          </a:p>
        </p:txBody>
      </p:sp>
      <p:sp>
        <p:nvSpPr>
          <p:cNvPr id="13" name="Google Shape;427;p51">
            <a:extLst>
              <a:ext uri="{FF2B5EF4-FFF2-40B4-BE49-F238E27FC236}">
                <a16:creationId xmlns:a16="http://schemas.microsoft.com/office/drawing/2014/main" id="{D082416E-CB18-107C-4E91-EA5C6FBE6790}"/>
              </a:ext>
            </a:extLst>
          </p:cNvPr>
          <p:cNvSpPr/>
          <p:nvPr/>
        </p:nvSpPr>
        <p:spPr>
          <a:xfrm>
            <a:off x="4978203" y="3428994"/>
            <a:ext cx="2236400" cy="1539600"/>
          </a:xfrm>
          <a:prstGeom prst="rect">
            <a:avLst/>
          </a:prstGeom>
          <a:noFill/>
          <a:ln w="25400" cap="flat" cmpd="sng">
            <a:solidFill>
              <a:schemeClr val="dk1"/>
            </a:solidFill>
            <a:prstDash val="solid"/>
            <a:round/>
            <a:headEnd type="none" w="sm" len="sm"/>
            <a:tailEnd type="none" w="sm" len="sm"/>
          </a:ln>
        </p:spPr>
        <p:txBody>
          <a:bodyPr spcFirstLastPara="1" wrap="square" lIns="48000" tIns="60933" rIns="48000" bIns="60933" anchor="ctr" anchorCtr="0">
            <a:noAutofit/>
          </a:bodyPr>
          <a:lstStyle/>
          <a:p>
            <a:pPr algn="ctr">
              <a:buClr>
                <a:srgbClr val="000000"/>
              </a:buClr>
              <a:buSzPts val="1400"/>
            </a:pPr>
            <a:r>
              <a:rPr lang="en" sz="2000">
                <a:latin typeface="Calibri"/>
                <a:ea typeface="Calibri"/>
                <a:cs typeface="Calibri"/>
                <a:sym typeface="Calibri"/>
              </a:rPr>
              <a:t>Presuming someone is more manly because they have a beard</a:t>
            </a:r>
            <a:endParaRPr sz="2000">
              <a:latin typeface="Calibri"/>
              <a:ea typeface="Calibri"/>
              <a:cs typeface="Calibri"/>
              <a:sym typeface="Calibri"/>
            </a:endParaRPr>
          </a:p>
        </p:txBody>
      </p:sp>
      <p:sp>
        <p:nvSpPr>
          <p:cNvPr id="14" name="Google Shape;428;p51">
            <a:extLst>
              <a:ext uri="{FF2B5EF4-FFF2-40B4-BE49-F238E27FC236}">
                <a16:creationId xmlns:a16="http://schemas.microsoft.com/office/drawing/2014/main" id="{4E043F38-E977-B072-77B4-9C370F6CF009}"/>
              </a:ext>
            </a:extLst>
          </p:cNvPr>
          <p:cNvSpPr txBox="1"/>
          <p:nvPr/>
        </p:nvSpPr>
        <p:spPr>
          <a:xfrm>
            <a:off x="338499" y="2186375"/>
            <a:ext cx="6764000" cy="984845"/>
          </a:xfrm>
          <a:prstGeom prst="rect">
            <a:avLst/>
          </a:prstGeom>
          <a:noFill/>
          <a:ln>
            <a:noFill/>
          </a:ln>
        </p:spPr>
        <p:txBody>
          <a:bodyPr spcFirstLastPara="1" wrap="square" lIns="121900" tIns="121900" rIns="121900" bIns="121900" anchor="t" anchorCtr="0">
            <a:spAutoFit/>
          </a:bodyPr>
          <a:lstStyle/>
          <a:p>
            <a:endParaRPr lang="en-GB" sz="2400" dirty="0">
              <a:latin typeface="Calibri"/>
              <a:ea typeface="Calibri"/>
              <a:cs typeface="Calibri"/>
              <a:sym typeface="Calibri"/>
            </a:endParaRPr>
          </a:p>
          <a:p>
            <a:r>
              <a:rPr lang="en-GB" sz="2400" dirty="0">
                <a:latin typeface="Calibri"/>
                <a:ea typeface="Calibri"/>
                <a:cs typeface="Calibri"/>
                <a:sym typeface="Calibri"/>
              </a:rPr>
              <a:t>As a class sort the statements below:</a:t>
            </a:r>
            <a:endParaRPr sz="2400" dirty="0">
              <a:latin typeface="Calibri"/>
              <a:ea typeface="Calibri"/>
              <a:cs typeface="Calibri"/>
              <a:sym typeface="Calibri"/>
            </a:endParaRPr>
          </a:p>
        </p:txBody>
      </p:sp>
      <p:sp>
        <p:nvSpPr>
          <p:cNvPr id="15" name="Google Shape;429;p51">
            <a:extLst>
              <a:ext uri="{FF2B5EF4-FFF2-40B4-BE49-F238E27FC236}">
                <a16:creationId xmlns:a16="http://schemas.microsoft.com/office/drawing/2014/main" id="{2B053007-4ECA-E221-7E56-BED4E8E9FACE}"/>
              </a:ext>
            </a:extLst>
          </p:cNvPr>
          <p:cNvSpPr txBox="1">
            <a:spLocks/>
          </p:cNvSpPr>
          <p:nvPr/>
        </p:nvSpPr>
        <p:spPr>
          <a:xfrm>
            <a:off x="227200" y="186315"/>
            <a:ext cx="11113200" cy="792400"/>
          </a:xfrm>
          <a:prstGeom prst="rect">
            <a:avLst/>
          </a:prstGeom>
          <a:noFill/>
        </p:spPr>
        <p:txBody>
          <a:bodyPr spcFirstLastPara="1" vert="horz" wrap="square" lIns="121900" tIns="121900" rIns="121900" bIns="12190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SzPts val="990"/>
            </a:pPr>
            <a:r>
              <a:rPr lang="en-GB" sz="3307" dirty="0">
                <a:latin typeface="Calibri"/>
                <a:ea typeface="Calibri"/>
                <a:cs typeface="Calibri"/>
                <a:sym typeface="Calibri"/>
              </a:rPr>
              <a:t>Finished?</a:t>
            </a:r>
          </a:p>
          <a:p>
            <a:pPr algn="ctr">
              <a:buSzPts val="990"/>
            </a:pPr>
            <a:r>
              <a:rPr lang="en-GB" sz="3307" dirty="0">
                <a:latin typeface="Calibri"/>
                <a:ea typeface="Calibri"/>
                <a:cs typeface="Calibri"/>
                <a:sym typeface="Calibri"/>
              </a:rPr>
              <a:t>What is the difference between toxic masculinity and misogyny?</a:t>
            </a:r>
          </a:p>
        </p:txBody>
      </p:sp>
      <p:sp>
        <p:nvSpPr>
          <p:cNvPr id="18" name="Google Shape;434;p52">
            <a:extLst>
              <a:ext uri="{FF2B5EF4-FFF2-40B4-BE49-F238E27FC236}">
                <a16:creationId xmlns:a16="http://schemas.microsoft.com/office/drawing/2014/main" id="{D682733A-042A-9E72-347E-27BC4735F013}"/>
              </a:ext>
            </a:extLst>
          </p:cNvPr>
          <p:cNvSpPr txBox="1"/>
          <p:nvPr/>
        </p:nvSpPr>
        <p:spPr>
          <a:xfrm>
            <a:off x="257769" y="1694591"/>
            <a:ext cx="2479545" cy="779711"/>
          </a:xfrm>
          <a:prstGeom prst="rect">
            <a:avLst/>
          </a:prstGeom>
          <a:solidFill>
            <a:srgbClr val="00B0F0">
              <a:alpha val="50000"/>
            </a:srgbClr>
          </a:solidFill>
          <a:ln>
            <a:noFill/>
          </a:ln>
        </p:spPr>
        <p:style>
          <a:lnRef idx="0">
            <a:scrgbClr r="0" g="0" b="0"/>
          </a:lnRef>
          <a:fillRef idx="0">
            <a:scrgbClr r="0" g="0" b="0"/>
          </a:fillRef>
          <a:effectRef idx="0">
            <a:scrgbClr r="0" g="0" b="0"/>
          </a:effectRef>
          <a:fontRef idx="minor">
            <a:schemeClr val="lt1"/>
          </a:fontRef>
        </p:style>
        <p:txBody>
          <a:bodyPr spcFirstLastPara="1" wrap="square" lIns="121900" tIns="60933" rIns="121900" bIns="60933" anchor="t" anchorCtr="0">
            <a:spAutoFit/>
          </a:bodyPr>
          <a:lstStyle/>
          <a:p>
            <a:pPr algn="ctr">
              <a:buClr>
                <a:srgbClr val="000000"/>
              </a:buClr>
              <a:buSzPts val="1800"/>
            </a:pPr>
            <a:r>
              <a:rPr lang="en" sz="2400" u="sng" dirty="0">
                <a:solidFill>
                  <a:schemeClr val="tx1"/>
                </a:solidFill>
                <a:latin typeface="Calibri"/>
                <a:ea typeface="Calibri"/>
                <a:cs typeface="Calibri"/>
                <a:sym typeface="Calibri"/>
              </a:rPr>
              <a:t>Toxic m</a:t>
            </a:r>
            <a:r>
              <a:rPr lang="en" sz="2400" u="sng" dirty="0">
                <a:solidFill>
                  <a:srgbClr val="000000"/>
                </a:solidFill>
                <a:latin typeface="Calibri"/>
                <a:ea typeface="Calibri"/>
                <a:cs typeface="Calibri"/>
                <a:sym typeface="Calibri"/>
              </a:rPr>
              <a:t>asculinity</a:t>
            </a:r>
          </a:p>
          <a:p>
            <a:pPr algn="ctr">
              <a:buClr>
                <a:srgbClr val="000000"/>
              </a:buClr>
              <a:buSzPts val="1800"/>
            </a:pPr>
            <a:endParaRPr sz="1867" u="sng" dirty="0">
              <a:solidFill>
                <a:srgbClr val="000000"/>
              </a:solidFill>
            </a:endParaRPr>
          </a:p>
        </p:txBody>
      </p:sp>
      <p:sp>
        <p:nvSpPr>
          <p:cNvPr id="19" name="Google Shape;435;p52">
            <a:extLst>
              <a:ext uri="{FF2B5EF4-FFF2-40B4-BE49-F238E27FC236}">
                <a16:creationId xmlns:a16="http://schemas.microsoft.com/office/drawing/2014/main" id="{44480E4F-3ABF-9AF6-B517-CA8FE2FF7B9C}"/>
              </a:ext>
            </a:extLst>
          </p:cNvPr>
          <p:cNvSpPr txBox="1"/>
          <p:nvPr/>
        </p:nvSpPr>
        <p:spPr>
          <a:xfrm>
            <a:off x="6462125" y="1694591"/>
            <a:ext cx="1869074" cy="491784"/>
          </a:xfrm>
          <a:prstGeom prst="rect">
            <a:avLst/>
          </a:prstGeom>
          <a:solidFill>
            <a:srgbClr val="66F852">
              <a:alpha val="49804"/>
            </a:srgbClr>
          </a:solidFill>
          <a:ln>
            <a:noFill/>
          </a:ln>
        </p:spPr>
        <p:style>
          <a:lnRef idx="0">
            <a:scrgbClr r="0" g="0" b="0"/>
          </a:lnRef>
          <a:fillRef idx="0">
            <a:scrgbClr r="0" g="0" b="0"/>
          </a:fillRef>
          <a:effectRef idx="0">
            <a:scrgbClr r="0" g="0" b="0"/>
          </a:effectRef>
          <a:fontRef idx="minor">
            <a:schemeClr val="lt1"/>
          </a:fontRef>
        </p:style>
        <p:txBody>
          <a:bodyPr spcFirstLastPara="1" wrap="square" lIns="121900" tIns="60933" rIns="121900" bIns="60933" anchor="t" anchorCtr="0">
            <a:spAutoFit/>
          </a:bodyPr>
          <a:lstStyle/>
          <a:p>
            <a:pPr algn="ctr">
              <a:buClr>
                <a:srgbClr val="000000"/>
              </a:buClr>
              <a:buSzPts val="1800"/>
            </a:pPr>
            <a:r>
              <a:rPr lang="en" sz="2400" u="sng" dirty="0">
                <a:solidFill>
                  <a:srgbClr val="000000"/>
                </a:solidFill>
                <a:latin typeface="Calibri"/>
                <a:ea typeface="Calibri"/>
                <a:cs typeface="Calibri"/>
                <a:sym typeface="Calibri"/>
              </a:rPr>
              <a:t>Misogyny</a:t>
            </a:r>
            <a:endParaRPr sz="1867" u="sng" dirty="0">
              <a:solidFill>
                <a:srgbClr val="000000"/>
              </a:solidFill>
            </a:endParaRPr>
          </a:p>
        </p:txBody>
      </p:sp>
      <p:sp>
        <p:nvSpPr>
          <p:cNvPr id="20" name="Rectangle: Rounded Corners 4">
            <a:extLst>
              <a:ext uri="{FF2B5EF4-FFF2-40B4-BE49-F238E27FC236}">
                <a16:creationId xmlns:a16="http://schemas.microsoft.com/office/drawing/2014/main" id="{C608236B-1C74-C750-7C65-D0DAF67404AB}"/>
              </a:ext>
            </a:extLst>
          </p:cNvPr>
          <p:cNvSpPr txBox="1"/>
          <p:nvPr/>
        </p:nvSpPr>
        <p:spPr>
          <a:xfrm>
            <a:off x="8331200" y="1694591"/>
            <a:ext cx="3602926" cy="491784"/>
          </a:xfrm>
          <a:prstGeom prst="rect">
            <a:avLst/>
          </a:prstGeom>
          <a:solidFill>
            <a:srgbClr val="66F852">
              <a:alpha val="50000"/>
            </a:srgb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kern="1200" dirty="0">
                <a:solidFill>
                  <a:schemeClr val="tx1"/>
                </a:solidFill>
              </a:rPr>
              <a:t>-  </a:t>
            </a:r>
            <a:r>
              <a:rPr lang="en-GB" b="0" i="0" kern="1200" dirty="0">
                <a:solidFill>
                  <a:schemeClr val="tx1"/>
                </a:solidFill>
              </a:rPr>
              <a:t>strongly </a:t>
            </a:r>
            <a:r>
              <a:rPr lang="en-GB" b="0" i="0" u="sng" kern="1200" dirty="0">
                <a:solidFill>
                  <a:schemeClr val="tx1"/>
                </a:solidFill>
              </a:rPr>
              <a:t>prejudiced</a:t>
            </a:r>
            <a:r>
              <a:rPr lang="en-GB" b="0" i="0" kern="1200" dirty="0">
                <a:solidFill>
                  <a:schemeClr val="tx1"/>
                </a:solidFill>
              </a:rPr>
              <a:t> against women</a:t>
            </a:r>
            <a:endParaRPr lang="en-US" kern="1200" dirty="0">
              <a:solidFill>
                <a:schemeClr val="tx1"/>
              </a:solidFill>
            </a:endParaRPr>
          </a:p>
        </p:txBody>
      </p:sp>
      <p:sp>
        <p:nvSpPr>
          <p:cNvPr id="21" name="Rectangle: Rounded Corners 6">
            <a:extLst>
              <a:ext uri="{FF2B5EF4-FFF2-40B4-BE49-F238E27FC236}">
                <a16:creationId xmlns:a16="http://schemas.microsoft.com/office/drawing/2014/main" id="{37C4A750-6DD8-3831-8469-65C079E3A3B4}"/>
              </a:ext>
            </a:extLst>
          </p:cNvPr>
          <p:cNvSpPr txBox="1"/>
          <p:nvPr/>
        </p:nvSpPr>
        <p:spPr>
          <a:xfrm>
            <a:off x="2737315" y="1695842"/>
            <a:ext cx="3109304" cy="778460"/>
          </a:xfrm>
          <a:prstGeom prst="rect">
            <a:avLst/>
          </a:prstGeom>
          <a:solidFill>
            <a:srgbClr val="00B0F0">
              <a:alpha val="50000"/>
            </a:srgb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solidFill>
                  <a:schemeClr val="tx1"/>
                </a:solidFill>
              </a:rPr>
              <a:t>- </a:t>
            </a:r>
            <a:r>
              <a:rPr lang="en-GB" sz="2000" b="0" i="0" kern="1200" dirty="0">
                <a:solidFill>
                  <a:schemeClr val="tx1"/>
                </a:solidFill>
              </a:rPr>
              <a:t>harmful beliefs about the way men should behave</a:t>
            </a:r>
            <a:endParaRPr lang="en-US" sz="2000" kern="1200" dirty="0">
              <a:solidFill>
                <a:schemeClr val="tx1"/>
              </a:solidFill>
            </a:endParaRPr>
          </a:p>
        </p:txBody>
      </p:sp>
    </p:spTree>
    <p:extLst>
      <p:ext uri="{BB962C8B-B14F-4D97-AF65-F5344CB8AC3E}">
        <p14:creationId xmlns:p14="http://schemas.microsoft.com/office/powerpoint/2010/main" val="645552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34;p52">
            <a:extLst>
              <a:ext uri="{FF2B5EF4-FFF2-40B4-BE49-F238E27FC236}">
                <a16:creationId xmlns:a16="http://schemas.microsoft.com/office/drawing/2014/main" id="{BCCA0079-7C14-95F8-82D9-139A4C58AA5B}"/>
              </a:ext>
            </a:extLst>
          </p:cNvPr>
          <p:cNvSpPr txBox="1"/>
          <p:nvPr/>
        </p:nvSpPr>
        <p:spPr>
          <a:xfrm>
            <a:off x="257769" y="1694591"/>
            <a:ext cx="2479545" cy="779711"/>
          </a:xfrm>
          <a:prstGeom prst="rect">
            <a:avLst/>
          </a:prstGeom>
          <a:solidFill>
            <a:srgbClr val="00B0F0">
              <a:alpha val="50000"/>
            </a:srgbClr>
          </a:solidFill>
          <a:ln>
            <a:noFill/>
          </a:ln>
        </p:spPr>
        <p:style>
          <a:lnRef idx="0">
            <a:scrgbClr r="0" g="0" b="0"/>
          </a:lnRef>
          <a:fillRef idx="0">
            <a:scrgbClr r="0" g="0" b="0"/>
          </a:fillRef>
          <a:effectRef idx="0">
            <a:scrgbClr r="0" g="0" b="0"/>
          </a:effectRef>
          <a:fontRef idx="minor">
            <a:schemeClr val="lt1"/>
          </a:fontRef>
        </p:style>
        <p:txBody>
          <a:bodyPr spcFirstLastPara="1" wrap="square" lIns="121900" tIns="60933" rIns="121900" bIns="60933" anchor="t" anchorCtr="0">
            <a:spAutoFit/>
          </a:bodyPr>
          <a:lstStyle/>
          <a:p>
            <a:pPr algn="ctr">
              <a:buClr>
                <a:srgbClr val="000000"/>
              </a:buClr>
              <a:buSzPts val="1800"/>
            </a:pPr>
            <a:r>
              <a:rPr lang="en" sz="2400" u="sng" dirty="0">
                <a:solidFill>
                  <a:schemeClr val="tx1"/>
                </a:solidFill>
                <a:latin typeface="Calibri"/>
                <a:ea typeface="Calibri"/>
                <a:cs typeface="Calibri"/>
                <a:sym typeface="Calibri"/>
              </a:rPr>
              <a:t>Toxic m</a:t>
            </a:r>
            <a:r>
              <a:rPr lang="en" sz="2400" u="sng" dirty="0">
                <a:solidFill>
                  <a:srgbClr val="000000"/>
                </a:solidFill>
                <a:latin typeface="Calibri"/>
                <a:ea typeface="Calibri"/>
                <a:cs typeface="Calibri"/>
                <a:sym typeface="Calibri"/>
              </a:rPr>
              <a:t>asculinity</a:t>
            </a:r>
          </a:p>
          <a:p>
            <a:pPr algn="ctr">
              <a:buClr>
                <a:srgbClr val="000000"/>
              </a:buClr>
              <a:buSzPts val="1800"/>
            </a:pPr>
            <a:endParaRPr sz="1867" u="sng" dirty="0">
              <a:solidFill>
                <a:srgbClr val="000000"/>
              </a:solidFill>
            </a:endParaRPr>
          </a:p>
        </p:txBody>
      </p:sp>
      <p:sp>
        <p:nvSpPr>
          <p:cNvPr id="3" name="Google Shape;435;p52">
            <a:extLst>
              <a:ext uri="{FF2B5EF4-FFF2-40B4-BE49-F238E27FC236}">
                <a16:creationId xmlns:a16="http://schemas.microsoft.com/office/drawing/2014/main" id="{7D228888-3A2F-C4C9-0D9E-72ED3BA1DD07}"/>
              </a:ext>
            </a:extLst>
          </p:cNvPr>
          <p:cNvSpPr txBox="1"/>
          <p:nvPr/>
        </p:nvSpPr>
        <p:spPr>
          <a:xfrm>
            <a:off x="6462125" y="1694591"/>
            <a:ext cx="1869074" cy="491784"/>
          </a:xfrm>
          <a:prstGeom prst="rect">
            <a:avLst/>
          </a:prstGeom>
          <a:solidFill>
            <a:srgbClr val="66F852">
              <a:alpha val="49804"/>
            </a:srgbClr>
          </a:solidFill>
          <a:ln>
            <a:noFill/>
          </a:ln>
        </p:spPr>
        <p:style>
          <a:lnRef idx="0">
            <a:scrgbClr r="0" g="0" b="0"/>
          </a:lnRef>
          <a:fillRef idx="0">
            <a:scrgbClr r="0" g="0" b="0"/>
          </a:fillRef>
          <a:effectRef idx="0">
            <a:scrgbClr r="0" g="0" b="0"/>
          </a:effectRef>
          <a:fontRef idx="minor">
            <a:schemeClr val="lt1"/>
          </a:fontRef>
        </p:style>
        <p:txBody>
          <a:bodyPr spcFirstLastPara="1" wrap="square" lIns="121900" tIns="60933" rIns="121900" bIns="60933" anchor="t" anchorCtr="0">
            <a:spAutoFit/>
          </a:bodyPr>
          <a:lstStyle/>
          <a:p>
            <a:pPr algn="ctr">
              <a:buClr>
                <a:srgbClr val="000000"/>
              </a:buClr>
              <a:buSzPts val="1800"/>
            </a:pPr>
            <a:r>
              <a:rPr lang="en" sz="2400" u="sng" dirty="0">
                <a:solidFill>
                  <a:srgbClr val="000000"/>
                </a:solidFill>
                <a:latin typeface="Calibri"/>
                <a:ea typeface="Calibri"/>
                <a:cs typeface="Calibri"/>
                <a:sym typeface="Calibri"/>
              </a:rPr>
              <a:t>Misogyny</a:t>
            </a:r>
            <a:endParaRPr sz="1867" u="sng" dirty="0">
              <a:solidFill>
                <a:srgbClr val="000000"/>
              </a:solidFill>
            </a:endParaRPr>
          </a:p>
        </p:txBody>
      </p:sp>
      <p:sp>
        <p:nvSpPr>
          <p:cNvPr id="4" name="Google Shape;436;p52">
            <a:extLst>
              <a:ext uri="{FF2B5EF4-FFF2-40B4-BE49-F238E27FC236}">
                <a16:creationId xmlns:a16="http://schemas.microsoft.com/office/drawing/2014/main" id="{C7DFBB57-451E-4DAD-6669-ABFE76792C20}"/>
              </a:ext>
            </a:extLst>
          </p:cNvPr>
          <p:cNvSpPr/>
          <p:nvPr/>
        </p:nvSpPr>
        <p:spPr>
          <a:xfrm>
            <a:off x="6462133" y="3808533"/>
            <a:ext cx="2561200" cy="1168000"/>
          </a:xfrm>
          <a:prstGeom prst="rect">
            <a:avLst/>
          </a:prstGeom>
          <a:solidFill>
            <a:srgbClr val="66F852">
              <a:alpha val="49804"/>
            </a:srgbClr>
          </a:solidFill>
          <a:ln>
            <a:noFill/>
          </a:ln>
        </p:spPr>
        <p:style>
          <a:lnRef idx="0">
            <a:scrgbClr r="0" g="0" b="0"/>
          </a:lnRef>
          <a:fillRef idx="0">
            <a:scrgbClr r="0" g="0" b="0"/>
          </a:fillRef>
          <a:effectRef idx="0">
            <a:scrgbClr r="0" g="0" b="0"/>
          </a:effectRef>
          <a:fontRef idx="minor">
            <a:schemeClr val="lt1"/>
          </a:fontRef>
        </p:style>
        <p:txBody>
          <a:bodyPr spcFirstLastPara="1" wrap="square" lIns="48000" tIns="60933" rIns="48000" bIns="60933" anchor="ctr" anchorCtr="0">
            <a:noAutofit/>
          </a:bodyPr>
          <a:lstStyle/>
          <a:p>
            <a:pPr algn="ctr">
              <a:buClr>
                <a:srgbClr val="000000"/>
              </a:buClr>
              <a:buSzPts val="1400"/>
            </a:pPr>
            <a:r>
              <a:rPr lang="en" sz="1733" dirty="0">
                <a:solidFill>
                  <a:srgbClr val="000000"/>
                </a:solidFill>
                <a:latin typeface="Calibri"/>
                <a:ea typeface="Calibri"/>
                <a:cs typeface="Calibri"/>
                <a:sym typeface="Calibri"/>
              </a:rPr>
              <a:t>Being disgusted by womens body hair but okay with mens</a:t>
            </a:r>
            <a:endParaRPr sz="1733" dirty="0">
              <a:solidFill>
                <a:srgbClr val="000000"/>
              </a:solidFill>
            </a:endParaRPr>
          </a:p>
        </p:txBody>
      </p:sp>
      <p:sp>
        <p:nvSpPr>
          <p:cNvPr id="5" name="Google Shape;437;p52">
            <a:extLst>
              <a:ext uri="{FF2B5EF4-FFF2-40B4-BE49-F238E27FC236}">
                <a16:creationId xmlns:a16="http://schemas.microsoft.com/office/drawing/2014/main" id="{2A89D445-3FB5-007B-9583-236A8BF6B32C}"/>
              </a:ext>
            </a:extLst>
          </p:cNvPr>
          <p:cNvSpPr/>
          <p:nvPr/>
        </p:nvSpPr>
        <p:spPr>
          <a:xfrm>
            <a:off x="6462133" y="2413756"/>
            <a:ext cx="2561200" cy="1168000"/>
          </a:xfrm>
          <a:prstGeom prst="rect">
            <a:avLst/>
          </a:prstGeom>
          <a:solidFill>
            <a:srgbClr val="66F852">
              <a:alpha val="49804"/>
            </a:srgbClr>
          </a:solidFill>
          <a:ln>
            <a:noFill/>
          </a:ln>
        </p:spPr>
        <p:style>
          <a:lnRef idx="0">
            <a:scrgbClr r="0" g="0" b="0"/>
          </a:lnRef>
          <a:fillRef idx="0">
            <a:scrgbClr r="0" g="0" b="0"/>
          </a:fillRef>
          <a:effectRef idx="0">
            <a:scrgbClr r="0" g="0" b="0"/>
          </a:effectRef>
          <a:fontRef idx="minor">
            <a:schemeClr val="lt1"/>
          </a:fontRef>
        </p:style>
        <p:txBody>
          <a:bodyPr spcFirstLastPara="1" wrap="square" lIns="48000" tIns="60933" rIns="48000" bIns="60933" anchor="ctr" anchorCtr="0">
            <a:noAutofit/>
          </a:bodyPr>
          <a:lstStyle/>
          <a:p>
            <a:pPr algn="ctr">
              <a:buClr>
                <a:srgbClr val="000000"/>
              </a:buClr>
              <a:buSzPts val="1400"/>
            </a:pPr>
            <a:r>
              <a:rPr lang="en" sz="1733" dirty="0">
                <a:solidFill>
                  <a:srgbClr val="000000"/>
                </a:solidFill>
                <a:latin typeface="Calibri"/>
                <a:ea typeface="Calibri"/>
                <a:cs typeface="Calibri"/>
                <a:sym typeface="Calibri"/>
              </a:rPr>
              <a:t>A women behaving sexually makes her a “slut” but a man is fine</a:t>
            </a:r>
            <a:endParaRPr sz="1733" dirty="0">
              <a:solidFill>
                <a:srgbClr val="000000"/>
              </a:solidFill>
            </a:endParaRPr>
          </a:p>
        </p:txBody>
      </p:sp>
      <p:sp>
        <p:nvSpPr>
          <p:cNvPr id="6" name="Google Shape;438;p52">
            <a:extLst>
              <a:ext uri="{FF2B5EF4-FFF2-40B4-BE49-F238E27FC236}">
                <a16:creationId xmlns:a16="http://schemas.microsoft.com/office/drawing/2014/main" id="{C16A8D8A-0057-AB94-5D1A-C1D44EBF8ED1}"/>
              </a:ext>
            </a:extLst>
          </p:cNvPr>
          <p:cNvSpPr/>
          <p:nvPr/>
        </p:nvSpPr>
        <p:spPr>
          <a:xfrm>
            <a:off x="3211468" y="4143800"/>
            <a:ext cx="2518400" cy="1539600"/>
          </a:xfrm>
          <a:prstGeom prst="rect">
            <a:avLst/>
          </a:prstGeom>
          <a:solidFill>
            <a:srgbClr val="00B0F0">
              <a:alpha val="50000"/>
            </a:srgbClr>
          </a:solidFill>
          <a:ln>
            <a:noFill/>
          </a:ln>
        </p:spPr>
        <p:style>
          <a:lnRef idx="0">
            <a:scrgbClr r="0" g="0" b="0"/>
          </a:lnRef>
          <a:fillRef idx="0">
            <a:scrgbClr r="0" g="0" b="0"/>
          </a:fillRef>
          <a:effectRef idx="0">
            <a:scrgbClr r="0" g="0" b="0"/>
          </a:effectRef>
          <a:fontRef idx="minor">
            <a:schemeClr val="lt1"/>
          </a:fontRef>
        </p:style>
        <p:txBody>
          <a:bodyPr spcFirstLastPara="1" wrap="square" lIns="48000" tIns="60933" rIns="48000" bIns="60933" anchor="ctr" anchorCtr="0">
            <a:noAutofit/>
          </a:bodyPr>
          <a:lstStyle/>
          <a:p>
            <a:pPr algn="ctr">
              <a:buClr>
                <a:srgbClr val="000000"/>
              </a:buClr>
              <a:buSzPts val="1400"/>
            </a:pPr>
            <a:r>
              <a:rPr lang="en" sz="2000">
                <a:solidFill>
                  <a:srgbClr val="000000"/>
                </a:solidFill>
                <a:latin typeface="Calibri"/>
                <a:ea typeface="Calibri"/>
                <a:cs typeface="Calibri"/>
                <a:sym typeface="Calibri"/>
              </a:rPr>
              <a:t>Telling someone to “man up”</a:t>
            </a:r>
            <a:endParaRPr sz="2000">
              <a:solidFill>
                <a:srgbClr val="000000"/>
              </a:solidFill>
            </a:endParaRPr>
          </a:p>
        </p:txBody>
      </p:sp>
      <p:sp>
        <p:nvSpPr>
          <p:cNvPr id="7" name="Google Shape;439;p52">
            <a:extLst>
              <a:ext uri="{FF2B5EF4-FFF2-40B4-BE49-F238E27FC236}">
                <a16:creationId xmlns:a16="http://schemas.microsoft.com/office/drawing/2014/main" id="{FE70E2E9-72DB-B29D-ADA1-DFAD8330AA69}"/>
              </a:ext>
            </a:extLst>
          </p:cNvPr>
          <p:cNvSpPr/>
          <p:nvPr/>
        </p:nvSpPr>
        <p:spPr>
          <a:xfrm>
            <a:off x="6462133" y="5142900"/>
            <a:ext cx="2561200" cy="1257200"/>
          </a:xfrm>
          <a:prstGeom prst="rect">
            <a:avLst/>
          </a:prstGeom>
          <a:solidFill>
            <a:srgbClr val="66F852">
              <a:alpha val="49804"/>
            </a:srgbClr>
          </a:solidFill>
          <a:ln>
            <a:noFill/>
          </a:ln>
        </p:spPr>
        <p:style>
          <a:lnRef idx="0">
            <a:scrgbClr r="0" g="0" b="0"/>
          </a:lnRef>
          <a:fillRef idx="0">
            <a:scrgbClr r="0" g="0" b="0"/>
          </a:fillRef>
          <a:effectRef idx="0">
            <a:scrgbClr r="0" g="0" b="0"/>
          </a:effectRef>
          <a:fontRef idx="minor">
            <a:schemeClr val="lt1"/>
          </a:fontRef>
        </p:style>
        <p:txBody>
          <a:bodyPr spcFirstLastPara="1" wrap="square" lIns="48000" tIns="60933" rIns="48000" bIns="60933" anchor="ctr" anchorCtr="0">
            <a:noAutofit/>
          </a:bodyPr>
          <a:lstStyle/>
          <a:p>
            <a:pPr algn="ctr">
              <a:buClr>
                <a:srgbClr val="000000"/>
              </a:buClr>
              <a:buSzPts val="1400"/>
            </a:pPr>
            <a:r>
              <a:rPr lang="en" sz="1733">
                <a:solidFill>
                  <a:srgbClr val="000000"/>
                </a:solidFill>
                <a:latin typeface="Calibri"/>
                <a:ea typeface="Calibri"/>
                <a:cs typeface="Calibri"/>
                <a:sym typeface="Calibri"/>
              </a:rPr>
              <a:t>Laws that prohibit women from doing things, such as driving</a:t>
            </a:r>
            <a:endParaRPr sz="1733">
              <a:solidFill>
                <a:srgbClr val="000000"/>
              </a:solidFill>
              <a:latin typeface="Calibri"/>
              <a:ea typeface="Calibri"/>
              <a:cs typeface="Calibri"/>
              <a:sym typeface="Calibri"/>
            </a:endParaRPr>
          </a:p>
        </p:txBody>
      </p:sp>
      <p:sp>
        <p:nvSpPr>
          <p:cNvPr id="8" name="Google Shape;440;p52">
            <a:extLst>
              <a:ext uri="{FF2B5EF4-FFF2-40B4-BE49-F238E27FC236}">
                <a16:creationId xmlns:a16="http://schemas.microsoft.com/office/drawing/2014/main" id="{87A9FA09-25D9-9621-76D6-27C869009D75}"/>
              </a:ext>
            </a:extLst>
          </p:cNvPr>
          <p:cNvSpPr/>
          <p:nvPr/>
        </p:nvSpPr>
        <p:spPr>
          <a:xfrm>
            <a:off x="9300567" y="3808533"/>
            <a:ext cx="2633600" cy="1168000"/>
          </a:xfrm>
          <a:prstGeom prst="rect">
            <a:avLst/>
          </a:prstGeom>
          <a:solidFill>
            <a:srgbClr val="66F852">
              <a:alpha val="49804"/>
            </a:srgbClr>
          </a:solidFill>
          <a:ln>
            <a:noFill/>
          </a:ln>
        </p:spPr>
        <p:style>
          <a:lnRef idx="0">
            <a:scrgbClr r="0" g="0" b="0"/>
          </a:lnRef>
          <a:fillRef idx="0">
            <a:scrgbClr r="0" g="0" b="0"/>
          </a:fillRef>
          <a:effectRef idx="0">
            <a:scrgbClr r="0" g="0" b="0"/>
          </a:effectRef>
          <a:fontRef idx="minor">
            <a:schemeClr val="lt1"/>
          </a:fontRef>
        </p:style>
        <p:txBody>
          <a:bodyPr spcFirstLastPara="1" wrap="square" lIns="48000" tIns="60933" rIns="48000" bIns="60933" anchor="ctr" anchorCtr="0">
            <a:noAutofit/>
          </a:bodyPr>
          <a:lstStyle/>
          <a:p>
            <a:pPr algn="ctr">
              <a:buClr>
                <a:srgbClr val="000000"/>
              </a:buClr>
              <a:buSzPts val="1400"/>
            </a:pPr>
            <a:r>
              <a:rPr lang="en" sz="1733">
                <a:solidFill>
                  <a:srgbClr val="000000"/>
                </a:solidFill>
                <a:latin typeface="Calibri"/>
                <a:ea typeface="Calibri"/>
                <a:cs typeface="Calibri"/>
                <a:sym typeface="Calibri"/>
              </a:rPr>
              <a:t>Thinking women are too emotional to be good leaders</a:t>
            </a:r>
            <a:endParaRPr sz="1733">
              <a:solidFill>
                <a:srgbClr val="000000"/>
              </a:solidFill>
            </a:endParaRPr>
          </a:p>
        </p:txBody>
      </p:sp>
      <p:sp>
        <p:nvSpPr>
          <p:cNvPr id="9" name="Google Shape;441;p52">
            <a:extLst>
              <a:ext uri="{FF2B5EF4-FFF2-40B4-BE49-F238E27FC236}">
                <a16:creationId xmlns:a16="http://schemas.microsoft.com/office/drawing/2014/main" id="{DAC4A121-628B-8A9F-B275-14BB55BB743F}"/>
              </a:ext>
            </a:extLst>
          </p:cNvPr>
          <p:cNvSpPr/>
          <p:nvPr/>
        </p:nvSpPr>
        <p:spPr>
          <a:xfrm>
            <a:off x="257769" y="2632364"/>
            <a:ext cx="2561200" cy="1302836"/>
          </a:xfrm>
          <a:prstGeom prst="rect">
            <a:avLst/>
          </a:prstGeom>
          <a:solidFill>
            <a:srgbClr val="00B0F0">
              <a:alpha val="50000"/>
            </a:srgbClr>
          </a:solidFill>
          <a:ln>
            <a:noFill/>
          </a:ln>
        </p:spPr>
        <p:style>
          <a:lnRef idx="0">
            <a:scrgbClr r="0" g="0" b="0"/>
          </a:lnRef>
          <a:fillRef idx="0">
            <a:scrgbClr r="0" g="0" b="0"/>
          </a:fillRef>
          <a:effectRef idx="0">
            <a:scrgbClr r="0" g="0" b="0"/>
          </a:effectRef>
          <a:fontRef idx="minor">
            <a:schemeClr val="lt1"/>
          </a:fontRef>
        </p:style>
        <p:txBody>
          <a:bodyPr spcFirstLastPara="1" wrap="square" lIns="48000" tIns="60933" rIns="48000" bIns="60933" anchor="ctr" anchorCtr="0">
            <a:noAutofit/>
          </a:bodyPr>
          <a:lstStyle/>
          <a:p>
            <a:pPr algn="ctr">
              <a:buClr>
                <a:srgbClr val="000000"/>
              </a:buClr>
              <a:buSzPts val="1400"/>
            </a:pPr>
            <a:r>
              <a:rPr lang="en" sz="2000" dirty="0">
                <a:solidFill>
                  <a:srgbClr val="000000"/>
                </a:solidFill>
                <a:latin typeface="Calibri"/>
                <a:ea typeface="Calibri"/>
                <a:cs typeface="Calibri"/>
                <a:sym typeface="Calibri"/>
              </a:rPr>
              <a:t>Ordering a man a beer without first asking what he wants</a:t>
            </a:r>
            <a:endParaRPr sz="2000" dirty="0">
              <a:solidFill>
                <a:srgbClr val="000000"/>
              </a:solidFill>
            </a:endParaRPr>
          </a:p>
        </p:txBody>
      </p:sp>
      <p:sp>
        <p:nvSpPr>
          <p:cNvPr id="10" name="Google Shape;442;p52">
            <a:extLst>
              <a:ext uri="{FF2B5EF4-FFF2-40B4-BE49-F238E27FC236}">
                <a16:creationId xmlns:a16="http://schemas.microsoft.com/office/drawing/2014/main" id="{181FE07F-6432-38C8-FB6D-118CBE7CA410}"/>
              </a:ext>
            </a:extLst>
          </p:cNvPr>
          <p:cNvSpPr/>
          <p:nvPr/>
        </p:nvSpPr>
        <p:spPr>
          <a:xfrm>
            <a:off x="9300568" y="2395600"/>
            <a:ext cx="2633600" cy="1168000"/>
          </a:xfrm>
          <a:prstGeom prst="rect">
            <a:avLst/>
          </a:prstGeom>
          <a:solidFill>
            <a:srgbClr val="66F852">
              <a:alpha val="49804"/>
            </a:srgbClr>
          </a:solidFill>
          <a:ln>
            <a:noFill/>
          </a:ln>
        </p:spPr>
        <p:style>
          <a:lnRef idx="0">
            <a:scrgbClr r="0" g="0" b="0"/>
          </a:lnRef>
          <a:fillRef idx="0">
            <a:scrgbClr r="0" g="0" b="0"/>
          </a:fillRef>
          <a:effectRef idx="0">
            <a:scrgbClr r="0" g="0" b="0"/>
          </a:effectRef>
          <a:fontRef idx="minor">
            <a:schemeClr val="lt1"/>
          </a:fontRef>
        </p:style>
        <p:txBody>
          <a:bodyPr spcFirstLastPara="1" wrap="square" lIns="48000" tIns="60933" rIns="48000" bIns="60933" anchor="ctr" anchorCtr="0">
            <a:noAutofit/>
          </a:bodyPr>
          <a:lstStyle/>
          <a:p>
            <a:pPr algn="ctr">
              <a:buClr>
                <a:srgbClr val="000000"/>
              </a:buClr>
              <a:buSzPts val="1400"/>
            </a:pPr>
            <a:r>
              <a:rPr lang="en" sz="1733">
                <a:solidFill>
                  <a:srgbClr val="000000"/>
                </a:solidFill>
                <a:latin typeface="Calibri"/>
                <a:ea typeface="Calibri"/>
                <a:cs typeface="Calibri"/>
                <a:sym typeface="Calibri"/>
              </a:rPr>
              <a:t>Expecting women to “make you a sandwich”</a:t>
            </a:r>
            <a:endParaRPr sz="1733">
              <a:solidFill>
                <a:srgbClr val="000000"/>
              </a:solidFill>
            </a:endParaRPr>
          </a:p>
        </p:txBody>
      </p:sp>
      <p:sp>
        <p:nvSpPr>
          <p:cNvPr id="11" name="Google Shape;443;p52">
            <a:extLst>
              <a:ext uri="{FF2B5EF4-FFF2-40B4-BE49-F238E27FC236}">
                <a16:creationId xmlns:a16="http://schemas.microsoft.com/office/drawing/2014/main" id="{800E45D2-AD0F-4D57-ED82-1914FB689A10}"/>
              </a:ext>
            </a:extLst>
          </p:cNvPr>
          <p:cNvSpPr/>
          <p:nvPr/>
        </p:nvSpPr>
        <p:spPr>
          <a:xfrm>
            <a:off x="257769" y="4143800"/>
            <a:ext cx="2561200" cy="1539600"/>
          </a:xfrm>
          <a:prstGeom prst="rect">
            <a:avLst/>
          </a:prstGeom>
          <a:solidFill>
            <a:srgbClr val="00B0F0">
              <a:alpha val="50000"/>
            </a:srgbClr>
          </a:solidFill>
          <a:ln>
            <a:noFill/>
          </a:ln>
        </p:spPr>
        <p:style>
          <a:lnRef idx="0">
            <a:scrgbClr r="0" g="0" b="0"/>
          </a:lnRef>
          <a:fillRef idx="0">
            <a:scrgbClr r="0" g="0" b="0"/>
          </a:fillRef>
          <a:effectRef idx="0">
            <a:scrgbClr r="0" g="0" b="0"/>
          </a:effectRef>
          <a:fontRef idx="minor">
            <a:schemeClr val="lt1"/>
          </a:fontRef>
        </p:style>
        <p:txBody>
          <a:bodyPr spcFirstLastPara="1" wrap="square" lIns="48000" tIns="60933" rIns="48000" bIns="60933" anchor="ctr" anchorCtr="0">
            <a:noAutofit/>
          </a:bodyPr>
          <a:lstStyle/>
          <a:p>
            <a:pPr algn="ctr">
              <a:buClr>
                <a:srgbClr val="000000"/>
              </a:buClr>
              <a:buSzPts val="1400"/>
            </a:pPr>
            <a:r>
              <a:rPr lang="en" sz="2000">
                <a:solidFill>
                  <a:srgbClr val="000000"/>
                </a:solidFill>
                <a:latin typeface="Calibri"/>
                <a:ea typeface="Calibri"/>
                <a:cs typeface="Calibri"/>
                <a:sym typeface="Calibri"/>
              </a:rPr>
              <a:t>Calling a man gay because he is drinking a cocktai</a:t>
            </a:r>
            <a:r>
              <a:rPr lang="en" sz="2000">
                <a:solidFill>
                  <a:srgbClr val="000000"/>
                </a:solidFill>
              </a:rPr>
              <a:t>l</a:t>
            </a:r>
            <a:endParaRPr sz="2000">
              <a:solidFill>
                <a:srgbClr val="000000"/>
              </a:solidFill>
            </a:endParaRPr>
          </a:p>
        </p:txBody>
      </p:sp>
      <p:sp>
        <p:nvSpPr>
          <p:cNvPr id="12" name="Google Shape;444;p52">
            <a:extLst>
              <a:ext uri="{FF2B5EF4-FFF2-40B4-BE49-F238E27FC236}">
                <a16:creationId xmlns:a16="http://schemas.microsoft.com/office/drawing/2014/main" id="{F5F38D7F-E08A-DCE0-05D7-F3DB86EA7D0C}"/>
              </a:ext>
            </a:extLst>
          </p:cNvPr>
          <p:cNvSpPr/>
          <p:nvPr/>
        </p:nvSpPr>
        <p:spPr>
          <a:xfrm>
            <a:off x="9300567" y="5142900"/>
            <a:ext cx="2633600" cy="1257200"/>
          </a:xfrm>
          <a:prstGeom prst="rect">
            <a:avLst/>
          </a:prstGeom>
          <a:solidFill>
            <a:srgbClr val="66F852">
              <a:alpha val="49804"/>
            </a:srgbClr>
          </a:solidFill>
          <a:ln>
            <a:noFill/>
          </a:ln>
        </p:spPr>
        <p:style>
          <a:lnRef idx="0">
            <a:scrgbClr r="0" g="0" b="0"/>
          </a:lnRef>
          <a:fillRef idx="0">
            <a:scrgbClr r="0" g="0" b="0"/>
          </a:fillRef>
          <a:effectRef idx="0">
            <a:scrgbClr r="0" g="0" b="0"/>
          </a:effectRef>
          <a:fontRef idx="minor">
            <a:schemeClr val="lt1"/>
          </a:fontRef>
        </p:style>
        <p:txBody>
          <a:bodyPr spcFirstLastPara="1" wrap="square" lIns="48000" tIns="60933" rIns="48000" bIns="60933" anchor="ctr" anchorCtr="0">
            <a:noAutofit/>
          </a:bodyPr>
          <a:lstStyle/>
          <a:p>
            <a:pPr algn="ctr">
              <a:buClr>
                <a:srgbClr val="000000"/>
              </a:buClr>
              <a:buSzPts val="1400"/>
            </a:pPr>
            <a:r>
              <a:rPr lang="en" sz="1733">
                <a:solidFill>
                  <a:srgbClr val="000000"/>
                </a:solidFill>
                <a:latin typeface="Calibri"/>
                <a:ea typeface="Calibri"/>
                <a:cs typeface="Calibri"/>
                <a:sym typeface="Calibri"/>
              </a:rPr>
              <a:t>Trying to control what your girlfriend wears</a:t>
            </a:r>
            <a:endParaRPr sz="1733">
              <a:solidFill>
                <a:srgbClr val="000000"/>
              </a:solidFill>
              <a:latin typeface="Calibri"/>
              <a:ea typeface="Calibri"/>
              <a:cs typeface="Calibri"/>
              <a:sym typeface="Calibri"/>
            </a:endParaRPr>
          </a:p>
        </p:txBody>
      </p:sp>
      <p:sp>
        <p:nvSpPr>
          <p:cNvPr id="13" name="Google Shape;445;p52">
            <a:extLst>
              <a:ext uri="{FF2B5EF4-FFF2-40B4-BE49-F238E27FC236}">
                <a16:creationId xmlns:a16="http://schemas.microsoft.com/office/drawing/2014/main" id="{8AFAA0DB-F353-8802-9CD8-BA7D28C50361}"/>
              </a:ext>
            </a:extLst>
          </p:cNvPr>
          <p:cNvSpPr/>
          <p:nvPr/>
        </p:nvSpPr>
        <p:spPr>
          <a:xfrm>
            <a:off x="3168569" y="2632363"/>
            <a:ext cx="2561200" cy="1302837"/>
          </a:xfrm>
          <a:prstGeom prst="rect">
            <a:avLst/>
          </a:prstGeom>
          <a:solidFill>
            <a:srgbClr val="00B0F0">
              <a:alpha val="50000"/>
            </a:srgbClr>
          </a:solidFill>
          <a:ln>
            <a:noFill/>
          </a:ln>
        </p:spPr>
        <p:style>
          <a:lnRef idx="0">
            <a:scrgbClr r="0" g="0" b="0"/>
          </a:lnRef>
          <a:fillRef idx="0">
            <a:scrgbClr r="0" g="0" b="0"/>
          </a:fillRef>
          <a:effectRef idx="0">
            <a:scrgbClr r="0" g="0" b="0"/>
          </a:effectRef>
          <a:fontRef idx="minor">
            <a:schemeClr val="lt1"/>
          </a:fontRef>
        </p:style>
        <p:txBody>
          <a:bodyPr spcFirstLastPara="1" wrap="square" lIns="48000" tIns="60933" rIns="48000" bIns="60933" anchor="ctr" anchorCtr="0">
            <a:noAutofit/>
          </a:bodyPr>
          <a:lstStyle/>
          <a:p>
            <a:pPr algn="ctr">
              <a:buClr>
                <a:srgbClr val="000000"/>
              </a:buClr>
              <a:buSzPts val="1400"/>
            </a:pPr>
            <a:r>
              <a:rPr lang="en" sz="2000" dirty="0">
                <a:solidFill>
                  <a:srgbClr val="000000"/>
                </a:solidFill>
                <a:latin typeface="Calibri"/>
                <a:ea typeface="Calibri"/>
                <a:cs typeface="Calibri"/>
                <a:sym typeface="Calibri"/>
              </a:rPr>
              <a:t>Presuming someone is more manly because they have a beard</a:t>
            </a:r>
            <a:endParaRPr sz="2000" dirty="0">
              <a:solidFill>
                <a:srgbClr val="000000"/>
              </a:solidFill>
              <a:latin typeface="Calibri"/>
              <a:ea typeface="Calibri"/>
              <a:cs typeface="Calibri"/>
              <a:sym typeface="Calibri"/>
            </a:endParaRPr>
          </a:p>
        </p:txBody>
      </p:sp>
      <p:sp>
        <p:nvSpPr>
          <p:cNvPr id="14" name="Google Shape;446;p52">
            <a:extLst>
              <a:ext uri="{FF2B5EF4-FFF2-40B4-BE49-F238E27FC236}">
                <a16:creationId xmlns:a16="http://schemas.microsoft.com/office/drawing/2014/main" id="{A803E327-5503-189D-FCFA-C78B5262691A}"/>
              </a:ext>
            </a:extLst>
          </p:cNvPr>
          <p:cNvSpPr txBox="1"/>
          <p:nvPr/>
        </p:nvSpPr>
        <p:spPr>
          <a:xfrm>
            <a:off x="119223" y="0"/>
            <a:ext cx="11814902" cy="1723508"/>
          </a:xfrm>
          <a:prstGeom prst="rect">
            <a:avLst/>
          </a:prstGeom>
          <a:noFill/>
          <a:ln>
            <a:noFill/>
          </a:ln>
        </p:spPr>
        <p:txBody>
          <a:bodyPr spcFirstLastPara="1" wrap="square" lIns="121900" tIns="121900" rIns="121900" bIns="121900" anchor="t" anchorCtr="0">
            <a:spAutoFit/>
          </a:bodyPr>
          <a:lstStyle/>
          <a:p>
            <a:r>
              <a:rPr lang="en" sz="2400" dirty="0">
                <a:latin typeface="Calibri"/>
                <a:ea typeface="Calibri"/>
                <a:cs typeface="Calibri"/>
                <a:sym typeface="Calibri"/>
              </a:rPr>
              <a:t>Check your answers as a class.</a:t>
            </a:r>
          </a:p>
          <a:p>
            <a:endParaRPr lang="en" sz="2400" b="1" dirty="0">
              <a:latin typeface="Calibri"/>
              <a:ea typeface="Calibri"/>
              <a:cs typeface="Calibri"/>
              <a:sym typeface="Calibri"/>
            </a:endParaRPr>
          </a:p>
          <a:p>
            <a:r>
              <a:rPr lang="en" sz="2400" b="1" dirty="0">
                <a:latin typeface="Calibri"/>
                <a:ea typeface="Calibri"/>
                <a:cs typeface="Calibri"/>
                <a:sym typeface="Calibri"/>
              </a:rPr>
              <a:t>Remember that when someone has harmful beliefs about the way men shou</a:t>
            </a:r>
            <a:r>
              <a:rPr lang="en-GB" sz="2400" b="1" dirty="0">
                <a:latin typeface="Calibri"/>
                <a:ea typeface="Calibri"/>
                <a:cs typeface="Calibri"/>
                <a:sym typeface="Calibri"/>
              </a:rPr>
              <a:t>ld</a:t>
            </a:r>
            <a:r>
              <a:rPr lang="en" sz="2400" b="1" dirty="0">
                <a:latin typeface="Calibri"/>
                <a:ea typeface="Calibri"/>
                <a:cs typeface="Calibri"/>
                <a:sym typeface="Calibri"/>
              </a:rPr>
              <a:t> behave, it can lead to strong prejudiced views against women.</a:t>
            </a:r>
          </a:p>
        </p:txBody>
      </p:sp>
      <p:sp>
        <p:nvSpPr>
          <p:cNvPr id="21" name="Rectangle: Rounded Corners 4">
            <a:extLst>
              <a:ext uri="{FF2B5EF4-FFF2-40B4-BE49-F238E27FC236}">
                <a16:creationId xmlns:a16="http://schemas.microsoft.com/office/drawing/2014/main" id="{7FAB6318-F6AD-BCD7-A344-ACF68CEBB581}"/>
              </a:ext>
            </a:extLst>
          </p:cNvPr>
          <p:cNvSpPr txBox="1"/>
          <p:nvPr/>
        </p:nvSpPr>
        <p:spPr>
          <a:xfrm>
            <a:off x="8331200" y="1694591"/>
            <a:ext cx="3602926" cy="491784"/>
          </a:xfrm>
          <a:prstGeom prst="rect">
            <a:avLst/>
          </a:prstGeom>
          <a:solidFill>
            <a:srgbClr val="66F852">
              <a:alpha val="50000"/>
            </a:srgb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kern="1200" dirty="0">
                <a:solidFill>
                  <a:schemeClr val="tx1"/>
                </a:solidFill>
              </a:rPr>
              <a:t>-  </a:t>
            </a:r>
            <a:r>
              <a:rPr lang="en-GB" b="0" i="0" kern="1200" dirty="0">
                <a:solidFill>
                  <a:schemeClr val="tx1"/>
                </a:solidFill>
              </a:rPr>
              <a:t>strongly </a:t>
            </a:r>
            <a:r>
              <a:rPr lang="en-GB" b="0" i="0" u="sng" kern="1200" dirty="0">
                <a:solidFill>
                  <a:schemeClr val="tx1"/>
                </a:solidFill>
              </a:rPr>
              <a:t>prejudiced</a:t>
            </a:r>
            <a:r>
              <a:rPr lang="en-GB" b="0" i="0" kern="1200" dirty="0">
                <a:solidFill>
                  <a:schemeClr val="tx1"/>
                </a:solidFill>
              </a:rPr>
              <a:t> against women</a:t>
            </a:r>
            <a:endParaRPr lang="en-US" kern="1200" dirty="0">
              <a:solidFill>
                <a:schemeClr val="tx1"/>
              </a:solidFill>
            </a:endParaRPr>
          </a:p>
        </p:txBody>
      </p:sp>
      <p:sp>
        <p:nvSpPr>
          <p:cNvPr id="19" name="Rectangle: Rounded Corners 6">
            <a:extLst>
              <a:ext uri="{FF2B5EF4-FFF2-40B4-BE49-F238E27FC236}">
                <a16:creationId xmlns:a16="http://schemas.microsoft.com/office/drawing/2014/main" id="{464BCDF1-9B88-709D-62E1-3378B29D9421}"/>
              </a:ext>
            </a:extLst>
          </p:cNvPr>
          <p:cNvSpPr txBox="1"/>
          <p:nvPr/>
        </p:nvSpPr>
        <p:spPr>
          <a:xfrm>
            <a:off x="2737315" y="1695842"/>
            <a:ext cx="3109304" cy="778460"/>
          </a:xfrm>
          <a:prstGeom prst="rect">
            <a:avLst/>
          </a:prstGeom>
          <a:solidFill>
            <a:srgbClr val="00B0F0">
              <a:alpha val="50000"/>
            </a:srgb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solidFill>
                  <a:schemeClr val="tx1"/>
                </a:solidFill>
              </a:rPr>
              <a:t>- </a:t>
            </a:r>
            <a:r>
              <a:rPr lang="en-GB" sz="2000" b="0" i="0" kern="1200" dirty="0">
                <a:solidFill>
                  <a:schemeClr val="tx1"/>
                </a:solidFill>
              </a:rPr>
              <a:t>harmful beliefs about the way men should behave</a:t>
            </a:r>
            <a:endParaRPr lang="en-US" sz="2000" kern="1200" dirty="0">
              <a:solidFill>
                <a:schemeClr val="tx1"/>
              </a:solidFill>
            </a:endParaRPr>
          </a:p>
        </p:txBody>
      </p:sp>
    </p:spTree>
    <p:extLst>
      <p:ext uri="{BB962C8B-B14F-4D97-AF65-F5344CB8AC3E}">
        <p14:creationId xmlns:p14="http://schemas.microsoft.com/office/powerpoint/2010/main" val="922678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BF8E98-C93B-F936-8990-772A593DB7AD}"/>
              </a:ext>
            </a:extLst>
          </p:cNvPr>
          <p:cNvSpPr>
            <a:spLocks noGrp="1"/>
          </p:cNvSpPr>
          <p:nvPr>
            <p:ph type="title"/>
          </p:nvPr>
        </p:nvSpPr>
        <p:spPr>
          <a:xfrm>
            <a:off x="838199" y="1093788"/>
            <a:ext cx="10506455" cy="2967208"/>
          </a:xfrm>
        </p:spPr>
        <p:txBody>
          <a:bodyPr vert="horz" lIns="91440" tIns="45720" rIns="91440" bIns="45720" rtlCol="0" anchor="b">
            <a:normAutofit/>
          </a:bodyPr>
          <a:lstStyle/>
          <a:p>
            <a:r>
              <a:rPr lang="en-US" sz="5000" b="1" kern="1200" dirty="0">
                <a:solidFill>
                  <a:schemeClr val="tx1"/>
                </a:solidFill>
                <a:latin typeface="+mj-lt"/>
                <a:ea typeface="+mj-ea"/>
                <a:cs typeface="+mj-cs"/>
              </a:rPr>
              <a:t>Getting started! </a:t>
            </a:r>
            <a:br>
              <a:rPr lang="en-US" sz="5000" b="1" kern="1200" dirty="0">
                <a:solidFill>
                  <a:schemeClr val="tx1"/>
                </a:solidFill>
                <a:latin typeface="+mj-lt"/>
                <a:ea typeface="+mj-ea"/>
                <a:cs typeface="+mj-cs"/>
              </a:rPr>
            </a:br>
            <a:br>
              <a:rPr lang="en-US" sz="5000" kern="1200" dirty="0">
                <a:solidFill>
                  <a:schemeClr val="tx1"/>
                </a:solidFill>
                <a:latin typeface="+mj-lt"/>
                <a:ea typeface="+mj-ea"/>
                <a:cs typeface="+mj-cs"/>
              </a:rPr>
            </a:br>
            <a:r>
              <a:rPr lang="en-US" sz="5000" kern="1200" dirty="0">
                <a:solidFill>
                  <a:schemeClr val="tx1"/>
                </a:solidFill>
                <a:latin typeface="+mj-lt"/>
                <a:ea typeface="+mj-ea"/>
                <a:cs typeface="+mj-cs"/>
              </a:rPr>
              <a:t>For the first 7 minutes, you are going to complete four quick tasks! Ready?</a:t>
            </a:r>
          </a:p>
        </p:txBody>
      </p:sp>
      <p:sp>
        <p:nvSpPr>
          <p:cNvPr id="3" name="Text Placeholder 2">
            <a:extLst>
              <a:ext uri="{FF2B5EF4-FFF2-40B4-BE49-F238E27FC236}">
                <a16:creationId xmlns:a16="http://schemas.microsoft.com/office/drawing/2014/main" id="{9B2A0AD0-EB03-D880-9B38-90B44D8D30E8}"/>
              </a:ext>
            </a:extLst>
          </p:cNvPr>
          <p:cNvSpPr>
            <a:spLocks noGrp="1"/>
          </p:cNvSpPr>
          <p:nvPr>
            <p:ph type="body" idx="1"/>
          </p:nvPr>
        </p:nvSpPr>
        <p:spPr>
          <a:xfrm>
            <a:off x="7400924" y="4619624"/>
            <a:ext cx="3946779" cy="1038225"/>
          </a:xfrm>
        </p:spPr>
        <p:txBody>
          <a:bodyPr vert="horz" lIns="91440" tIns="45720" rIns="91440" bIns="45720" rtlCol="0">
            <a:normAutofit/>
          </a:bodyPr>
          <a:lstStyle/>
          <a:p>
            <a:pPr algn="r"/>
            <a:endParaRPr lang="en-US" sz="2400" kern="1200" dirty="0">
              <a:solidFill>
                <a:schemeClr val="tx1"/>
              </a:solidFill>
              <a:latin typeface="+mn-lt"/>
              <a:ea typeface="+mn-ea"/>
              <a:cs typeface="+mn-cs"/>
            </a:endParaRPr>
          </a:p>
        </p:txBody>
      </p:sp>
      <p:sp>
        <p:nvSpPr>
          <p:cNvPr id="10" name="Rectangle 9">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035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E42D902-B2DF-4592-87A2-570F559E6F5B}"/>
              </a:ext>
            </a:extLst>
          </p:cNvPr>
          <p:cNvSpPr>
            <a:spLocks noGrp="1"/>
          </p:cNvSpPr>
          <p:nvPr>
            <p:ph type="title"/>
          </p:nvPr>
        </p:nvSpPr>
        <p:spPr>
          <a:xfrm>
            <a:off x="711200" y="833120"/>
            <a:ext cx="3540759" cy="1251923"/>
          </a:xfrm>
        </p:spPr>
        <p:txBody>
          <a:bodyPr vert="horz" lIns="91440" tIns="45720" rIns="91440" bIns="45720" rtlCol="0">
            <a:normAutofit/>
          </a:bodyPr>
          <a:lstStyle/>
          <a:p>
            <a:r>
              <a:rPr lang="en-US" sz="3600" b="1" kern="1200" dirty="0">
                <a:latin typeface="+mj-lt"/>
                <a:ea typeface="+mj-ea"/>
                <a:cs typeface="+mj-cs"/>
              </a:rPr>
              <a:t>Task one</a:t>
            </a:r>
            <a:r>
              <a:rPr lang="en-US" sz="3600" kern="1200" dirty="0">
                <a:latin typeface="+mj-lt"/>
                <a:ea typeface="+mj-ea"/>
                <a:cs typeface="+mj-cs"/>
              </a:rPr>
              <a:t>: Who do you follow online?</a:t>
            </a:r>
          </a:p>
        </p:txBody>
      </p:sp>
      <p:sp>
        <p:nvSpPr>
          <p:cNvPr id="21" name="Rectangle 20">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093976"/>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AB4B82C-7209-4F5D-BF2B-CCB0AE4742B4}"/>
              </a:ext>
            </a:extLst>
          </p:cNvPr>
          <p:cNvSpPr>
            <a:spLocks noGrp="1"/>
          </p:cNvSpPr>
          <p:nvPr>
            <p:ph idx="1"/>
          </p:nvPr>
        </p:nvSpPr>
        <p:spPr>
          <a:xfrm>
            <a:off x="841247" y="2319130"/>
            <a:ext cx="3412219" cy="3560251"/>
          </a:xfrm>
        </p:spPr>
        <p:txBody>
          <a:bodyPr vert="horz" lIns="91440" tIns="45720" rIns="91440" bIns="45720" rtlCol="0">
            <a:normAutofit fontScale="92500"/>
          </a:bodyPr>
          <a:lstStyle/>
          <a:p>
            <a:pPr marL="0" indent="0">
              <a:buNone/>
            </a:pPr>
            <a:r>
              <a:rPr lang="en-US" sz="4000" kern="1200" dirty="0">
                <a:latin typeface="+mn-lt"/>
                <a:ea typeface="+mn-ea"/>
                <a:cs typeface="+mn-cs"/>
              </a:rPr>
              <a:t>Create a list of </a:t>
            </a:r>
            <a:r>
              <a:rPr lang="en-US" sz="4000" b="1" kern="1200" dirty="0">
                <a:latin typeface="+mn-lt"/>
                <a:ea typeface="+mn-ea"/>
                <a:cs typeface="+mn-cs"/>
              </a:rPr>
              <a:t>your top 5 </a:t>
            </a:r>
            <a:r>
              <a:rPr lang="en-US" sz="4000" kern="1200" dirty="0">
                <a:latin typeface="+mn-lt"/>
                <a:ea typeface="+mn-ea"/>
                <a:cs typeface="+mn-cs"/>
              </a:rPr>
              <a:t>favourite online influencers.</a:t>
            </a:r>
          </a:p>
          <a:p>
            <a:pPr marL="0" indent="0">
              <a:buNone/>
            </a:pPr>
            <a:r>
              <a:rPr lang="en-US" sz="4000" dirty="0"/>
              <a:t>You have one minute! GO!</a:t>
            </a:r>
            <a:endParaRPr lang="en-US" sz="4000" kern="1200" dirty="0">
              <a:latin typeface="+mn-lt"/>
              <a:ea typeface="+mn-ea"/>
              <a:cs typeface="+mn-cs"/>
            </a:endParaRPr>
          </a:p>
        </p:txBody>
      </p:sp>
      <p:pic>
        <p:nvPicPr>
          <p:cNvPr id="4" name="Picture 3">
            <a:extLst>
              <a:ext uri="{FF2B5EF4-FFF2-40B4-BE49-F238E27FC236}">
                <a16:creationId xmlns:a16="http://schemas.microsoft.com/office/drawing/2014/main" id="{95A9388D-8A4D-4FFB-8C5D-FB89EE65138F}"/>
              </a:ext>
            </a:extLst>
          </p:cNvPr>
          <p:cNvPicPr>
            <a:picLocks noChangeAspect="1"/>
          </p:cNvPicPr>
          <p:nvPr/>
        </p:nvPicPr>
        <p:blipFill>
          <a:blip r:embed="rId2"/>
          <a:stretch>
            <a:fillRect/>
          </a:stretch>
        </p:blipFill>
        <p:spPr>
          <a:xfrm>
            <a:off x="5120640" y="1320993"/>
            <a:ext cx="6656832" cy="4115430"/>
          </a:xfrm>
          <a:prstGeom prst="rect">
            <a:avLst/>
          </a:prstGeom>
        </p:spPr>
      </p:pic>
    </p:spTree>
    <p:extLst>
      <p:ext uri="{BB962C8B-B14F-4D97-AF65-F5344CB8AC3E}">
        <p14:creationId xmlns:p14="http://schemas.microsoft.com/office/powerpoint/2010/main" val="55309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28D1E49-2A21-4A83-A0E0-FB1597B4B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88B852E-5494-418B-A833-75CF016A9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5" name="Freeform 5">
              <a:extLst>
                <a:ext uri="{FF2B5EF4-FFF2-40B4-BE49-F238E27FC236}">
                  <a16:creationId xmlns:a16="http://schemas.microsoft.com/office/drawing/2014/main" id="{DF31E3C1-1A46-4329-9F80-B576692FEE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294B4592-99CA-47B1-816F-CE2D44F65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BF690E4C-72F8-4AC5-AF99-562763CC67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8">
              <a:extLst>
                <a:ext uri="{FF2B5EF4-FFF2-40B4-BE49-F238E27FC236}">
                  <a16:creationId xmlns:a16="http://schemas.microsoft.com/office/drawing/2014/main" id="{F834CDD4-CAB8-4ACC-9AAC-5399C743DE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9">
              <a:extLst>
                <a:ext uri="{FF2B5EF4-FFF2-40B4-BE49-F238E27FC236}">
                  <a16:creationId xmlns:a16="http://schemas.microsoft.com/office/drawing/2014/main" id="{1AEB045A-6821-475B-A28E-047437ABEF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0">
              <a:extLst>
                <a:ext uri="{FF2B5EF4-FFF2-40B4-BE49-F238E27FC236}">
                  <a16:creationId xmlns:a16="http://schemas.microsoft.com/office/drawing/2014/main" id="{D9B790C0-3D34-4626-BAFB-6EB473F40C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a:extLst>
                <a:ext uri="{FF2B5EF4-FFF2-40B4-BE49-F238E27FC236}">
                  <a16:creationId xmlns:a16="http://schemas.microsoft.com/office/drawing/2014/main" id="{EDA4D87F-91A4-4628-9A6E-F01820A7EE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a:extLst>
                <a:ext uri="{FF2B5EF4-FFF2-40B4-BE49-F238E27FC236}">
                  <a16:creationId xmlns:a16="http://schemas.microsoft.com/office/drawing/2014/main" id="{045DAB88-124C-459C-A889-DAE9C9BE28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a:extLst>
                <a:ext uri="{FF2B5EF4-FFF2-40B4-BE49-F238E27FC236}">
                  <a16:creationId xmlns:a16="http://schemas.microsoft.com/office/drawing/2014/main" id="{85D44010-1DAA-4CAC-B83F-7E3E8C455D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a:extLst>
                <a:ext uri="{FF2B5EF4-FFF2-40B4-BE49-F238E27FC236}">
                  <a16:creationId xmlns:a16="http://schemas.microsoft.com/office/drawing/2014/main" id="{E8C01D66-5C93-4A2E-AA74-DE97574EA4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a:extLst>
                <a:ext uri="{FF2B5EF4-FFF2-40B4-BE49-F238E27FC236}">
                  <a16:creationId xmlns:a16="http://schemas.microsoft.com/office/drawing/2014/main" id="{E2E1A6E1-6C4A-47D3-81E2-9F8624F1BB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a:extLst>
                <a:ext uri="{FF2B5EF4-FFF2-40B4-BE49-F238E27FC236}">
                  <a16:creationId xmlns:a16="http://schemas.microsoft.com/office/drawing/2014/main" id="{3E849CB5-4526-49DC-B77B-A20FDB7FFD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7">
              <a:extLst>
                <a:ext uri="{FF2B5EF4-FFF2-40B4-BE49-F238E27FC236}">
                  <a16:creationId xmlns:a16="http://schemas.microsoft.com/office/drawing/2014/main" id="{5A18C8A4-FB2A-44C1-93D3-26C6DDFE0C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a:extLst>
                <a:ext uri="{FF2B5EF4-FFF2-40B4-BE49-F238E27FC236}">
                  <a16:creationId xmlns:a16="http://schemas.microsoft.com/office/drawing/2014/main" id="{85D014FD-8C5A-4071-B19E-4910AAB618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9">
              <a:extLst>
                <a:ext uri="{FF2B5EF4-FFF2-40B4-BE49-F238E27FC236}">
                  <a16:creationId xmlns:a16="http://schemas.microsoft.com/office/drawing/2014/main" id="{A37D7262-3596-4026-9AD4-E94332E526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0">
              <a:extLst>
                <a:ext uri="{FF2B5EF4-FFF2-40B4-BE49-F238E27FC236}">
                  <a16:creationId xmlns:a16="http://schemas.microsoft.com/office/drawing/2014/main" id="{187E37E0-AAC3-4B33-AF36-334ACCBD33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1">
              <a:extLst>
                <a:ext uri="{FF2B5EF4-FFF2-40B4-BE49-F238E27FC236}">
                  <a16:creationId xmlns:a16="http://schemas.microsoft.com/office/drawing/2014/main" id="{409758BB-8A0E-4BEB-BC0C-F410AD98CD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2">
              <a:extLst>
                <a:ext uri="{FF2B5EF4-FFF2-40B4-BE49-F238E27FC236}">
                  <a16:creationId xmlns:a16="http://schemas.microsoft.com/office/drawing/2014/main" id="{97C4EFE2-9D25-4978-BD9A-873B492702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3">
              <a:extLst>
                <a:ext uri="{FF2B5EF4-FFF2-40B4-BE49-F238E27FC236}">
                  <a16:creationId xmlns:a16="http://schemas.microsoft.com/office/drawing/2014/main" id="{9CCAF82A-A0E0-4B55-A97B-EFFAE79AF7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4">
              <a:extLst>
                <a:ext uri="{FF2B5EF4-FFF2-40B4-BE49-F238E27FC236}">
                  <a16:creationId xmlns:a16="http://schemas.microsoft.com/office/drawing/2014/main" id="{4F800DD8-3954-4F73-8807-16F1CFAC1E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25">
              <a:extLst>
                <a:ext uri="{FF2B5EF4-FFF2-40B4-BE49-F238E27FC236}">
                  <a16:creationId xmlns:a16="http://schemas.microsoft.com/office/drawing/2014/main" id="{84E1C91A-4B06-4852-918C-6380FA986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29CD1D87-F0E8-40F4-8822-229BF482C104}"/>
              </a:ext>
            </a:extLst>
          </p:cNvPr>
          <p:cNvSpPr>
            <a:spLocks noGrp="1"/>
          </p:cNvSpPr>
          <p:nvPr>
            <p:ph type="title"/>
          </p:nvPr>
        </p:nvSpPr>
        <p:spPr>
          <a:xfrm>
            <a:off x="904877" y="795527"/>
            <a:ext cx="10688635" cy="1190912"/>
          </a:xfrm>
        </p:spPr>
        <p:txBody>
          <a:bodyPr>
            <a:normAutofit fontScale="90000"/>
          </a:bodyPr>
          <a:lstStyle/>
          <a:p>
            <a:pPr algn="ctr"/>
            <a:r>
              <a:rPr lang="en-GB" sz="4000" b="1" dirty="0"/>
              <a:t>Task two</a:t>
            </a:r>
            <a:r>
              <a:rPr lang="en-GB" sz="4000" dirty="0"/>
              <a:t>: On your worksheet, create your own spider diagram with </a:t>
            </a:r>
            <a:r>
              <a:rPr lang="en-GB" sz="4000" u="sng" dirty="0"/>
              <a:t>at least </a:t>
            </a:r>
            <a:r>
              <a:rPr lang="en-GB" sz="4000" b="1" dirty="0"/>
              <a:t>five</a:t>
            </a:r>
            <a:r>
              <a:rPr lang="en-GB" sz="4000" dirty="0"/>
              <a:t> </a:t>
            </a:r>
            <a:r>
              <a:rPr lang="en-GB" sz="4000" b="1" dirty="0"/>
              <a:t>words</a:t>
            </a:r>
            <a:r>
              <a:rPr lang="en-GB" sz="4000" dirty="0"/>
              <a:t> to describe an online influencer. You have two minutes! GO!</a:t>
            </a:r>
          </a:p>
        </p:txBody>
      </p:sp>
      <p:sp>
        <p:nvSpPr>
          <p:cNvPr id="37" name="Rectangle 36">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030" y="2250281"/>
            <a:ext cx="4959318" cy="3678237"/>
          </a:xfrm>
          <a:prstGeom prst="rect">
            <a:avLst/>
          </a:prstGeom>
          <a:solidFill>
            <a:schemeClr val="bg1"/>
          </a:solidFill>
          <a:ln w="19050">
            <a:solidFill>
              <a:srgbClr val="17E2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Image result for social media">
            <a:extLst>
              <a:ext uri="{FF2B5EF4-FFF2-40B4-BE49-F238E27FC236}">
                <a16:creationId xmlns:a16="http://schemas.microsoft.com/office/drawing/2014/main" id="{738E3F3A-E181-4F92-9B1A-2CDEFED04A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15" r="441" b="-1"/>
          <a:stretch/>
        </p:blipFill>
        <p:spPr bwMode="auto">
          <a:xfrm>
            <a:off x="1103257" y="2416047"/>
            <a:ext cx="4626864" cy="3346704"/>
          </a:xfrm>
          <a:prstGeom prst="rect">
            <a:avLst/>
          </a:prstGeom>
          <a:noFill/>
          <a:ln w="12700">
            <a:noFill/>
          </a:ln>
          <a:extLst>
            <a:ext uri="{909E8E84-426E-40DD-AFC4-6F175D3DCCD1}">
              <a14:hiddenFill xmlns:a14="http://schemas.microsoft.com/office/drawing/2010/main">
                <a:solidFill>
                  <a:srgbClr val="FFFFFF"/>
                </a:solidFill>
              </a14:hiddenFill>
            </a:ext>
          </a:extLst>
        </p:spPr>
      </p:pic>
      <p:sp>
        <p:nvSpPr>
          <p:cNvPr id="9" name="Content Placeholder 8">
            <a:extLst>
              <a:ext uri="{FF2B5EF4-FFF2-40B4-BE49-F238E27FC236}">
                <a16:creationId xmlns:a16="http://schemas.microsoft.com/office/drawing/2014/main" id="{CD99C524-0FA6-F468-9A87-E2F4C8D074C6}"/>
              </a:ext>
            </a:extLst>
          </p:cNvPr>
          <p:cNvSpPr>
            <a:spLocks noGrp="1"/>
          </p:cNvSpPr>
          <p:nvPr>
            <p:ph idx="1"/>
          </p:nvPr>
        </p:nvSpPr>
        <p:spPr>
          <a:xfrm>
            <a:off x="6380703" y="2228850"/>
            <a:ext cx="5028928" cy="3699669"/>
          </a:xfrm>
        </p:spPr>
        <p:txBody>
          <a:bodyPr anchor="ctr">
            <a:normAutofit/>
          </a:bodyPr>
          <a:lstStyle/>
          <a:p>
            <a:pPr marL="0" indent="0">
              <a:buClr>
                <a:srgbClr val="17E2FF"/>
              </a:buClr>
              <a:buNone/>
            </a:pPr>
            <a:r>
              <a:rPr lang="en-US" dirty="0"/>
              <a:t>Time to feedback!</a:t>
            </a:r>
          </a:p>
          <a:p>
            <a:pPr>
              <a:buClr>
                <a:srgbClr val="17E2FF"/>
              </a:buClr>
            </a:pPr>
            <a:r>
              <a:rPr lang="en-US" dirty="0"/>
              <a:t>What words have you written down? </a:t>
            </a:r>
          </a:p>
          <a:p>
            <a:pPr>
              <a:buClr>
                <a:srgbClr val="17E2FF"/>
              </a:buClr>
            </a:pPr>
            <a:r>
              <a:rPr lang="en-US" dirty="0"/>
              <a:t>Going around the class, choose one of your words to share</a:t>
            </a:r>
          </a:p>
          <a:p>
            <a:pPr marL="0" indent="0">
              <a:buClr>
                <a:srgbClr val="17E2FF"/>
              </a:buClr>
              <a:buNone/>
            </a:pPr>
            <a:r>
              <a:rPr lang="en-US" dirty="0"/>
              <a:t>GO!</a:t>
            </a:r>
          </a:p>
        </p:txBody>
      </p:sp>
      <p:pic>
        <p:nvPicPr>
          <p:cNvPr id="6" name="Picture 5">
            <a:extLst>
              <a:ext uri="{FF2B5EF4-FFF2-40B4-BE49-F238E27FC236}">
                <a16:creationId xmlns:a16="http://schemas.microsoft.com/office/drawing/2014/main" id="{5257FF2C-FF6C-4ED3-9718-01A3D723D694}"/>
              </a:ext>
            </a:extLst>
          </p:cNvPr>
          <p:cNvPicPr>
            <a:picLocks noChangeAspect="1"/>
          </p:cNvPicPr>
          <p:nvPr/>
        </p:nvPicPr>
        <p:blipFill>
          <a:blip r:embed="rId3"/>
          <a:stretch>
            <a:fillRect/>
          </a:stretch>
        </p:blipFill>
        <p:spPr>
          <a:xfrm>
            <a:off x="11092377" y="4743926"/>
            <a:ext cx="986932" cy="1577976"/>
          </a:xfrm>
          <a:prstGeom prst="rect">
            <a:avLst/>
          </a:prstGeom>
        </p:spPr>
      </p:pic>
      <p:pic>
        <p:nvPicPr>
          <p:cNvPr id="7" name="Picture 6">
            <a:extLst>
              <a:ext uri="{FF2B5EF4-FFF2-40B4-BE49-F238E27FC236}">
                <a16:creationId xmlns:a16="http://schemas.microsoft.com/office/drawing/2014/main" id="{4ADD10FC-0EA0-4FB4-97AD-AC815FA071FE}"/>
              </a:ext>
            </a:extLst>
          </p:cNvPr>
          <p:cNvPicPr>
            <a:picLocks noChangeAspect="1"/>
          </p:cNvPicPr>
          <p:nvPr/>
        </p:nvPicPr>
        <p:blipFill rotWithShape="1">
          <a:blip r:embed="rId4"/>
          <a:srcRect l="-1" r="173" b="7299"/>
          <a:stretch/>
        </p:blipFill>
        <p:spPr>
          <a:xfrm>
            <a:off x="6329634" y="2216816"/>
            <a:ext cx="4812772" cy="4521420"/>
          </a:xfrm>
          <a:prstGeom prst="rect">
            <a:avLst/>
          </a:prstGeom>
        </p:spPr>
      </p:pic>
    </p:spTree>
    <p:extLst>
      <p:ext uri="{BB962C8B-B14F-4D97-AF65-F5344CB8AC3E}">
        <p14:creationId xmlns:p14="http://schemas.microsoft.com/office/powerpoint/2010/main" val="415430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5523E0-6EF5-4F75-B799-E4124390A32F}"/>
              </a:ext>
            </a:extLst>
          </p:cNvPr>
          <p:cNvSpPr>
            <a:spLocks noGrp="1"/>
          </p:cNvSpPr>
          <p:nvPr>
            <p:ph type="title"/>
          </p:nvPr>
        </p:nvSpPr>
        <p:spPr>
          <a:xfrm>
            <a:off x="890337" y="640080"/>
            <a:ext cx="4695135" cy="3566160"/>
          </a:xfrm>
        </p:spPr>
        <p:txBody>
          <a:bodyPr vert="horz" lIns="91440" tIns="45720" rIns="91440" bIns="45720" rtlCol="0" anchor="b">
            <a:normAutofit/>
          </a:bodyPr>
          <a:lstStyle/>
          <a:p>
            <a:r>
              <a:rPr lang="en-US" sz="4200" b="1" dirty="0"/>
              <a:t>Task three</a:t>
            </a:r>
            <a:r>
              <a:rPr lang="en-US" sz="4200" dirty="0"/>
              <a:t>: Are your words positive or negative? </a:t>
            </a:r>
            <a:br>
              <a:rPr lang="en-US" sz="4200" dirty="0"/>
            </a:br>
            <a:br>
              <a:rPr lang="en-US" sz="4200" dirty="0"/>
            </a:br>
            <a:r>
              <a:rPr lang="en-US" sz="4200" dirty="0"/>
              <a:t>Create a tally for them all.</a:t>
            </a:r>
          </a:p>
        </p:txBody>
      </p:sp>
      <p:sp>
        <p:nvSpPr>
          <p:cNvPr id="308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Image result for positive and negative symbol">
            <a:extLst>
              <a:ext uri="{FF2B5EF4-FFF2-40B4-BE49-F238E27FC236}">
                <a16:creationId xmlns:a16="http://schemas.microsoft.com/office/drawing/2014/main" id="{73CAD45B-7774-4270-9333-A0DAF8F747A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249" r="1" b="7655"/>
          <a:stretch/>
        </p:blipFill>
        <p:spPr bwMode="auto">
          <a:xfrm>
            <a:off x="6283465" y="833120"/>
            <a:ext cx="5207495" cy="519176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A3A47484-EB06-4996-9D00-98AFE128FE9D}"/>
              </a:ext>
            </a:extLst>
          </p:cNvPr>
          <p:cNvSpPr txBox="1">
            <a:spLocks/>
          </p:cNvSpPr>
          <p:nvPr/>
        </p:nvSpPr>
        <p:spPr>
          <a:xfrm>
            <a:off x="890338" y="4437888"/>
            <a:ext cx="3734014" cy="160528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200" dirty="0"/>
          </a:p>
        </p:txBody>
      </p:sp>
      <p:graphicFrame>
        <p:nvGraphicFramePr>
          <p:cNvPr id="3" name="Table 3">
            <a:extLst>
              <a:ext uri="{FF2B5EF4-FFF2-40B4-BE49-F238E27FC236}">
                <a16:creationId xmlns:a16="http://schemas.microsoft.com/office/drawing/2014/main" id="{618516F0-C997-A0E6-AD65-AD851BCCF783}"/>
              </a:ext>
            </a:extLst>
          </p:cNvPr>
          <p:cNvGraphicFramePr>
            <a:graphicFrameLocks noGrp="1"/>
          </p:cNvGraphicFramePr>
          <p:nvPr>
            <p:extLst>
              <p:ext uri="{D42A27DB-BD31-4B8C-83A1-F6EECF244321}">
                <p14:modId xmlns:p14="http://schemas.microsoft.com/office/powerpoint/2010/main" val="2905296025"/>
              </p:ext>
            </p:extLst>
          </p:nvPr>
        </p:nvGraphicFramePr>
        <p:xfrm>
          <a:off x="966308" y="4996103"/>
          <a:ext cx="5116195" cy="741680"/>
        </p:xfrm>
        <a:graphic>
          <a:graphicData uri="http://schemas.openxmlformats.org/drawingml/2006/table">
            <a:tbl>
              <a:tblPr firstRow="1" bandRow="1">
                <a:tableStyleId>{5940675A-B579-460E-94D1-54222C63F5DA}</a:tableStyleId>
              </a:tblPr>
              <a:tblGrid>
                <a:gridCol w="1052195">
                  <a:extLst>
                    <a:ext uri="{9D8B030D-6E8A-4147-A177-3AD203B41FA5}">
                      <a16:colId xmlns:a16="http://schemas.microsoft.com/office/drawing/2014/main" val="2419563504"/>
                    </a:ext>
                  </a:extLst>
                </a:gridCol>
                <a:gridCol w="4064000">
                  <a:extLst>
                    <a:ext uri="{9D8B030D-6E8A-4147-A177-3AD203B41FA5}">
                      <a16:colId xmlns:a16="http://schemas.microsoft.com/office/drawing/2014/main" val="3048767790"/>
                    </a:ext>
                  </a:extLst>
                </a:gridCol>
              </a:tblGrid>
              <a:tr h="370840">
                <a:tc>
                  <a:txBody>
                    <a:bodyPr/>
                    <a:lstStyle/>
                    <a:p>
                      <a:r>
                        <a:rPr lang="en-GB" dirty="0"/>
                        <a:t>Positive</a:t>
                      </a:r>
                    </a:p>
                  </a:txBody>
                  <a:tcPr/>
                </a:tc>
                <a:tc>
                  <a:txBody>
                    <a:bodyPr/>
                    <a:lstStyle/>
                    <a:p>
                      <a:endParaRPr lang="en-GB"/>
                    </a:p>
                  </a:txBody>
                  <a:tcPr/>
                </a:tc>
                <a:extLst>
                  <a:ext uri="{0D108BD9-81ED-4DB2-BD59-A6C34878D82A}">
                    <a16:rowId xmlns:a16="http://schemas.microsoft.com/office/drawing/2014/main" val="2632208973"/>
                  </a:ext>
                </a:extLst>
              </a:tr>
              <a:tr h="370840">
                <a:tc>
                  <a:txBody>
                    <a:bodyPr/>
                    <a:lstStyle/>
                    <a:p>
                      <a:r>
                        <a:rPr lang="en-GB" dirty="0"/>
                        <a:t>Negative</a:t>
                      </a:r>
                    </a:p>
                  </a:txBody>
                  <a:tcPr/>
                </a:tc>
                <a:tc>
                  <a:txBody>
                    <a:bodyPr/>
                    <a:lstStyle/>
                    <a:p>
                      <a:endParaRPr lang="en-GB" dirty="0"/>
                    </a:p>
                  </a:txBody>
                  <a:tcPr/>
                </a:tc>
                <a:extLst>
                  <a:ext uri="{0D108BD9-81ED-4DB2-BD59-A6C34878D82A}">
                    <a16:rowId xmlns:a16="http://schemas.microsoft.com/office/drawing/2014/main" val="815387899"/>
                  </a:ext>
                </a:extLst>
              </a:tr>
            </a:tbl>
          </a:graphicData>
        </a:graphic>
      </p:graphicFrame>
    </p:spTree>
    <p:extLst>
      <p:ext uri="{BB962C8B-B14F-4D97-AF65-F5344CB8AC3E}">
        <p14:creationId xmlns:p14="http://schemas.microsoft.com/office/powerpoint/2010/main" val="2523280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D2F93F-2062-4863-9E91-E2A645897916}"/>
              </a:ext>
            </a:extLst>
          </p:cNvPr>
          <p:cNvSpPr>
            <a:spLocks noGrp="1"/>
          </p:cNvSpPr>
          <p:nvPr>
            <p:ph type="title"/>
          </p:nvPr>
        </p:nvSpPr>
        <p:spPr>
          <a:xfrm>
            <a:off x="612648" y="1078992"/>
            <a:ext cx="6268770" cy="1536192"/>
          </a:xfrm>
        </p:spPr>
        <p:txBody>
          <a:bodyPr anchor="b">
            <a:normAutofit/>
          </a:bodyPr>
          <a:lstStyle/>
          <a:p>
            <a:r>
              <a:rPr lang="en-GB" sz="5200" b="1" dirty="0"/>
              <a:t>Task four</a:t>
            </a:r>
            <a:r>
              <a:rPr lang="en-GB" sz="5200" dirty="0"/>
              <a:t>: Reflection </a:t>
            </a:r>
          </a:p>
        </p:txBody>
      </p:sp>
      <p:sp>
        <p:nvSpPr>
          <p:cNvPr id="12" name="Rectangle 11">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1D4E31B0-F3EE-43D9-A70C-A3705D313B6F}"/>
              </a:ext>
            </a:extLst>
          </p:cNvPr>
          <p:cNvSpPr>
            <a:spLocks noGrp="1"/>
          </p:cNvSpPr>
          <p:nvPr>
            <p:ph idx="1"/>
          </p:nvPr>
        </p:nvSpPr>
        <p:spPr>
          <a:xfrm>
            <a:off x="612648" y="3355848"/>
            <a:ext cx="6268770" cy="2825496"/>
          </a:xfrm>
        </p:spPr>
        <p:txBody>
          <a:bodyPr>
            <a:normAutofit fontScale="85000" lnSpcReduction="20000"/>
          </a:bodyPr>
          <a:lstStyle/>
          <a:p>
            <a:pPr marL="0" indent="0">
              <a:buNone/>
            </a:pPr>
            <a:r>
              <a:rPr lang="en-GB" dirty="0"/>
              <a:t>Using the knowledge from our class feedback </a:t>
            </a:r>
            <a:r>
              <a:rPr lang="en-GB" b="1" u="sng" dirty="0"/>
              <a:t>and</a:t>
            </a:r>
            <a:r>
              <a:rPr lang="en-GB" dirty="0"/>
              <a:t> your own views, to answer this question on your worksheet:</a:t>
            </a:r>
          </a:p>
          <a:p>
            <a:pPr marL="0" indent="0">
              <a:buNone/>
            </a:pPr>
            <a:endParaRPr lang="en-GB" dirty="0"/>
          </a:p>
          <a:p>
            <a:pPr marL="0" indent="0">
              <a:buNone/>
            </a:pPr>
            <a:r>
              <a:rPr lang="en-GB" b="1" dirty="0"/>
              <a:t>Do you want to be an online influencer after school? Why?</a:t>
            </a:r>
          </a:p>
          <a:p>
            <a:pPr marL="0" indent="0">
              <a:buNone/>
            </a:pPr>
            <a:endParaRPr lang="en-GB" b="1" dirty="0"/>
          </a:p>
          <a:p>
            <a:pPr marL="0" indent="0">
              <a:buNone/>
            </a:pPr>
            <a:r>
              <a:rPr lang="en-GB" b="1" dirty="0"/>
              <a:t>You have three minutes.</a:t>
            </a:r>
          </a:p>
        </p:txBody>
      </p:sp>
      <p:pic>
        <p:nvPicPr>
          <p:cNvPr id="7" name="Graphic 6" descr="Artificial Intelligence outline">
            <a:extLst>
              <a:ext uri="{FF2B5EF4-FFF2-40B4-BE49-F238E27FC236}">
                <a16:creationId xmlns:a16="http://schemas.microsoft.com/office/drawing/2014/main" id="{3AD65DAD-55C6-0AD3-30E8-8185FA7A17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494066" y="1237005"/>
            <a:ext cx="4237686" cy="4237686"/>
          </a:xfrm>
          <a:prstGeom prst="rect">
            <a:avLst/>
          </a:prstGeom>
        </p:spPr>
      </p:pic>
    </p:spTree>
    <p:extLst>
      <p:ext uri="{BB962C8B-B14F-4D97-AF65-F5344CB8AC3E}">
        <p14:creationId xmlns:p14="http://schemas.microsoft.com/office/powerpoint/2010/main" val="235504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63EB0A-3D7C-4AA5-BFA5-8EE5B4BA56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564773-57C8-89A6-1EC3-430E216B099D}"/>
              </a:ext>
            </a:extLst>
          </p:cNvPr>
          <p:cNvSpPr>
            <a:spLocks noGrp="1"/>
          </p:cNvSpPr>
          <p:nvPr>
            <p:ph type="title"/>
          </p:nvPr>
        </p:nvSpPr>
        <p:spPr>
          <a:xfrm>
            <a:off x="578651" y="1122363"/>
            <a:ext cx="8291029" cy="3360550"/>
          </a:xfrm>
        </p:spPr>
        <p:txBody>
          <a:bodyPr vert="horz" lIns="91440" tIns="45720" rIns="91440" bIns="45720" rtlCol="0" anchor="b">
            <a:normAutofit fontScale="90000"/>
          </a:bodyPr>
          <a:lstStyle/>
          <a:p>
            <a:r>
              <a:rPr lang="en-US" sz="6200" kern="1200" dirty="0">
                <a:solidFill>
                  <a:schemeClr val="tx1"/>
                </a:solidFill>
                <a:latin typeface="+mj-lt"/>
                <a:ea typeface="+mj-ea"/>
                <a:cs typeface="+mj-cs"/>
              </a:rPr>
              <a:t>Well done! </a:t>
            </a:r>
            <a:br>
              <a:rPr lang="en-US" sz="6200" kern="1200" dirty="0">
                <a:solidFill>
                  <a:schemeClr val="tx1"/>
                </a:solidFill>
                <a:latin typeface="+mj-lt"/>
                <a:ea typeface="+mj-ea"/>
                <a:cs typeface="+mj-cs"/>
              </a:rPr>
            </a:br>
            <a:r>
              <a:rPr lang="en-US" sz="6200" kern="1200" dirty="0">
                <a:solidFill>
                  <a:schemeClr val="tx1"/>
                </a:solidFill>
                <a:latin typeface="+mj-lt"/>
                <a:ea typeface="+mj-ea"/>
                <a:cs typeface="+mj-cs"/>
              </a:rPr>
              <a:t>Put your pens down for the next section and be ready to discuss </a:t>
            </a:r>
            <a:r>
              <a:rPr lang="en-US" sz="6200" b="1" u="sng" kern="1200" dirty="0">
                <a:solidFill>
                  <a:schemeClr val="tx1"/>
                </a:solidFill>
                <a:latin typeface="+mj-lt"/>
                <a:ea typeface="+mj-ea"/>
                <a:cs typeface="+mj-cs"/>
              </a:rPr>
              <a:t>and</a:t>
            </a:r>
            <a:r>
              <a:rPr lang="en-US" sz="6200" kern="1200" dirty="0">
                <a:solidFill>
                  <a:schemeClr val="tx1"/>
                </a:solidFill>
                <a:latin typeface="+mj-lt"/>
                <a:ea typeface="+mj-ea"/>
                <a:cs typeface="+mj-cs"/>
              </a:rPr>
              <a:t> listen.</a:t>
            </a:r>
          </a:p>
        </p:txBody>
      </p:sp>
      <p:sp>
        <p:nvSpPr>
          <p:cNvPr id="10" name="Rectangle 9">
            <a:extLst>
              <a:ext uri="{FF2B5EF4-FFF2-40B4-BE49-F238E27FC236}">
                <a16:creationId xmlns:a16="http://schemas.microsoft.com/office/drawing/2014/main" id="{7945AD00-F967-454D-A4B2-39ABA5C88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9BC5B79-B912-427C-8219-E3E50943F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id="{FD8A8184-619B-D644-A785-6BCCC578421D}"/>
              </a:ext>
            </a:extLst>
          </p:cNvPr>
          <p:cNvPicPr>
            <a:picLocks noChangeAspect="1"/>
          </p:cNvPicPr>
          <p:nvPr/>
        </p:nvPicPr>
        <p:blipFill>
          <a:blip r:embed="rId2">
            <a:lum bright="70000" contrast="-70000"/>
          </a:blip>
          <a:stretch>
            <a:fillRect/>
          </a:stretch>
        </p:blipFill>
        <p:spPr>
          <a:xfrm>
            <a:off x="9358313" y="1333345"/>
            <a:ext cx="2752725" cy="2752725"/>
          </a:xfrm>
          <a:prstGeom prst="rect">
            <a:avLst/>
          </a:prstGeom>
        </p:spPr>
      </p:pic>
    </p:spTree>
    <p:extLst>
      <p:ext uri="{BB962C8B-B14F-4D97-AF65-F5344CB8AC3E}">
        <p14:creationId xmlns:p14="http://schemas.microsoft.com/office/powerpoint/2010/main" val="1655314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6EEA43-73FF-47AF-8936-205168BF8AD5}"/>
              </a:ext>
            </a:extLst>
          </p:cNvPr>
          <p:cNvPicPr>
            <a:picLocks noChangeAspect="1"/>
          </p:cNvPicPr>
          <p:nvPr/>
        </p:nvPicPr>
        <p:blipFill rotWithShape="1">
          <a:blip r:embed="rId2"/>
          <a:srcRect r="1" b="8311"/>
          <a:stretch/>
        </p:blipFill>
        <p:spPr>
          <a:xfrm>
            <a:off x="7833996" y="1478915"/>
            <a:ext cx="3217863" cy="4449763"/>
          </a:xfrm>
          <a:prstGeom prst="rect">
            <a:avLst/>
          </a:prstGeom>
        </p:spPr>
      </p:pic>
      <p:sp>
        <p:nvSpPr>
          <p:cNvPr id="2" name="Title 1">
            <a:extLst>
              <a:ext uri="{FF2B5EF4-FFF2-40B4-BE49-F238E27FC236}">
                <a16:creationId xmlns:a16="http://schemas.microsoft.com/office/drawing/2014/main" id="{AF0A58F6-EFAC-4975-8904-F77F60909009}"/>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5200" kern="1200">
                <a:solidFill>
                  <a:schemeClr val="tx1"/>
                </a:solidFill>
                <a:latin typeface="+mj-lt"/>
                <a:ea typeface="+mj-ea"/>
                <a:cs typeface="+mj-cs"/>
              </a:rPr>
              <a:t>Do you follow this online influencer?</a:t>
            </a:r>
          </a:p>
        </p:txBody>
      </p:sp>
      <p:graphicFrame>
        <p:nvGraphicFramePr>
          <p:cNvPr id="4100" name="Content Placeholder 4">
            <a:extLst>
              <a:ext uri="{FF2B5EF4-FFF2-40B4-BE49-F238E27FC236}">
                <a16:creationId xmlns:a16="http://schemas.microsoft.com/office/drawing/2014/main" id="{5109F55E-2C90-7792-EDF0-FA9C2125F457}"/>
              </a:ext>
            </a:extLst>
          </p:cNvPr>
          <p:cNvGraphicFramePr>
            <a:graphicFrameLocks noGrp="1"/>
          </p:cNvGraphicFramePr>
          <p:nvPr>
            <p:ph idx="1"/>
            <p:extLst>
              <p:ext uri="{D42A27DB-BD31-4B8C-83A1-F6EECF244321}">
                <p14:modId xmlns:p14="http://schemas.microsoft.com/office/powerpoint/2010/main" val="144549923"/>
              </p:ext>
            </p:extLst>
          </p:nvPr>
        </p:nvGraphicFramePr>
        <p:xfrm>
          <a:off x="838200" y="1825625"/>
          <a:ext cx="60198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855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100"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F35B45860DF143A561A29941B4BB3E" ma:contentTypeVersion="14" ma:contentTypeDescription="Create a new document." ma:contentTypeScope="" ma:versionID="bed313ff9a100f6a92dbcd9ff7c3db4a">
  <xsd:schema xmlns:xsd="http://www.w3.org/2001/XMLSchema" xmlns:xs="http://www.w3.org/2001/XMLSchema" xmlns:p="http://schemas.microsoft.com/office/2006/metadata/properties" xmlns:ns2="0fc7efbc-3519-4043-a7cf-9257e46b4e16" xmlns:ns3="c4bc8142-85eb-4765-8708-0769813ece0e" targetNamespace="http://schemas.microsoft.com/office/2006/metadata/properties" ma:root="true" ma:fieldsID="b5ad74d39b0e87c48d4f33e665e489a6" ns2:_="" ns3:_="">
    <xsd:import namespace="0fc7efbc-3519-4043-a7cf-9257e46b4e16"/>
    <xsd:import namespace="c4bc8142-85eb-4765-8708-0769813ece0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DateTaken" minOccurs="0"/>
                <xsd:element ref="ns3:MediaServiceGenerationTime" minOccurs="0"/>
                <xsd:element ref="ns3:MediaServiceEventHashCode" minOccurs="0"/>
                <xsd:element ref="ns3:MediaServiceOCR" minOccurs="0"/>
                <xsd:element ref="ns3:MediaServiceObjectDetectorVersions" minOccurs="0"/>
                <xsd:element ref="ns3:MediaServiceSearchPropertie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c7efbc-3519-4043-a7cf-9257e46b4e1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802da3f5-79f2-443c-8713-bed2e5b0d9b0}" ma:internalName="TaxCatchAll" ma:showField="CatchAllData" ma:web="0fc7efbc-3519-4043-a7cf-9257e46b4e1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4bc8142-85eb-4765-8708-0769813ece0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b820720-3cae-4e0f-87a0-a0b1591a738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fc7efbc-3519-4043-a7cf-9257e46b4e16" xsi:nil="true"/>
    <lcf76f155ced4ddcb4097134ff3c332f xmlns="c4bc8142-85eb-4765-8708-0769813ece0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6826766-F0A7-4BE0-8C24-A2343F797A2E}"/>
</file>

<file path=customXml/itemProps2.xml><?xml version="1.0" encoding="utf-8"?>
<ds:datastoreItem xmlns:ds="http://schemas.openxmlformats.org/officeDocument/2006/customXml" ds:itemID="{0A5D6454-BCCD-47DE-AEB1-5275519E7FE0}"/>
</file>

<file path=customXml/itemProps3.xml><?xml version="1.0" encoding="utf-8"?>
<ds:datastoreItem xmlns:ds="http://schemas.openxmlformats.org/officeDocument/2006/customXml" ds:itemID="{FA6F112D-1672-458F-8BFF-1EF407AA2D90}"/>
</file>

<file path=docProps/app.xml><?xml version="1.0" encoding="utf-8"?>
<Properties xmlns="http://schemas.openxmlformats.org/officeDocument/2006/extended-properties" xmlns:vt="http://schemas.openxmlformats.org/officeDocument/2006/docPropsVTypes">
  <Template/>
  <TotalTime>1726</TotalTime>
  <Words>1383</Words>
  <Application>Microsoft Office PowerPoint</Application>
  <PresentationFormat>Widescreen</PresentationFormat>
  <Paragraphs>132</Paragraphs>
  <Slides>27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Work Sans</vt:lpstr>
      <vt:lpstr>Office Theme</vt:lpstr>
      <vt:lpstr>Title: Why should I be cautious when watching influencers online?</vt:lpstr>
      <vt:lpstr>PowerPoint Presentation</vt:lpstr>
      <vt:lpstr>Getting started!   For the first 7 minutes, you are going to complete four quick tasks! Ready?</vt:lpstr>
      <vt:lpstr>Task one: Who do you follow online?</vt:lpstr>
      <vt:lpstr>Task two: On your worksheet, create your own spider diagram with at least five words to describe an online influencer. You have two minutes! GO!</vt:lpstr>
      <vt:lpstr>Task three: Are your words positive or negative?   Create a tally for them all.</vt:lpstr>
      <vt:lpstr>Task four: Reflection </vt:lpstr>
      <vt:lpstr>Well done!  Put your pens down for the next section and be ready to discuss and listen.</vt:lpstr>
      <vt:lpstr>Do you follow this online influencer?</vt:lpstr>
      <vt:lpstr>Do you follow this online influencer?</vt:lpstr>
      <vt:lpstr>Do you follow this online influencer?</vt:lpstr>
      <vt:lpstr>We are now going to watch a video, followed by a podcast that talks about Andrew Tate’s impact. </vt:lpstr>
      <vt:lpstr>PowerPoint Presentation</vt:lpstr>
      <vt:lpstr>There are many key words surrounding this issue, some we have heard already...can you name any?</vt:lpstr>
      <vt:lpstr>Task five: Key words  Here are the key words you need to be informed about on this issue.  Can you match them up to their definition? You have 5 minutes! </vt:lpstr>
      <vt:lpstr>Key words reveal!</vt:lpstr>
      <vt:lpstr>Now for the podcast.   You will hear BBC 5 Live Breakfast presenter Rachel Burden speak with Michael Conroy and Helen Hinde.   Michael is the founder and director of Men at Work - a charity that trains professionals who work with boys and young men to help positive discussions about being safe around women and girls.   Helen is the Assistant Head at Meols Cop high school in Southport. </vt:lpstr>
      <vt:lpstr>BBC News - 5 Minutes On, Andrew Tate - the impact of the divisive influencer</vt:lpstr>
      <vt:lpstr>Task six: Discussion </vt:lpstr>
      <vt:lpstr>Do we need be cautious when watching all influencers?</vt:lpstr>
      <vt:lpstr>PowerPoint Presentation</vt:lpstr>
      <vt:lpstr>PowerPoint Presentation</vt:lpstr>
      <vt:lpstr>Plenary: Why should I be cautious when watching influencers online?</vt:lpstr>
      <vt:lpstr>Task 7: Plenary  Create your own thought summary on this question.</vt:lpstr>
      <vt:lpstr>Key points: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Why should I be cautious when watching influencers online?</dc:title>
  <dc:creator>N John (Queen Elizabeth High School)</dc:creator>
  <cp:lastModifiedBy>Nia John</cp:lastModifiedBy>
  <cp:revision>13</cp:revision>
  <dcterms:created xsi:type="dcterms:W3CDTF">2023-01-18T09:16:30Z</dcterms:created>
  <dcterms:modified xsi:type="dcterms:W3CDTF">2023-03-20T23:15:50Z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0x010100E4F35B45860DF143A561A29941B4BB3E</vt:lpwstr>
  </property>
</Properties>
</file>