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h9V/xPbAxFQ5kgIFfRm0m60B8UC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1F7B37-CA9D-4E29-B865-A85E6E727A7E}">
  <a:tblStyle styleId="{1A1F7B37-CA9D-4E29-B865-A85E6E727A7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customXml" Target="../customXml/item3.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6" name="Google Shape;86;p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https://www.bbc.co.uk/teach/class-clips-video/pshe-computing-gcse-digital-footprint/zfygbdm</a:t>
            </a:r>
            <a:endParaRPr/>
          </a:p>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https://www.youtube.com/watch?v=fBKJQCogSOM</a:t>
            </a:r>
            <a:endParaRPr/>
          </a:p>
        </p:txBody>
      </p:sp>
      <p:sp>
        <p:nvSpPr>
          <p:cNvPr id="103" name="Google Shape;103;p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8" name="Google Shape;108;p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34" name="Google Shape;134;p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3887391" y="987426"/>
            <a:ext cx="4629150" cy="4873625"/>
          </a:xfrm>
          <a:prstGeom prst="rect">
            <a:avLst/>
          </a:prstGeom>
          <a:noFill/>
          <a:ln>
            <a:noFill/>
          </a:ln>
        </p:spPr>
      </p:sp>
      <p:sp>
        <p:nvSpPr>
          <p:cNvPr id="68" name="Google Shape;68;p2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685800" y="1988840"/>
            <a:ext cx="7772400" cy="14700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Calibri"/>
              <a:buNone/>
            </a:pPr>
            <a:r>
              <a:rPr lang="en-GB" sz="4800">
                <a:latin typeface="Calibri"/>
                <a:ea typeface="Calibri"/>
                <a:cs typeface="Calibri"/>
                <a:sym typeface="Calibri"/>
              </a:rPr>
              <a:t>Health and well-being</a:t>
            </a:r>
            <a:endParaRPr/>
          </a:p>
        </p:txBody>
      </p:sp>
      <p:sp>
        <p:nvSpPr>
          <p:cNvPr id="89" name="Google Shape;89;p1"/>
          <p:cNvSpPr txBox="1">
            <a:spLocks noGrp="1"/>
          </p:cNvSpPr>
          <p:nvPr>
            <p:ph type="subTitle" idx="1"/>
          </p:nvPr>
        </p:nvSpPr>
        <p:spPr>
          <a:xfrm>
            <a:off x="1371600" y="3392190"/>
            <a:ext cx="6400800" cy="1752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en-GB" sz="3200" b="1" i="1" dirty="0"/>
              <a:t>Digital footprints</a:t>
            </a:r>
            <a:endParaRPr dirty="0"/>
          </a:p>
        </p:txBody>
      </p:sp>
      <p:pic>
        <p:nvPicPr>
          <p:cNvPr id="90" name="Google Shape;90;p1" descr="Image result for happy pupils clip art"/>
          <p:cNvPicPr preferRelativeResize="0"/>
          <p:nvPr/>
        </p:nvPicPr>
        <p:blipFill rotWithShape="1">
          <a:blip r:embed="rId3">
            <a:alphaModFix/>
          </a:blip>
          <a:srcRect t="7688" b="40172"/>
          <a:stretch/>
        </p:blipFill>
        <p:spPr>
          <a:xfrm>
            <a:off x="0" y="4655127"/>
            <a:ext cx="9144000" cy="2202873"/>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pic>
        <p:nvPicPr>
          <p:cNvPr id="166" name="Google Shape;166;p10" descr="Image result for blank pop up"/>
          <p:cNvPicPr preferRelativeResize="0"/>
          <p:nvPr/>
        </p:nvPicPr>
        <p:blipFill rotWithShape="1">
          <a:blip r:embed="rId4">
            <a:alphaModFix/>
          </a:blip>
          <a:srcRect/>
          <a:stretch/>
        </p:blipFill>
        <p:spPr>
          <a:xfrm>
            <a:off x="166479" y="317018"/>
            <a:ext cx="8818495" cy="6192819"/>
          </a:xfrm>
          <a:prstGeom prst="rect">
            <a:avLst/>
          </a:prstGeom>
          <a:noFill/>
          <a:ln>
            <a:noFill/>
          </a:ln>
        </p:spPr>
      </p:pic>
      <p:sp>
        <p:nvSpPr>
          <p:cNvPr id="167" name="Google Shape;167;p10"/>
          <p:cNvSpPr txBox="1"/>
          <p:nvPr/>
        </p:nvSpPr>
        <p:spPr>
          <a:xfrm>
            <a:off x="304800" y="1192696"/>
            <a:ext cx="85344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u="sng">
                <a:solidFill>
                  <a:schemeClr val="dk1"/>
                </a:solidFill>
                <a:latin typeface="Courier New"/>
                <a:ea typeface="Courier New"/>
                <a:cs typeface="Courier New"/>
                <a:sym typeface="Courier New"/>
              </a:rPr>
              <a:t>What is your opinion?</a:t>
            </a:r>
            <a:endParaRPr/>
          </a:p>
        </p:txBody>
      </p:sp>
      <p:sp>
        <p:nvSpPr>
          <p:cNvPr id="168" name="Google Shape;168;p10"/>
          <p:cNvSpPr txBox="1"/>
          <p:nvPr/>
        </p:nvSpPr>
        <p:spPr>
          <a:xfrm>
            <a:off x="450573" y="1923439"/>
            <a:ext cx="4197627" cy="3932944"/>
          </a:xfrm>
          <a:prstGeom prst="rect">
            <a:avLst/>
          </a:prstGeom>
          <a:noFill/>
          <a:ln>
            <a:noFill/>
          </a:ln>
        </p:spPr>
        <p:txBody>
          <a:bodyPr spcFirstLastPara="1" wrap="square" lIns="91425" tIns="45700" rIns="91425" bIns="45700" anchor="t" anchorCtr="0">
            <a:normAutofit fontScale="85000" lnSpcReduction="20000"/>
          </a:bodyPr>
          <a:lstStyle/>
          <a:p>
            <a:pPr marL="342900" marR="0" lvl="0" indent="-342900" algn="l" rtl="0">
              <a:lnSpc>
                <a:spcPct val="90000"/>
              </a:lnSpc>
              <a:spcBef>
                <a:spcPts val="0"/>
              </a:spcBef>
              <a:spcAft>
                <a:spcPts val="0"/>
              </a:spcAft>
              <a:buClr>
                <a:schemeClr val="dk1"/>
              </a:buClr>
              <a:buSzPct val="100000"/>
              <a:buFont typeface="Calibri"/>
              <a:buAutoNum type="arabicPeriod"/>
            </a:pPr>
            <a:r>
              <a:rPr lang="en-GB" sz="2400">
                <a:solidFill>
                  <a:schemeClr val="dk1"/>
                </a:solidFill>
                <a:latin typeface="Consolas"/>
                <a:ea typeface="Consolas"/>
                <a:cs typeface="Consolas"/>
                <a:sym typeface="Consolas"/>
              </a:rPr>
              <a:t>Should your behaviour and posts online have an impact on your real world life? </a:t>
            </a:r>
            <a:endParaRPr/>
          </a:p>
          <a:p>
            <a:pPr marL="342900" marR="0" lvl="0" indent="-213359" algn="l" rtl="0">
              <a:lnSpc>
                <a:spcPct val="90000"/>
              </a:lnSpc>
              <a:spcBef>
                <a:spcPts val="1000"/>
              </a:spcBef>
              <a:spcAft>
                <a:spcPts val="0"/>
              </a:spcAft>
              <a:buClr>
                <a:schemeClr val="dk1"/>
              </a:buClr>
              <a:buSzPct val="100000"/>
              <a:buFont typeface="Calibri"/>
              <a:buNone/>
            </a:pPr>
            <a:endParaRPr sz="2400">
              <a:solidFill>
                <a:schemeClr val="dk1"/>
              </a:solidFill>
              <a:latin typeface="Consolas"/>
              <a:ea typeface="Consolas"/>
              <a:cs typeface="Consolas"/>
              <a:sym typeface="Consolas"/>
            </a:endParaRPr>
          </a:p>
          <a:p>
            <a:pPr marL="342900" marR="0" lvl="0" indent="-342900" algn="l" rtl="0">
              <a:lnSpc>
                <a:spcPct val="90000"/>
              </a:lnSpc>
              <a:spcBef>
                <a:spcPts val="1000"/>
              </a:spcBef>
              <a:spcAft>
                <a:spcPts val="0"/>
              </a:spcAft>
              <a:buClr>
                <a:schemeClr val="dk1"/>
              </a:buClr>
              <a:buSzPct val="100000"/>
              <a:buFont typeface="Calibri"/>
              <a:buAutoNum type="arabicPeriod"/>
            </a:pPr>
            <a:r>
              <a:rPr lang="en-GB" sz="2400">
                <a:solidFill>
                  <a:schemeClr val="dk1"/>
                </a:solidFill>
                <a:latin typeface="Consolas"/>
                <a:ea typeface="Consolas"/>
                <a:cs typeface="Consolas"/>
                <a:sym typeface="Consolas"/>
              </a:rPr>
              <a:t>Is it right that employers can do a digital footprint analysis of you before they employ you?</a:t>
            </a:r>
            <a:endParaRPr/>
          </a:p>
          <a:p>
            <a:pPr marL="342900" marR="0" lvl="0" indent="-213359" algn="l" rtl="0">
              <a:lnSpc>
                <a:spcPct val="90000"/>
              </a:lnSpc>
              <a:spcBef>
                <a:spcPts val="1000"/>
              </a:spcBef>
              <a:spcAft>
                <a:spcPts val="0"/>
              </a:spcAft>
              <a:buClr>
                <a:schemeClr val="dk1"/>
              </a:buClr>
              <a:buSzPct val="100000"/>
              <a:buFont typeface="Calibri"/>
              <a:buNone/>
            </a:pPr>
            <a:endParaRPr sz="2400">
              <a:solidFill>
                <a:schemeClr val="dk1"/>
              </a:solidFill>
              <a:latin typeface="Consolas"/>
              <a:ea typeface="Consolas"/>
              <a:cs typeface="Consolas"/>
              <a:sym typeface="Consolas"/>
            </a:endParaRPr>
          </a:p>
          <a:p>
            <a:pPr marL="342900" marR="0" lvl="0" indent="-342900" algn="l" rtl="0">
              <a:lnSpc>
                <a:spcPct val="90000"/>
              </a:lnSpc>
              <a:spcBef>
                <a:spcPts val="1000"/>
              </a:spcBef>
              <a:spcAft>
                <a:spcPts val="0"/>
              </a:spcAft>
              <a:buClr>
                <a:schemeClr val="dk1"/>
              </a:buClr>
              <a:buSzPct val="100000"/>
              <a:buFont typeface="Calibri"/>
              <a:buAutoNum type="arabicPeriod"/>
            </a:pPr>
            <a:r>
              <a:rPr lang="en-GB" sz="2400">
                <a:solidFill>
                  <a:schemeClr val="dk1"/>
                </a:solidFill>
                <a:latin typeface="Consolas"/>
                <a:ea typeface="Consolas"/>
                <a:cs typeface="Consolas"/>
                <a:sym typeface="Consolas"/>
              </a:rPr>
              <a:t>Is it acceptable for employers to dismiss someone for something they have said online?</a:t>
            </a:r>
            <a:endParaRPr/>
          </a:p>
        </p:txBody>
      </p:sp>
      <p:sp>
        <p:nvSpPr>
          <p:cNvPr id="169" name="Google Shape;169;p10"/>
          <p:cNvSpPr txBox="1"/>
          <p:nvPr/>
        </p:nvSpPr>
        <p:spPr>
          <a:xfrm>
            <a:off x="4843669" y="1923439"/>
            <a:ext cx="3945835" cy="42473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u="sng">
                <a:solidFill>
                  <a:srgbClr val="548135"/>
                </a:solidFill>
                <a:latin typeface="Consolas"/>
                <a:ea typeface="Consolas"/>
                <a:cs typeface="Consolas"/>
                <a:sym typeface="Consolas"/>
              </a:rPr>
              <a:t>Success Criteria:</a:t>
            </a:r>
            <a:endParaRPr/>
          </a:p>
          <a:p>
            <a:pPr marL="0" marR="0" lvl="0" indent="0" algn="ctr" rtl="0">
              <a:spcBef>
                <a:spcPts val="0"/>
              </a:spcBef>
              <a:spcAft>
                <a:spcPts val="0"/>
              </a:spcAft>
              <a:buNone/>
            </a:pPr>
            <a:endParaRPr sz="1800" b="1">
              <a:solidFill>
                <a:srgbClr val="548135"/>
              </a:solidFill>
              <a:latin typeface="Consolas"/>
              <a:ea typeface="Consolas"/>
              <a:cs typeface="Consolas"/>
              <a:sym typeface="Consolas"/>
            </a:endParaRPr>
          </a:p>
          <a:p>
            <a:pPr marL="0" marR="0" lvl="0" indent="0" algn="ctr" rtl="0">
              <a:spcBef>
                <a:spcPts val="0"/>
              </a:spcBef>
              <a:spcAft>
                <a:spcPts val="0"/>
              </a:spcAft>
              <a:buNone/>
            </a:pPr>
            <a:r>
              <a:rPr lang="en-GB" sz="1800" b="1">
                <a:solidFill>
                  <a:srgbClr val="548135"/>
                </a:solidFill>
                <a:latin typeface="Consolas"/>
                <a:ea typeface="Consolas"/>
                <a:cs typeface="Consolas"/>
                <a:sym typeface="Consolas"/>
              </a:rPr>
              <a:t>Write in a full and complete sentence using the wording of the question in your answer. </a:t>
            </a:r>
            <a:endParaRPr/>
          </a:p>
          <a:p>
            <a:pPr marL="0" marR="0" lvl="0" indent="0" algn="ctr" rtl="0">
              <a:spcBef>
                <a:spcPts val="0"/>
              </a:spcBef>
              <a:spcAft>
                <a:spcPts val="0"/>
              </a:spcAft>
              <a:buNone/>
            </a:pPr>
            <a:endParaRPr sz="1800" b="1">
              <a:solidFill>
                <a:srgbClr val="548135"/>
              </a:solidFill>
              <a:latin typeface="Consolas"/>
              <a:ea typeface="Consolas"/>
              <a:cs typeface="Consolas"/>
              <a:sym typeface="Consolas"/>
            </a:endParaRPr>
          </a:p>
          <a:p>
            <a:pPr marL="0" marR="0" lvl="0" indent="0" algn="ctr" rtl="0">
              <a:spcBef>
                <a:spcPts val="0"/>
              </a:spcBef>
              <a:spcAft>
                <a:spcPts val="0"/>
              </a:spcAft>
              <a:buNone/>
            </a:pPr>
            <a:endParaRPr sz="1800" b="1">
              <a:solidFill>
                <a:srgbClr val="548135"/>
              </a:solidFill>
              <a:latin typeface="Consolas"/>
              <a:ea typeface="Consolas"/>
              <a:cs typeface="Consolas"/>
              <a:sym typeface="Consolas"/>
            </a:endParaRPr>
          </a:p>
          <a:p>
            <a:pPr marL="0" marR="0" lvl="0" indent="0" algn="ctr" rtl="0">
              <a:spcBef>
                <a:spcPts val="0"/>
              </a:spcBef>
              <a:spcAft>
                <a:spcPts val="0"/>
              </a:spcAft>
              <a:buNone/>
            </a:pPr>
            <a:r>
              <a:rPr lang="en-GB" sz="1800" b="1">
                <a:solidFill>
                  <a:srgbClr val="548135"/>
                </a:solidFill>
                <a:latin typeface="Consolas"/>
                <a:ea typeface="Consolas"/>
                <a:cs typeface="Consolas"/>
                <a:sym typeface="Consolas"/>
              </a:rPr>
              <a:t>Give both sides of the argument and reach a conclusion for each question.</a:t>
            </a:r>
            <a:endParaRPr/>
          </a:p>
          <a:p>
            <a:pPr marL="0" marR="0" lvl="0" indent="0" algn="ctr" rtl="0">
              <a:spcBef>
                <a:spcPts val="0"/>
              </a:spcBef>
              <a:spcAft>
                <a:spcPts val="0"/>
              </a:spcAft>
              <a:buNone/>
            </a:pPr>
            <a:endParaRPr sz="1800" b="1">
              <a:solidFill>
                <a:srgbClr val="548135"/>
              </a:solidFill>
              <a:latin typeface="Consolas"/>
              <a:ea typeface="Consolas"/>
              <a:cs typeface="Consolas"/>
              <a:sym typeface="Consolas"/>
            </a:endParaRPr>
          </a:p>
          <a:p>
            <a:pPr marL="0" marR="0" lvl="0" indent="0" algn="ctr" rtl="0">
              <a:spcBef>
                <a:spcPts val="0"/>
              </a:spcBef>
              <a:spcAft>
                <a:spcPts val="0"/>
              </a:spcAft>
              <a:buNone/>
            </a:pPr>
            <a:r>
              <a:rPr lang="en-GB" sz="1800" b="1">
                <a:solidFill>
                  <a:srgbClr val="548135"/>
                </a:solidFill>
                <a:latin typeface="Consolas"/>
                <a:ea typeface="Consolas"/>
                <a:cs typeface="Consolas"/>
                <a:sym typeface="Consolas"/>
              </a:rPr>
              <a:t>Explain yourself as fully as possible, using examples where appropriate. </a:t>
            </a:r>
            <a:endParaRPr/>
          </a:p>
          <a:p>
            <a:pPr marL="0" marR="0" lvl="0" indent="0" algn="ctr" rtl="0">
              <a:spcBef>
                <a:spcPts val="0"/>
              </a:spcBef>
              <a:spcAft>
                <a:spcPts val="0"/>
              </a:spcAft>
              <a:buNone/>
            </a:pPr>
            <a:endParaRPr sz="1800" b="1">
              <a:solidFill>
                <a:srgbClr val="548135"/>
              </a:solidFill>
              <a:latin typeface="Consolas"/>
              <a:ea typeface="Consolas"/>
              <a:cs typeface="Consolas"/>
              <a:sym typeface="Consola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pic>
        <p:nvPicPr>
          <p:cNvPr id="174" name="Google Shape;174;p11" descr="Image result for blank pop up"/>
          <p:cNvPicPr preferRelativeResize="0"/>
          <p:nvPr/>
        </p:nvPicPr>
        <p:blipFill rotWithShape="1">
          <a:blip r:embed="rId4">
            <a:alphaModFix/>
          </a:blip>
          <a:srcRect/>
          <a:stretch/>
        </p:blipFill>
        <p:spPr>
          <a:xfrm>
            <a:off x="166479" y="317018"/>
            <a:ext cx="8818495" cy="6192819"/>
          </a:xfrm>
          <a:prstGeom prst="rect">
            <a:avLst/>
          </a:prstGeom>
          <a:noFill/>
          <a:ln>
            <a:noFill/>
          </a:ln>
        </p:spPr>
      </p:pic>
      <p:sp>
        <p:nvSpPr>
          <p:cNvPr id="175" name="Google Shape;175;p11"/>
          <p:cNvSpPr txBox="1"/>
          <p:nvPr/>
        </p:nvSpPr>
        <p:spPr>
          <a:xfrm>
            <a:off x="304800" y="1192696"/>
            <a:ext cx="85344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u="sng">
                <a:solidFill>
                  <a:schemeClr val="dk1"/>
                </a:solidFill>
                <a:latin typeface="Courier New"/>
                <a:ea typeface="Courier New"/>
                <a:cs typeface="Courier New"/>
                <a:sym typeface="Courier New"/>
              </a:rPr>
              <a:t>Social Media Plenary</a:t>
            </a:r>
            <a:endParaRPr/>
          </a:p>
        </p:txBody>
      </p:sp>
      <p:pic>
        <p:nvPicPr>
          <p:cNvPr id="176" name="Google Shape;176;p11"/>
          <p:cNvPicPr preferRelativeResize="0"/>
          <p:nvPr/>
        </p:nvPicPr>
        <p:blipFill rotWithShape="1">
          <a:blip r:embed="rId5">
            <a:alphaModFix/>
          </a:blip>
          <a:srcRect l="11159" t="16678" r="28985" b="8948"/>
          <a:stretch/>
        </p:blipFill>
        <p:spPr>
          <a:xfrm>
            <a:off x="424069" y="1861689"/>
            <a:ext cx="5947392" cy="4154797"/>
          </a:xfrm>
          <a:prstGeom prst="rect">
            <a:avLst/>
          </a:prstGeom>
          <a:noFill/>
          <a:ln>
            <a:noFill/>
          </a:ln>
        </p:spPr>
      </p:pic>
      <p:sp>
        <p:nvSpPr>
          <p:cNvPr id="177" name="Google Shape;177;p11"/>
          <p:cNvSpPr txBox="1"/>
          <p:nvPr/>
        </p:nvSpPr>
        <p:spPr>
          <a:xfrm>
            <a:off x="6444348" y="1861689"/>
            <a:ext cx="2467739"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Instagram: </a:t>
            </a:r>
            <a:r>
              <a:rPr lang="en-GB" sz="1600">
                <a:solidFill>
                  <a:schemeClr val="dk1"/>
                </a:solidFill>
                <a:latin typeface="Arial"/>
                <a:ea typeface="Arial"/>
                <a:cs typeface="Arial"/>
                <a:sym typeface="Arial"/>
              </a:rPr>
              <a:t>Draw a picture to represent what you have learnt in this learning phase.</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Twitter: </a:t>
            </a:r>
            <a:r>
              <a:rPr lang="en-GB" sz="1600">
                <a:solidFill>
                  <a:schemeClr val="dk1"/>
                </a:solidFill>
                <a:latin typeface="Arial"/>
                <a:ea typeface="Arial"/>
                <a:cs typeface="Arial"/>
                <a:sym typeface="Arial"/>
              </a:rPr>
              <a:t>write a tweet about the learning phase. It can only be 140 characters (letters, spaces and symbols) and must include 1 hashtag (#)</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Facebook: </a:t>
            </a:r>
            <a:r>
              <a:rPr lang="en-GB" sz="1600">
                <a:solidFill>
                  <a:schemeClr val="dk1"/>
                </a:solidFill>
                <a:latin typeface="Arial"/>
                <a:ea typeface="Arial"/>
                <a:cs typeface="Arial"/>
                <a:sym typeface="Arial"/>
              </a:rPr>
              <a:t>Write a Facebook status update about this learning phase. </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05;p3"/>
          <p:cNvPicPr preferRelativeResize="0"/>
          <p:nvPr/>
        </p:nvPicPr>
        <p:blipFill rotWithShape="1">
          <a:blip r:embed="rId2">
            <a:alphaModFix/>
          </a:blip>
          <a:srcRect l="34304" t="15964" r="35443" b="7749"/>
          <a:stretch/>
        </p:blipFill>
        <p:spPr>
          <a:xfrm>
            <a:off x="515609" y="655735"/>
            <a:ext cx="3773587" cy="5377419"/>
          </a:xfrm>
          <a:prstGeom prst="rect">
            <a:avLst/>
          </a:prstGeom>
          <a:noFill/>
          <a:ln>
            <a:noFill/>
          </a:ln>
        </p:spPr>
      </p:pic>
      <p:pic>
        <p:nvPicPr>
          <p:cNvPr id="4" name="Google Shape;105;p3"/>
          <p:cNvPicPr preferRelativeResize="0"/>
          <p:nvPr/>
        </p:nvPicPr>
        <p:blipFill rotWithShape="1">
          <a:blip r:embed="rId2">
            <a:alphaModFix/>
          </a:blip>
          <a:srcRect l="34304" t="15964" r="35443" b="7749"/>
          <a:stretch/>
        </p:blipFill>
        <p:spPr>
          <a:xfrm>
            <a:off x="4966632" y="655735"/>
            <a:ext cx="3773587" cy="5377419"/>
          </a:xfrm>
          <a:prstGeom prst="rect">
            <a:avLst/>
          </a:prstGeom>
          <a:noFill/>
          <a:ln>
            <a:noFill/>
          </a:ln>
        </p:spPr>
      </p:pic>
    </p:spTree>
    <p:extLst>
      <p:ext uri="{BB962C8B-B14F-4D97-AF65-F5344CB8AC3E}">
        <p14:creationId xmlns:p14="http://schemas.microsoft.com/office/powerpoint/2010/main" val="3509971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pic>
        <p:nvPicPr>
          <p:cNvPr id="96" name="Google Shape;96;p2" descr="Image result for blank pop up"/>
          <p:cNvPicPr preferRelativeResize="0"/>
          <p:nvPr/>
        </p:nvPicPr>
        <p:blipFill rotWithShape="1">
          <a:blip r:embed="rId4">
            <a:alphaModFix/>
          </a:blip>
          <a:srcRect/>
          <a:stretch/>
        </p:blipFill>
        <p:spPr>
          <a:xfrm>
            <a:off x="974862" y="396531"/>
            <a:ext cx="7718563" cy="5667375"/>
          </a:xfrm>
          <a:prstGeom prst="rect">
            <a:avLst/>
          </a:prstGeom>
          <a:noFill/>
          <a:ln>
            <a:noFill/>
          </a:ln>
        </p:spPr>
      </p:pic>
      <p:sp>
        <p:nvSpPr>
          <p:cNvPr id="97" name="Google Shape;97;p2"/>
          <p:cNvSpPr txBox="1"/>
          <p:nvPr/>
        </p:nvSpPr>
        <p:spPr>
          <a:xfrm>
            <a:off x="1099930" y="1192696"/>
            <a:ext cx="740796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i="0" u="sng" strike="noStrike" cap="none">
                <a:solidFill>
                  <a:schemeClr val="dk1"/>
                </a:solidFill>
                <a:latin typeface="Courier New"/>
                <a:ea typeface="Courier New"/>
                <a:cs typeface="Courier New"/>
                <a:sym typeface="Courier New"/>
              </a:rPr>
              <a:t>Consequences Of Online Behaviour</a:t>
            </a:r>
            <a:endParaRPr/>
          </a:p>
        </p:txBody>
      </p:sp>
      <p:sp>
        <p:nvSpPr>
          <p:cNvPr id="98" name="Google Shape;98;p2"/>
          <p:cNvSpPr txBox="1"/>
          <p:nvPr/>
        </p:nvSpPr>
        <p:spPr>
          <a:xfrm>
            <a:off x="1311965" y="1855304"/>
            <a:ext cx="6983896" cy="18466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i="0" u="none" strike="noStrike" cap="none">
                <a:solidFill>
                  <a:schemeClr val="dk1"/>
                </a:solidFill>
                <a:latin typeface="Courier New"/>
                <a:ea typeface="Courier New"/>
                <a:cs typeface="Courier New"/>
                <a:sym typeface="Courier New"/>
              </a:rPr>
              <a:t>Objectives:</a:t>
            </a:r>
            <a:endParaRPr/>
          </a:p>
          <a:p>
            <a:pPr marL="1200150" marR="0" lvl="2" indent="-285750" algn="l" rtl="0">
              <a:spcBef>
                <a:spcPts val="0"/>
              </a:spcBef>
              <a:spcAft>
                <a:spcPts val="0"/>
              </a:spcAft>
              <a:buClr>
                <a:schemeClr val="dk1"/>
              </a:buClr>
              <a:buSzPts val="1800"/>
              <a:buFont typeface="Arial"/>
              <a:buChar char="•"/>
            </a:pPr>
            <a:r>
              <a:rPr lang="en-GB" sz="1800" b="0" i="0" u="none" strike="noStrike" cap="none">
                <a:solidFill>
                  <a:schemeClr val="dk1"/>
                </a:solidFill>
                <a:latin typeface="Courier New"/>
                <a:ea typeface="Courier New"/>
                <a:cs typeface="Courier New"/>
                <a:sym typeface="Courier New"/>
              </a:rPr>
              <a:t>To think about what your online reputation is and how it can impact the real world.</a:t>
            </a:r>
            <a:endParaRPr/>
          </a:p>
          <a:p>
            <a:pPr marL="1200150" marR="0" lvl="2" indent="-285750" algn="l" rtl="0">
              <a:spcBef>
                <a:spcPts val="0"/>
              </a:spcBef>
              <a:spcAft>
                <a:spcPts val="0"/>
              </a:spcAft>
              <a:buClr>
                <a:schemeClr val="dk1"/>
              </a:buClr>
              <a:buSzPts val="1800"/>
              <a:buFont typeface="Arial"/>
              <a:buChar char="•"/>
            </a:pPr>
            <a:r>
              <a:rPr lang="en-GB" sz="1800" b="0" i="0" u="none" strike="noStrike" cap="none">
                <a:solidFill>
                  <a:schemeClr val="dk1"/>
                </a:solidFill>
                <a:latin typeface="Courier New"/>
                <a:ea typeface="Courier New"/>
                <a:cs typeface="Courier New"/>
                <a:sym typeface="Courier New"/>
              </a:rPr>
              <a:t>To consider what the consequences are for inappropriate online behaviour. </a:t>
            </a:r>
            <a:endParaRPr/>
          </a:p>
        </p:txBody>
      </p:sp>
      <p:sp>
        <p:nvSpPr>
          <p:cNvPr id="99" name="Google Shape;99;p2"/>
          <p:cNvSpPr txBox="1"/>
          <p:nvPr/>
        </p:nvSpPr>
        <p:spPr>
          <a:xfrm>
            <a:off x="1311965" y="3947368"/>
            <a:ext cx="6983896" cy="12926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Courier New"/>
                <a:ea typeface="Courier New"/>
                <a:cs typeface="Courier New"/>
                <a:sym typeface="Courier New"/>
              </a:rPr>
              <a:t>Starter:</a:t>
            </a:r>
            <a:endParaRPr/>
          </a:p>
          <a:p>
            <a:pPr marL="1200150" marR="0" lvl="2" indent="-285750" algn="l" rtl="0">
              <a:spcBef>
                <a:spcPts val="0"/>
              </a:spcBef>
              <a:spcAft>
                <a:spcPts val="0"/>
              </a:spcAft>
              <a:buClr>
                <a:schemeClr val="dk1"/>
              </a:buClr>
              <a:buSzPts val="1800"/>
              <a:buFont typeface="Arial"/>
              <a:buChar char="•"/>
            </a:pPr>
            <a:r>
              <a:rPr lang="en-GB" sz="1800" b="0" i="0" u="none" strike="noStrike" cap="none">
                <a:solidFill>
                  <a:schemeClr val="dk1"/>
                </a:solidFill>
                <a:latin typeface="Courier New"/>
                <a:ea typeface="Courier New"/>
                <a:cs typeface="Courier New"/>
                <a:sym typeface="Courier New"/>
              </a:rPr>
              <a:t>For each of the tweets on the page note down what your first impression of each of the people that sent those tweets is.  </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3"/>
          <p:cNvPicPr preferRelativeResize="0"/>
          <p:nvPr/>
        </p:nvPicPr>
        <p:blipFill rotWithShape="1">
          <a:blip r:embed="rId3">
            <a:alphaModFix/>
          </a:blip>
          <a:srcRect l="34304" t="15964" r="35443" b="7749"/>
          <a:stretch/>
        </p:blipFill>
        <p:spPr>
          <a:xfrm>
            <a:off x="2118166" y="137261"/>
            <a:ext cx="4641450" cy="6583478"/>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628650" y="466727"/>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GB" sz="2800"/>
              <a:t>What does the term ‘digital footprint’</a:t>
            </a:r>
            <a:r>
              <a:rPr lang="en-GB" sz="2800" b="1" i="1">
                <a:solidFill>
                  <a:srgbClr val="FF0000"/>
                </a:solidFill>
              </a:rPr>
              <a:t> </a:t>
            </a:r>
            <a:r>
              <a:rPr lang="en-GB" sz="2800"/>
              <a:t>mean?</a:t>
            </a:r>
            <a:br>
              <a:rPr lang="en-GB" sz="2800"/>
            </a:br>
            <a:r>
              <a:rPr lang="en-GB" sz="2800"/>
              <a:t>Can you give any examples? </a:t>
            </a:r>
            <a:endParaRPr sz="2800"/>
          </a:p>
        </p:txBody>
      </p:sp>
      <p:sp>
        <p:nvSpPr>
          <p:cNvPr id="111" name="Google Shape;111;p4"/>
          <p:cNvSpPr txBox="1">
            <a:spLocks noGrp="1"/>
          </p:cNvSpPr>
          <p:nvPr>
            <p:ph type="body" idx="1"/>
          </p:nvPr>
        </p:nvSpPr>
        <p:spPr>
          <a:xfrm>
            <a:off x="457200" y="1927373"/>
            <a:ext cx="8229600" cy="452596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Think</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Pair </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Share</a:t>
            </a:r>
            <a:endParaRPr/>
          </a:p>
        </p:txBody>
      </p:sp>
      <p:pic>
        <p:nvPicPr>
          <p:cNvPr id="112" name="Google Shape;112;p4"/>
          <p:cNvPicPr preferRelativeResize="0"/>
          <p:nvPr/>
        </p:nvPicPr>
        <p:blipFill rotWithShape="1">
          <a:blip r:embed="rId3">
            <a:alphaModFix/>
          </a:blip>
          <a:srcRect/>
          <a:stretch/>
        </p:blipFill>
        <p:spPr>
          <a:xfrm>
            <a:off x="2891011" y="2297738"/>
            <a:ext cx="1849388" cy="1430193"/>
          </a:xfrm>
          <a:prstGeom prst="rect">
            <a:avLst/>
          </a:prstGeom>
          <a:noFill/>
          <a:ln w="9525" cap="flat" cmpd="sng">
            <a:solidFill>
              <a:schemeClr val="dk1"/>
            </a:solidFill>
            <a:prstDash val="solid"/>
            <a:miter lim="800000"/>
            <a:headEnd type="none" w="sm" len="sm"/>
            <a:tailEnd type="none" w="sm" len="sm"/>
          </a:ln>
        </p:spPr>
      </p:pic>
      <p:pic>
        <p:nvPicPr>
          <p:cNvPr id="113" name="Google Shape;113;p4"/>
          <p:cNvPicPr preferRelativeResize="0"/>
          <p:nvPr/>
        </p:nvPicPr>
        <p:blipFill rotWithShape="1">
          <a:blip r:embed="rId4">
            <a:alphaModFix/>
          </a:blip>
          <a:srcRect/>
          <a:stretch/>
        </p:blipFill>
        <p:spPr>
          <a:xfrm>
            <a:off x="4427984" y="3080376"/>
            <a:ext cx="2246957" cy="1716776"/>
          </a:xfrm>
          <a:prstGeom prst="rect">
            <a:avLst/>
          </a:prstGeom>
          <a:noFill/>
          <a:ln w="9525" cap="flat" cmpd="sng">
            <a:solidFill>
              <a:schemeClr val="dk1"/>
            </a:solidFill>
            <a:prstDash val="solid"/>
            <a:miter lim="800000"/>
            <a:headEnd type="none" w="sm" len="sm"/>
            <a:tailEnd type="none" w="sm" len="sm"/>
          </a:ln>
        </p:spPr>
      </p:pic>
      <p:pic>
        <p:nvPicPr>
          <p:cNvPr id="114" name="Google Shape;114;p4"/>
          <p:cNvPicPr preferRelativeResize="0"/>
          <p:nvPr/>
        </p:nvPicPr>
        <p:blipFill rotWithShape="1">
          <a:blip r:embed="rId5">
            <a:alphaModFix/>
          </a:blip>
          <a:srcRect/>
          <a:stretch/>
        </p:blipFill>
        <p:spPr>
          <a:xfrm>
            <a:off x="6068393" y="4633205"/>
            <a:ext cx="2752079" cy="2108163"/>
          </a:xfrm>
          <a:prstGeom prst="rect">
            <a:avLst/>
          </a:prstGeom>
          <a:noFill/>
          <a:ln w="9525" cap="flat" cmpd="sng">
            <a:solidFill>
              <a:schemeClr val="dk1"/>
            </a:solidFill>
            <a:prstDash val="solid"/>
            <a:miter lim="800000"/>
            <a:headEnd type="none" w="sm" len="sm"/>
            <a:tailEnd type="none" w="sm" len="sm"/>
          </a:ln>
        </p:spPr>
      </p:pic>
      <p:pic>
        <p:nvPicPr>
          <p:cNvPr id="115" name="Google Shape;115;p4" descr="https://openclipart.org/image/300px/svg_to_png/154849/foorprint-water.png"/>
          <p:cNvPicPr preferRelativeResize="0"/>
          <p:nvPr/>
        </p:nvPicPr>
        <p:blipFill rotWithShape="1">
          <a:blip r:embed="rId6">
            <a:alphaModFix/>
          </a:blip>
          <a:srcRect/>
          <a:stretch/>
        </p:blipFill>
        <p:spPr>
          <a:xfrm>
            <a:off x="7425017" y="252422"/>
            <a:ext cx="1261783" cy="27738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500"/>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pic>
        <p:nvPicPr>
          <p:cNvPr id="120" name="Google Shape;120;p5" descr="Image result for blank pop up"/>
          <p:cNvPicPr preferRelativeResize="0"/>
          <p:nvPr/>
        </p:nvPicPr>
        <p:blipFill rotWithShape="1">
          <a:blip r:embed="rId4">
            <a:alphaModFix/>
          </a:blip>
          <a:srcRect/>
          <a:stretch/>
        </p:blipFill>
        <p:spPr>
          <a:xfrm>
            <a:off x="974862" y="396531"/>
            <a:ext cx="7718563" cy="5667375"/>
          </a:xfrm>
          <a:prstGeom prst="rect">
            <a:avLst/>
          </a:prstGeom>
          <a:noFill/>
          <a:ln>
            <a:noFill/>
          </a:ln>
        </p:spPr>
      </p:pic>
      <p:sp>
        <p:nvSpPr>
          <p:cNvPr id="121" name="Google Shape;121;p5"/>
          <p:cNvSpPr txBox="1"/>
          <p:nvPr/>
        </p:nvSpPr>
        <p:spPr>
          <a:xfrm>
            <a:off x="1099930" y="1192696"/>
            <a:ext cx="740796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u="sng">
                <a:solidFill>
                  <a:schemeClr val="dk1"/>
                </a:solidFill>
                <a:latin typeface="Courier New"/>
                <a:ea typeface="Courier New"/>
                <a:cs typeface="Courier New"/>
                <a:sym typeface="Courier New"/>
              </a:rPr>
              <a:t>Digital Footprint</a:t>
            </a:r>
            <a:endParaRPr/>
          </a:p>
        </p:txBody>
      </p:sp>
      <p:sp>
        <p:nvSpPr>
          <p:cNvPr id="122" name="Google Shape;122;p5"/>
          <p:cNvSpPr txBox="1"/>
          <p:nvPr/>
        </p:nvSpPr>
        <p:spPr>
          <a:xfrm>
            <a:off x="1289651" y="2355213"/>
            <a:ext cx="5391588" cy="276675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en-GB" sz="2400">
                <a:solidFill>
                  <a:schemeClr val="dk1"/>
                </a:solidFill>
                <a:latin typeface="Courier New"/>
                <a:ea typeface="Courier New"/>
                <a:cs typeface="Courier New"/>
                <a:sym typeface="Courier New"/>
              </a:rPr>
              <a:t>Digital footprint is defined as “the trail or history left behind by all your interactions using the Internet, email, social media, texting, IM and even on demand TV. It can often be </a:t>
            </a:r>
            <a:r>
              <a:rPr lang="en-GB" sz="2400" u="sng">
                <a:solidFill>
                  <a:schemeClr val="dk1"/>
                </a:solidFill>
                <a:latin typeface="Courier New"/>
                <a:ea typeface="Courier New"/>
                <a:cs typeface="Courier New"/>
                <a:sym typeface="Courier New"/>
              </a:rPr>
              <a:t>permanent. </a:t>
            </a:r>
            <a:endParaRPr/>
          </a:p>
        </p:txBody>
      </p:sp>
      <p:pic>
        <p:nvPicPr>
          <p:cNvPr id="123" name="Google Shape;123;p5" descr="https://openclipart.org/image/300px/svg_to_png/154849/foorprint-water.png"/>
          <p:cNvPicPr preferRelativeResize="0"/>
          <p:nvPr/>
        </p:nvPicPr>
        <p:blipFill rotWithShape="1">
          <a:blip r:embed="rId5">
            <a:alphaModFix/>
          </a:blip>
          <a:srcRect/>
          <a:stretch/>
        </p:blipFill>
        <p:spPr>
          <a:xfrm>
            <a:off x="6548717" y="1454306"/>
            <a:ext cx="1959179" cy="43069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500"/>
                                        <p:tgtEl>
                                          <p:spTgt spid="12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
                                            <p:txEl>
                                              <p:pRg st="0" end="0"/>
                                            </p:txEl>
                                          </p:spTgt>
                                        </p:tgtEl>
                                        <p:attrNameLst>
                                          <p:attrName>style.visibility</p:attrName>
                                        </p:attrNameLst>
                                      </p:cBhvr>
                                      <p:to>
                                        <p:strVal val="visible"/>
                                      </p:to>
                                    </p:set>
                                    <p:animEffect transition="in" filter="fade">
                                      <p:cBhvr>
                                        <p:cTn id="12" dur="500"/>
                                        <p:tgtEl>
                                          <p:spTgt spid="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pic>
        <p:nvPicPr>
          <p:cNvPr id="128" name="Google Shape;128;p6" descr="Image result for blank pop up"/>
          <p:cNvPicPr preferRelativeResize="0"/>
          <p:nvPr/>
        </p:nvPicPr>
        <p:blipFill rotWithShape="1">
          <a:blip r:embed="rId4">
            <a:alphaModFix/>
          </a:blip>
          <a:srcRect/>
          <a:stretch/>
        </p:blipFill>
        <p:spPr>
          <a:xfrm>
            <a:off x="974862" y="396531"/>
            <a:ext cx="7718563" cy="5667375"/>
          </a:xfrm>
          <a:prstGeom prst="rect">
            <a:avLst/>
          </a:prstGeom>
          <a:noFill/>
          <a:ln>
            <a:noFill/>
          </a:ln>
        </p:spPr>
      </p:pic>
      <p:sp>
        <p:nvSpPr>
          <p:cNvPr id="129" name="Google Shape;129;p6"/>
          <p:cNvSpPr txBox="1"/>
          <p:nvPr/>
        </p:nvSpPr>
        <p:spPr>
          <a:xfrm>
            <a:off x="1099930" y="1192696"/>
            <a:ext cx="740796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u="sng">
                <a:solidFill>
                  <a:schemeClr val="dk1"/>
                </a:solidFill>
                <a:latin typeface="Courier New"/>
                <a:ea typeface="Courier New"/>
                <a:cs typeface="Courier New"/>
                <a:sym typeface="Courier New"/>
              </a:rPr>
              <a:t>Digital Footprint</a:t>
            </a:r>
            <a:endParaRPr/>
          </a:p>
        </p:txBody>
      </p:sp>
      <p:sp>
        <p:nvSpPr>
          <p:cNvPr id="130" name="Google Shape;130;p6"/>
          <p:cNvSpPr txBox="1"/>
          <p:nvPr/>
        </p:nvSpPr>
        <p:spPr>
          <a:xfrm>
            <a:off x="1369165" y="1977526"/>
            <a:ext cx="5680992" cy="3144439"/>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400"/>
              <a:buFont typeface="Arial"/>
              <a:buChar char="•"/>
            </a:pPr>
            <a:r>
              <a:rPr lang="en-GB" sz="2400">
                <a:solidFill>
                  <a:schemeClr val="dk1"/>
                </a:solidFill>
                <a:latin typeface="Consolas"/>
                <a:ea typeface="Consolas"/>
                <a:cs typeface="Consolas"/>
                <a:sym typeface="Consolas"/>
              </a:rPr>
              <a:t>Your digital and online interactions are a unique reflection of you. </a:t>
            </a:r>
            <a:endParaRPr/>
          </a:p>
          <a:p>
            <a:pPr marL="228600" marR="0" lvl="0" indent="-228600" algn="l" rtl="0">
              <a:lnSpc>
                <a:spcPct val="90000"/>
              </a:lnSpc>
              <a:spcBef>
                <a:spcPts val="1000"/>
              </a:spcBef>
              <a:spcAft>
                <a:spcPts val="0"/>
              </a:spcAft>
              <a:buClr>
                <a:schemeClr val="dk1"/>
              </a:buClr>
              <a:buSzPts val="2400"/>
              <a:buFont typeface="Arial"/>
              <a:buChar char="•"/>
            </a:pPr>
            <a:r>
              <a:rPr lang="en-GB" sz="2400">
                <a:solidFill>
                  <a:schemeClr val="dk1"/>
                </a:solidFill>
                <a:latin typeface="Consolas"/>
                <a:ea typeface="Consolas"/>
                <a:cs typeface="Consolas"/>
                <a:sym typeface="Consolas"/>
              </a:rPr>
              <a:t>You leave a trail of information that can be tracked, saved, or shared. </a:t>
            </a:r>
            <a:endParaRPr/>
          </a:p>
          <a:p>
            <a:pPr marL="228600" marR="0" lvl="0" indent="-228600" algn="l" rtl="0">
              <a:lnSpc>
                <a:spcPct val="90000"/>
              </a:lnSpc>
              <a:spcBef>
                <a:spcPts val="1000"/>
              </a:spcBef>
              <a:spcAft>
                <a:spcPts val="0"/>
              </a:spcAft>
              <a:buClr>
                <a:schemeClr val="dk1"/>
              </a:buClr>
              <a:buSzPts val="2400"/>
              <a:buFont typeface="Arial"/>
              <a:buChar char="•"/>
            </a:pPr>
            <a:r>
              <a:rPr lang="en-GB" sz="2400">
                <a:solidFill>
                  <a:schemeClr val="dk1"/>
                </a:solidFill>
                <a:latin typeface="Consolas"/>
                <a:ea typeface="Consolas"/>
                <a:cs typeface="Consolas"/>
                <a:sym typeface="Consolas"/>
              </a:rPr>
              <a:t>It is permanent. </a:t>
            </a:r>
            <a:endParaRPr/>
          </a:p>
          <a:p>
            <a:pPr marL="228600" marR="0" lvl="0" indent="-228600" algn="l" rtl="0">
              <a:lnSpc>
                <a:spcPct val="90000"/>
              </a:lnSpc>
              <a:spcBef>
                <a:spcPts val="1000"/>
              </a:spcBef>
              <a:spcAft>
                <a:spcPts val="0"/>
              </a:spcAft>
              <a:buClr>
                <a:schemeClr val="dk1"/>
              </a:buClr>
              <a:buSzPts val="2400"/>
              <a:buFont typeface="Arial"/>
              <a:buChar char="•"/>
            </a:pPr>
            <a:r>
              <a:rPr lang="en-GB" sz="2400">
                <a:solidFill>
                  <a:schemeClr val="dk1"/>
                </a:solidFill>
                <a:latin typeface="Consolas"/>
                <a:ea typeface="Consolas"/>
                <a:cs typeface="Consolas"/>
                <a:sym typeface="Consolas"/>
              </a:rPr>
              <a:t>You cannot delete it</a:t>
            </a:r>
            <a:endParaRPr/>
          </a:p>
        </p:txBody>
      </p:sp>
      <p:pic>
        <p:nvPicPr>
          <p:cNvPr id="131" name="Google Shape;131;p6" descr="https://openclipart.org/image/300px/svg_to_png/154849/foorprint-water.png"/>
          <p:cNvPicPr preferRelativeResize="0"/>
          <p:nvPr/>
        </p:nvPicPr>
        <p:blipFill rotWithShape="1">
          <a:blip r:embed="rId5">
            <a:alphaModFix/>
          </a:blip>
          <a:srcRect/>
          <a:stretch/>
        </p:blipFill>
        <p:spPr>
          <a:xfrm>
            <a:off x="6548717" y="1454306"/>
            <a:ext cx="1959179" cy="43069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p:tgtEl>
                                          <p:spTgt spid="13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xEl>
                                              <p:pRg st="0" end="0"/>
                                            </p:txEl>
                                          </p:spTgt>
                                        </p:tgtEl>
                                        <p:attrNameLst>
                                          <p:attrName>style.visibility</p:attrName>
                                        </p:attrNameLst>
                                      </p:cBhvr>
                                      <p:to>
                                        <p:strVal val="visible"/>
                                      </p:to>
                                    </p:set>
                                    <p:animEffect transition="in" filter="fade">
                                      <p:cBhvr>
                                        <p:cTn id="12" dur="500"/>
                                        <p:tgtEl>
                                          <p:spTgt spid="1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
                                            <p:txEl>
                                              <p:pRg st="1" end="1"/>
                                            </p:txEl>
                                          </p:spTgt>
                                        </p:tgtEl>
                                        <p:attrNameLst>
                                          <p:attrName>style.visibility</p:attrName>
                                        </p:attrNameLst>
                                      </p:cBhvr>
                                      <p:to>
                                        <p:strVal val="visible"/>
                                      </p:to>
                                    </p:set>
                                    <p:animEffect transition="in" filter="fade">
                                      <p:cBhvr>
                                        <p:cTn id="17" dur="500"/>
                                        <p:tgtEl>
                                          <p:spTgt spid="13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
                                            <p:txEl>
                                              <p:pRg st="2" end="2"/>
                                            </p:txEl>
                                          </p:spTgt>
                                        </p:tgtEl>
                                        <p:attrNameLst>
                                          <p:attrName>style.visibility</p:attrName>
                                        </p:attrNameLst>
                                      </p:cBhvr>
                                      <p:to>
                                        <p:strVal val="visible"/>
                                      </p:to>
                                    </p:set>
                                    <p:animEffect transition="in" filter="fade">
                                      <p:cBhvr>
                                        <p:cTn id="22" dur="500"/>
                                        <p:tgtEl>
                                          <p:spTgt spid="13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0">
                                            <p:txEl>
                                              <p:pRg st="3" end="3"/>
                                            </p:txEl>
                                          </p:spTgt>
                                        </p:tgtEl>
                                        <p:attrNameLst>
                                          <p:attrName>style.visibility</p:attrName>
                                        </p:attrNameLst>
                                      </p:cBhvr>
                                      <p:to>
                                        <p:strVal val="visible"/>
                                      </p:to>
                                    </p:set>
                                    <p:animEffect transition="in" filter="fade">
                                      <p:cBhvr>
                                        <p:cTn id="27" dur="500"/>
                                        <p:tgtEl>
                                          <p:spTgt spid="1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title"/>
          </p:nvPr>
        </p:nvSpPr>
        <p:spPr>
          <a:xfrm>
            <a:off x="628650" y="466727"/>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GB" sz="2800"/>
              <a:t>What does the term ‘consequence’</a:t>
            </a:r>
            <a:r>
              <a:rPr lang="en-GB" sz="2800" b="1" i="1">
                <a:solidFill>
                  <a:srgbClr val="FF0000"/>
                </a:solidFill>
              </a:rPr>
              <a:t> </a:t>
            </a:r>
            <a:r>
              <a:rPr lang="en-GB" sz="2800"/>
              <a:t>mean?</a:t>
            </a:r>
            <a:br>
              <a:rPr lang="en-GB" sz="2800"/>
            </a:br>
            <a:r>
              <a:rPr lang="en-GB" sz="2800"/>
              <a:t>Can you give any examples? </a:t>
            </a:r>
            <a:br>
              <a:rPr lang="en-GB" sz="2800"/>
            </a:br>
            <a:r>
              <a:rPr lang="en-GB" sz="2800"/>
              <a:t>Which might be the consequences of your digital footprint?</a:t>
            </a:r>
            <a:endParaRPr sz="2800"/>
          </a:p>
        </p:txBody>
      </p:sp>
      <p:sp>
        <p:nvSpPr>
          <p:cNvPr id="137" name="Google Shape;137;p7"/>
          <p:cNvSpPr txBox="1">
            <a:spLocks noGrp="1"/>
          </p:cNvSpPr>
          <p:nvPr>
            <p:ph type="body" idx="1"/>
          </p:nvPr>
        </p:nvSpPr>
        <p:spPr>
          <a:xfrm>
            <a:off x="457200" y="1927373"/>
            <a:ext cx="8229600" cy="452596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Think</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Pair </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Share</a:t>
            </a:r>
            <a:endParaRPr/>
          </a:p>
        </p:txBody>
      </p:sp>
      <p:pic>
        <p:nvPicPr>
          <p:cNvPr id="138" name="Google Shape;138;p7"/>
          <p:cNvPicPr preferRelativeResize="0"/>
          <p:nvPr/>
        </p:nvPicPr>
        <p:blipFill rotWithShape="1">
          <a:blip r:embed="rId3">
            <a:alphaModFix/>
          </a:blip>
          <a:srcRect/>
          <a:stretch/>
        </p:blipFill>
        <p:spPr>
          <a:xfrm>
            <a:off x="2891011" y="2297738"/>
            <a:ext cx="1849388" cy="1430193"/>
          </a:xfrm>
          <a:prstGeom prst="rect">
            <a:avLst/>
          </a:prstGeom>
          <a:noFill/>
          <a:ln w="9525" cap="flat" cmpd="sng">
            <a:solidFill>
              <a:schemeClr val="dk1"/>
            </a:solidFill>
            <a:prstDash val="solid"/>
            <a:miter lim="800000"/>
            <a:headEnd type="none" w="sm" len="sm"/>
            <a:tailEnd type="none" w="sm" len="sm"/>
          </a:ln>
        </p:spPr>
      </p:pic>
      <p:pic>
        <p:nvPicPr>
          <p:cNvPr id="139" name="Google Shape;139;p7"/>
          <p:cNvPicPr preferRelativeResize="0"/>
          <p:nvPr/>
        </p:nvPicPr>
        <p:blipFill rotWithShape="1">
          <a:blip r:embed="rId4">
            <a:alphaModFix/>
          </a:blip>
          <a:srcRect/>
          <a:stretch/>
        </p:blipFill>
        <p:spPr>
          <a:xfrm>
            <a:off x="4427984" y="3080376"/>
            <a:ext cx="2246957" cy="1716776"/>
          </a:xfrm>
          <a:prstGeom prst="rect">
            <a:avLst/>
          </a:prstGeom>
          <a:noFill/>
          <a:ln w="9525" cap="flat" cmpd="sng">
            <a:solidFill>
              <a:schemeClr val="dk1"/>
            </a:solidFill>
            <a:prstDash val="solid"/>
            <a:miter lim="800000"/>
            <a:headEnd type="none" w="sm" len="sm"/>
            <a:tailEnd type="none" w="sm" len="sm"/>
          </a:ln>
        </p:spPr>
      </p:pic>
      <p:pic>
        <p:nvPicPr>
          <p:cNvPr id="140" name="Google Shape;140;p7"/>
          <p:cNvPicPr preferRelativeResize="0"/>
          <p:nvPr/>
        </p:nvPicPr>
        <p:blipFill rotWithShape="1">
          <a:blip r:embed="rId5">
            <a:alphaModFix/>
          </a:blip>
          <a:srcRect/>
          <a:stretch/>
        </p:blipFill>
        <p:spPr>
          <a:xfrm>
            <a:off x="6068393" y="4633205"/>
            <a:ext cx="2752079" cy="2108163"/>
          </a:xfrm>
          <a:prstGeom prst="rect">
            <a:avLst/>
          </a:prstGeom>
          <a:noFill/>
          <a:ln w="9525" cap="flat" cmpd="sng">
            <a:solidFill>
              <a:schemeClr val="dk1"/>
            </a:solidFill>
            <a:prstDash val="solid"/>
            <a:miter lim="800000"/>
            <a:headEnd type="none" w="sm" len="sm"/>
            <a:tailEnd type="none" w="sm" len="sm"/>
          </a:ln>
        </p:spPr>
      </p:pic>
      <p:pic>
        <p:nvPicPr>
          <p:cNvPr id="141" name="Google Shape;141;p7" descr="https://openclipart.org/image/300px/svg_to_png/154849/foorprint-water.png"/>
          <p:cNvPicPr preferRelativeResize="0"/>
          <p:nvPr/>
        </p:nvPicPr>
        <p:blipFill rotWithShape="1">
          <a:blip r:embed="rId6">
            <a:alphaModFix/>
          </a:blip>
          <a:srcRect/>
          <a:stretch/>
        </p:blipFill>
        <p:spPr>
          <a:xfrm>
            <a:off x="7931306" y="164512"/>
            <a:ext cx="970377" cy="2133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p:tgtEl>
                                          <p:spTgt spid="1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pic>
        <p:nvPicPr>
          <p:cNvPr id="146" name="Google Shape;146;p8" descr="Image result for blank pop up"/>
          <p:cNvPicPr preferRelativeResize="0"/>
          <p:nvPr/>
        </p:nvPicPr>
        <p:blipFill rotWithShape="1">
          <a:blip r:embed="rId4">
            <a:alphaModFix/>
          </a:blip>
          <a:srcRect/>
          <a:stretch/>
        </p:blipFill>
        <p:spPr>
          <a:xfrm>
            <a:off x="219487" y="264009"/>
            <a:ext cx="8738982" cy="6202550"/>
          </a:xfrm>
          <a:prstGeom prst="rect">
            <a:avLst/>
          </a:prstGeom>
          <a:noFill/>
          <a:ln>
            <a:noFill/>
          </a:ln>
        </p:spPr>
      </p:pic>
      <p:sp>
        <p:nvSpPr>
          <p:cNvPr id="147" name="Google Shape;147;p8"/>
          <p:cNvSpPr txBox="1"/>
          <p:nvPr/>
        </p:nvSpPr>
        <p:spPr>
          <a:xfrm>
            <a:off x="913135" y="998332"/>
            <a:ext cx="7394713"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200"/>
              <a:buFont typeface="Consolas"/>
              <a:buNone/>
            </a:pPr>
            <a:r>
              <a:rPr lang="en-GB" sz="2200">
                <a:solidFill>
                  <a:schemeClr val="dk1"/>
                </a:solidFill>
                <a:latin typeface="Consolas"/>
                <a:ea typeface="Consolas"/>
                <a:cs typeface="Consolas"/>
                <a:sym typeface="Consolas"/>
              </a:rPr>
              <a:t>One in 10 job seekers between the ages of 16 and 34 have been rejected for a job because of something posted on their profiles.</a:t>
            </a:r>
            <a:endParaRPr/>
          </a:p>
        </p:txBody>
      </p:sp>
      <p:sp>
        <p:nvSpPr>
          <p:cNvPr id="148" name="Google Shape;148;p8"/>
          <p:cNvSpPr/>
          <p:nvPr/>
        </p:nvSpPr>
        <p:spPr>
          <a:xfrm>
            <a:off x="5884771" y="2198458"/>
            <a:ext cx="2520000" cy="156966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A Bloomberg social media editor lost his job this spring after a Twitter contact shared a private direct message he had sent about frustrations at work.</a:t>
            </a:r>
            <a:endParaRPr/>
          </a:p>
        </p:txBody>
      </p:sp>
      <p:sp>
        <p:nvSpPr>
          <p:cNvPr id="149" name="Google Shape;149;p8"/>
          <p:cNvSpPr/>
          <p:nvPr/>
        </p:nvSpPr>
        <p:spPr>
          <a:xfrm>
            <a:off x="498162" y="2198458"/>
            <a:ext cx="2520000" cy="156966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000000"/>
                </a:solidFill>
                <a:latin typeface="Calibri"/>
                <a:ea typeface="Calibri"/>
                <a:cs typeface="Calibri"/>
                <a:sym typeface="Calibri"/>
              </a:rPr>
              <a:t>A Taco Bell employee in California was fired after a photo of him licking a stack of taco shells made its way to the company’s official Facebook page. </a:t>
            </a:r>
            <a:endParaRPr sz="1600">
              <a:solidFill>
                <a:schemeClr val="dk1"/>
              </a:solidFill>
              <a:latin typeface="Calibri"/>
              <a:ea typeface="Calibri"/>
              <a:cs typeface="Calibri"/>
              <a:sym typeface="Calibri"/>
            </a:endParaRPr>
          </a:p>
        </p:txBody>
      </p:sp>
      <p:sp>
        <p:nvSpPr>
          <p:cNvPr id="150" name="Google Shape;150;p8"/>
          <p:cNvSpPr/>
          <p:nvPr/>
        </p:nvSpPr>
        <p:spPr>
          <a:xfrm>
            <a:off x="3137811" y="2198458"/>
            <a:ext cx="2627311" cy="230832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000000"/>
                </a:solidFill>
                <a:latin typeface="Calibri"/>
                <a:ea typeface="Calibri"/>
                <a:cs typeface="Calibri"/>
                <a:sym typeface="Calibri"/>
              </a:rPr>
              <a:t>A government employee in New Zealand was fired a few years ago after a Facebook posting about her role as a “very expensive paperweight” and described the time she wasted and stationary she stole from the office. </a:t>
            </a:r>
            <a:endParaRPr sz="1600">
              <a:solidFill>
                <a:schemeClr val="dk1"/>
              </a:solidFill>
              <a:latin typeface="Calibri"/>
              <a:ea typeface="Calibri"/>
              <a:cs typeface="Calibri"/>
              <a:sym typeface="Calibri"/>
            </a:endParaRPr>
          </a:p>
        </p:txBody>
      </p:sp>
      <p:sp>
        <p:nvSpPr>
          <p:cNvPr id="151" name="Google Shape;151;p8"/>
          <p:cNvSpPr txBox="1"/>
          <p:nvPr/>
        </p:nvSpPr>
        <p:spPr>
          <a:xfrm>
            <a:off x="3296838" y="4598912"/>
            <a:ext cx="5107934"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200"/>
              <a:buFont typeface="Consolas"/>
              <a:buNone/>
            </a:pPr>
            <a:r>
              <a:rPr lang="en-GB" sz="2200">
                <a:solidFill>
                  <a:schemeClr val="dk1"/>
                </a:solidFill>
                <a:latin typeface="Consolas"/>
                <a:ea typeface="Consolas"/>
                <a:cs typeface="Consolas"/>
                <a:sym typeface="Consolas"/>
              </a:rPr>
              <a:t>Do you think that it was right for these people to lose their jobs for what they posted online? </a:t>
            </a:r>
            <a:endParaRPr/>
          </a:p>
        </p:txBody>
      </p:sp>
      <p:sp>
        <p:nvSpPr>
          <p:cNvPr id="152" name="Google Shape;152;p8"/>
          <p:cNvSpPr/>
          <p:nvPr/>
        </p:nvSpPr>
        <p:spPr>
          <a:xfrm>
            <a:off x="498162" y="3867779"/>
            <a:ext cx="2520000" cy="1815882"/>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000000"/>
                </a:solidFill>
                <a:latin typeface="Calibri"/>
                <a:ea typeface="Calibri"/>
                <a:cs typeface="Calibri"/>
                <a:sym typeface="Calibri"/>
              </a:rPr>
              <a:t>A teacher was ask to resign from her job after a parent found pictures of her on Facebook holding a glass of wine and a beer as well as wearing “provocative clothing” whilst on holiday.</a:t>
            </a:r>
            <a:endParaRPr sz="16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500"/>
                                        <p:tgtEl>
                                          <p:spTgt spid="1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0"/>
                                        </p:tgtEl>
                                        <p:attrNameLst>
                                          <p:attrName>style.visibility</p:attrName>
                                        </p:attrNameLst>
                                      </p:cBhvr>
                                      <p:to>
                                        <p:strVal val="visible"/>
                                      </p:to>
                                    </p:set>
                                    <p:animEffect transition="in" filter="fade">
                                      <p:cBhvr>
                                        <p:cTn id="11" dur="500"/>
                                        <p:tgtEl>
                                          <p:spTgt spid="15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fade">
                                      <p:cBhvr>
                                        <p:cTn id="15" dur="500"/>
                                        <p:tgtEl>
                                          <p:spTgt spid="14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2"/>
                                        </p:tgtEl>
                                        <p:attrNameLst>
                                          <p:attrName>style.visibility</p:attrName>
                                        </p:attrNameLst>
                                      </p:cBhvr>
                                      <p:to>
                                        <p:strVal val="visible"/>
                                      </p:to>
                                    </p:set>
                                    <p:animEffect transition="in" filter="fade">
                                      <p:cBhvr>
                                        <p:cTn id="19" dur="500"/>
                                        <p:tgtEl>
                                          <p:spTgt spid="15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1"/>
                                        </p:tgtEl>
                                        <p:attrNameLst>
                                          <p:attrName>style.visibility</p:attrName>
                                        </p:attrNameLst>
                                      </p:cBhvr>
                                      <p:to>
                                        <p:strVal val="visible"/>
                                      </p:to>
                                    </p:set>
                                    <p:animEffect transition="in" filter="fade">
                                      <p:cBhvr>
                                        <p:cTn id="24"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9" descr="Image result for blank pop up"/>
          <p:cNvPicPr preferRelativeResize="0"/>
          <p:nvPr/>
        </p:nvPicPr>
        <p:blipFill rotWithShape="1">
          <a:blip r:embed="rId3">
            <a:alphaModFix/>
          </a:blip>
          <a:srcRect/>
          <a:stretch/>
        </p:blipFill>
        <p:spPr>
          <a:xfrm>
            <a:off x="166479" y="317018"/>
            <a:ext cx="8818495" cy="6192819"/>
          </a:xfrm>
          <a:prstGeom prst="rect">
            <a:avLst/>
          </a:prstGeom>
          <a:noFill/>
          <a:ln>
            <a:noFill/>
          </a:ln>
        </p:spPr>
      </p:pic>
      <p:sp>
        <p:nvSpPr>
          <p:cNvPr id="158" name="Google Shape;158;p9"/>
          <p:cNvSpPr txBox="1"/>
          <p:nvPr/>
        </p:nvSpPr>
        <p:spPr>
          <a:xfrm>
            <a:off x="304800" y="1192696"/>
            <a:ext cx="85344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u="sng">
                <a:solidFill>
                  <a:schemeClr val="dk1"/>
                </a:solidFill>
                <a:latin typeface="Courier New"/>
                <a:ea typeface="Courier New"/>
                <a:cs typeface="Courier New"/>
                <a:sym typeface="Courier New"/>
              </a:rPr>
              <a:t>What is your opinion?</a:t>
            </a:r>
            <a:endParaRPr/>
          </a:p>
        </p:txBody>
      </p:sp>
      <p:sp>
        <p:nvSpPr>
          <p:cNvPr id="159" name="Google Shape;159;p9"/>
          <p:cNvSpPr txBox="1"/>
          <p:nvPr/>
        </p:nvSpPr>
        <p:spPr>
          <a:xfrm>
            <a:off x="450573" y="1923439"/>
            <a:ext cx="4197627" cy="3932944"/>
          </a:xfrm>
          <a:prstGeom prst="rect">
            <a:avLst/>
          </a:prstGeom>
          <a:noFill/>
          <a:ln>
            <a:noFill/>
          </a:ln>
        </p:spPr>
        <p:txBody>
          <a:bodyPr spcFirstLastPara="1" wrap="square" lIns="91425" tIns="45700" rIns="91425" bIns="45700" anchor="t" anchorCtr="0">
            <a:normAutofit fontScale="85000" lnSpcReduction="20000"/>
          </a:bodyPr>
          <a:lstStyle/>
          <a:p>
            <a:pPr marL="342900" marR="0" lvl="0" indent="-342900" algn="l" rtl="0">
              <a:lnSpc>
                <a:spcPct val="90000"/>
              </a:lnSpc>
              <a:spcBef>
                <a:spcPts val="0"/>
              </a:spcBef>
              <a:spcAft>
                <a:spcPts val="0"/>
              </a:spcAft>
              <a:buClr>
                <a:schemeClr val="dk1"/>
              </a:buClr>
              <a:buSzPct val="100000"/>
              <a:buFont typeface="Calibri"/>
              <a:buAutoNum type="arabicPeriod"/>
            </a:pPr>
            <a:r>
              <a:rPr lang="en-GB" sz="2400">
                <a:solidFill>
                  <a:schemeClr val="dk1"/>
                </a:solidFill>
                <a:latin typeface="Consolas"/>
                <a:ea typeface="Consolas"/>
                <a:cs typeface="Consolas"/>
                <a:sym typeface="Consolas"/>
              </a:rPr>
              <a:t>Should your behaviour and posts online have an impact on your real world life? </a:t>
            </a:r>
            <a:endParaRPr/>
          </a:p>
          <a:p>
            <a:pPr marL="342900" marR="0" lvl="0" indent="-213359" algn="l" rtl="0">
              <a:lnSpc>
                <a:spcPct val="90000"/>
              </a:lnSpc>
              <a:spcBef>
                <a:spcPts val="1000"/>
              </a:spcBef>
              <a:spcAft>
                <a:spcPts val="0"/>
              </a:spcAft>
              <a:buClr>
                <a:schemeClr val="dk1"/>
              </a:buClr>
              <a:buSzPct val="100000"/>
              <a:buFont typeface="Calibri"/>
              <a:buNone/>
            </a:pPr>
            <a:endParaRPr sz="2400">
              <a:solidFill>
                <a:schemeClr val="dk1"/>
              </a:solidFill>
              <a:latin typeface="Consolas"/>
              <a:ea typeface="Consolas"/>
              <a:cs typeface="Consolas"/>
              <a:sym typeface="Consolas"/>
            </a:endParaRPr>
          </a:p>
          <a:p>
            <a:pPr marL="342900" marR="0" lvl="0" indent="-342900" algn="l" rtl="0">
              <a:lnSpc>
                <a:spcPct val="90000"/>
              </a:lnSpc>
              <a:spcBef>
                <a:spcPts val="1000"/>
              </a:spcBef>
              <a:spcAft>
                <a:spcPts val="0"/>
              </a:spcAft>
              <a:buClr>
                <a:schemeClr val="dk1"/>
              </a:buClr>
              <a:buSzPct val="100000"/>
              <a:buFont typeface="Calibri"/>
              <a:buAutoNum type="arabicPeriod"/>
            </a:pPr>
            <a:r>
              <a:rPr lang="en-GB" sz="2400">
                <a:solidFill>
                  <a:schemeClr val="dk1"/>
                </a:solidFill>
                <a:latin typeface="Consolas"/>
                <a:ea typeface="Consolas"/>
                <a:cs typeface="Consolas"/>
                <a:sym typeface="Consolas"/>
              </a:rPr>
              <a:t>Is it right that employers can do a digital footprint analysis of you before they employ you?</a:t>
            </a:r>
            <a:endParaRPr/>
          </a:p>
          <a:p>
            <a:pPr marL="342900" marR="0" lvl="0" indent="-213359" algn="l" rtl="0">
              <a:lnSpc>
                <a:spcPct val="90000"/>
              </a:lnSpc>
              <a:spcBef>
                <a:spcPts val="1000"/>
              </a:spcBef>
              <a:spcAft>
                <a:spcPts val="0"/>
              </a:spcAft>
              <a:buClr>
                <a:schemeClr val="dk1"/>
              </a:buClr>
              <a:buSzPct val="100000"/>
              <a:buFont typeface="Calibri"/>
              <a:buNone/>
            </a:pPr>
            <a:endParaRPr sz="2400">
              <a:solidFill>
                <a:schemeClr val="dk1"/>
              </a:solidFill>
              <a:latin typeface="Consolas"/>
              <a:ea typeface="Consolas"/>
              <a:cs typeface="Consolas"/>
              <a:sym typeface="Consolas"/>
            </a:endParaRPr>
          </a:p>
          <a:p>
            <a:pPr marL="342900" marR="0" lvl="0" indent="-342900" algn="l" rtl="0">
              <a:lnSpc>
                <a:spcPct val="90000"/>
              </a:lnSpc>
              <a:spcBef>
                <a:spcPts val="1000"/>
              </a:spcBef>
              <a:spcAft>
                <a:spcPts val="0"/>
              </a:spcAft>
              <a:buClr>
                <a:schemeClr val="dk1"/>
              </a:buClr>
              <a:buSzPct val="100000"/>
              <a:buFont typeface="Calibri"/>
              <a:buAutoNum type="arabicPeriod"/>
            </a:pPr>
            <a:r>
              <a:rPr lang="en-GB" sz="2400">
                <a:solidFill>
                  <a:schemeClr val="dk1"/>
                </a:solidFill>
                <a:latin typeface="Consolas"/>
                <a:ea typeface="Consolas"/>
                <a:cs typeface="Consolas"/>
                <a:sym typeface="Consolas"/>
              </a:rPr>
              <a:t>Is it acceptable for employers to dismiss someone for something they have said online?</a:t>
            </a:r>
            <a:endParaRPr/>
          </a:p>
        </p:txBody>
      </p:sp>
      <p:sp>
        <p:nvSpPr>
          <p:cNvPr id="160" name="Google Shape;160;p9"/>
          <p:cNvSpPr txBox="1"/>
          <p:nvPr/>
        </p:nvSpPr>
        <p:spPr>
          <a:xfrm>
            <a:off x="4843669" y="1923439"/>
            <a:ext cx="3945900" cy="2862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548135"/>
                </a:solidFill>
                <a:latin typeface="Consolas"/>
                <a:ea typeface="Consolas"/>
                <a:cs typeface="Consolas"/>
                <a:sym typeface="Consolas"/>
              </a:rPr>
              <a:t>Let's discuss our views on these questions.</a:t>
            </a:r>
            <a:endParaRPr/>
          </a:p>
          <a:p>
            <a:pPr marL="0" marR="0" lvl="0" indent="0" algn="ctr" rtl="0">
              <a:spcBef>
                <a:spcPts val="0"/>
              </a:spcBef>
              <a:spcAft>
                <a:spcPts val="0"/>
              </a:spcAft>
              <a:buNone/>
            </a:pPr>
            <a:endParaRPr sz="1800" b="1">
              <a:solidFill>
                <a:srgbClr val="548135"/>
              </a:solidFill>
              <a:latin typeface="Consolas"/>
              <a:ea typeface="Consolas"/>
              <a:cs typeface="Consolas"/>
              <a:sym typeface="Consolas"/>
            </a:endParaRPr>
          </a:p>
          <a:p>
            <a:pPr marL="0" marR="0" lvl="0" indent="0" algn="ctr" rtl="0">
              <a:spcBef>
                <a:spcPts val="0"/>
              </a:spcBef>
              <a:spcAft>
                <a:spcPts val="0"/>
              </a:spcAft>
              <a:buNone/>
            </a:pPr>
            <a:r>
              <a:rPr lang="en-GB" sz="1800" b="1">
                <a:solidFill>
                  <a:srgbClr val="548135"/>
                </a:solidFill>
                <a:latin typeface="Consolas"/>
                <a:ea typeface="Consolas"/>
                <a:cs typeface="Consolas"/>
                <a:sym typeface="Consolas"/>
              </a:rPr>
              <a:t>Do you agree or disagree?</a:t>
            </a:r>
            <a:endParaRPr/>
          </a:p>
          <a:p>
            <a:pPr marL="0" marR="0" lvl="0" indent="0" algn="ctr" rtl="0">
              <a:spcBef>
                <a:spcPts val="0"/>
              </a:spcBef>
              <a:spcAft>
                <a:spcPts val="0"/>
              </a:spcAft>
              <a:buNone/>
            </a:pPr>
            <a:endParaRPr sz="1800" b="1">
              <a:solidFill>
                <a:srgbClr val="548135"/>
              </a:solidFill>
              <a:latin typeface="Consolas"/>
              <a:ea typeface="Consolas"/>
              <a:cs typeface="Consolas"/>
              <a:sym typeface="Consolas"/>
            </a:endParaRPr>
          </a:p>
          <a:p>
            <a:pPr marL="0" marR="0" lvl="0" indent="0" algn="ctr" rtl="0">
              <a:spcBef>
                <a:spcPts val="0"/>
              </a:spcBef>
              <a:spcAft>
                <a:spcPts val="0"/>
              </a:spcAft>
              <a:buNone/>
            </a:pPr>
            <a:r>
              <a:rPr lang="en-GB" sz="1800" b="1">
                <a:solidFill>
                  <a:srgbClr val="548135"/>
                </a:solidFill>
                <a:latin typeface="Consolas"/>
                <a:ea typeface="Consolas"/>
                <a:cs typeface="Consolas"/>
                <a:sym typeface="Consolas"/>
              </a:rPr>
              <a:t>Why?</a:t>
            </a:r>
            <a:endParaRPr/>
          </a:p>
          <a:p>
            <a:pPr marL="0" marR="0" lvl="0" indent="0" algn="ctr" rtl="0">
              <a:spcBef>
                <a:spcPts val="0"/>
              </a:spcBef>
              <a:spcAft>
                <a:spcPts val="0"/>
              </a:spcAft>
              <a:buNone/>
            </a:pPr>
            <a:endParaRPr sz="1800" b="1">
              <a:solidFill>
                <a:srgbClr val="548135"/>
              </a:solidFill>
              <a:latin typeface="Consolas"/>
              <a:ea typeface="Consolas"/>
              <a:cs typeface="Consolas"/>
              <a:sym typeface="Consolas"/>
            </a:endParaRPr>
          </a:p>
          <a:p>
            <a:pPr marL="0" marR="0" lvl="0" indent="0" algn="ctr" rtl="0">
              <a:spcBef>
                <a:spcPts val="0"/>
              </a:spcBef>
              <a:spcAft>
                <a:spcPts val="0"/>
              </a:spcAft>
              <a:buNone/>
            </a:pPr>
            <a:r>
              <a:rPr lang="en-GB" sz="1800" b="1">
                <a:solidFill>
                  <a:srgbClr val="548135"/>
                </a:solidFill>
                <a:latin typeface="Consolas"/>
                <a:ea typeface="Consolas"/>
                <a:cs typeface="Consolas"/>
                <a:sym typeface="Consolas"/>
              </a:rPr>
              <a:t>Create for and against tables to note down your views.</a:t>
            </a:r>
            <a:endParaRPr/>
          </a:p>
          <a:p>
            <a:pPr marL="0" marR="0" lvl="0" indent="0" algn="l" rtl="0">
              <a:spcBef>
                <a:spcPts val="0"/>
              </a:spcBef>
              <a:spcAft>
                <a:spcPts val="0"/>
              </a:spcAft>
              <a:buNone/>
            </a:pPr>
            <a:endParaRPr sz="1800" b="1">
              <a:solidFill>
                <a:srgbClr val="548135"/>
              </a:solidFill>
              <a:latin typeface="Consolas"/>
              <a:ea typeface="Consolas"/>
              <a:cs typeface="Consolas"/>
              <a:sym typeface="Consolas"/>
            </a:endParaRPr>
          </a:p>
        </p:txBody>
      </p:sp>
      <p:graphicFrame>
        <p:nvGraphicFramePr>
          <p:cNvPr id="161" name="Google Shape;161;p9"/>
          <p:cNvGraphicFramePr/>
          <p:nvPr/>
        </p:nvGraphicFramePr>
        <p:xfrm>
          <a:off x="4939746" y="4574302"/>
          <a:ext cx="3849750" cy="1577355"/>
        </p:xfrm>
        <a:graphic>
          <a:graphicData uri="http://schemas.openxmlformats.org/drawingml/2006/table">
            <a:tbl>
              <a:tblPr firstRow="1" bandRow="1">
                <a:noFill/>
                <a:tableStyleId>{1A1F7B37-CA9D-4E29-B865-A85E6E727A7E}</a:tableStyleId>
              </a:tblPr>
              <a:tblGrid>
                <a:gridCol w="1924875">
                  <a:extLst>
                    <a:ext uri="{9D8B030D-6E8A-4147-A177-3AD203B41FA5}">
                      <a16:colId xmlns:a16="http://schemas.microsoft.com/office/drawing/2014/main" val="20000"/>
                    </a:ext>
                  </a:extLst>
                </a:gridCol>
                <a:gridCol w="1924875">
                  <a:extLst>
                    <a:ext uri="{9D8B030D-6E8A-4147-A177-3AD203B41FA5}">
                      <a16:colId xmlns:a16="http://schemas.microsoft.com/office/drawing/2014/main" val="20001"/>
                    </a:ext>
                  </a:extLst>
                </a:gridCol>
              </a:tblGrid>
              <a:tr h="388625">
                <a:tc>
                  <a:txBody>
                    <a:bodyPr/>
                    <a:lstStyle/>
                    <a:p>
                      <a:pPr marL="0" marR="0" lvl="0" indent="0" algn="ctr" rtl="0">
                        <a:spcBef>
                          <a:spcPts val="0"/>
                        </a:spcBef>
                        <a:spcAft>
                          <a:spcPts val="0"/>
                        </a:spcAft>
                        <a:buNone/>
                      </a:pPr>
                      <a:r>
                        <a:rPr lang="en-GB" sz="1800" u="none" strike="noStrike" cap="none"/>
                        <a:t>For</a:t>
                      </a:r>
                      <a:endParaRPr/>
                    </a:p>
                  </a:txBody>
                  <a:tcPr marL="91450" marR="91450" marT="45725" marB="45725"/>
                </a:tc>
                <a:tc>
                  <a:txBody>
                    <a:bodyPr/>
                    <a:lstStyle/>
                    <a:p>
                      <a:pPr marL="0" marR="0" lvl="0" indent="0" algn="ctr" rtl="0">
                        <a:spcBef>
                          <a:spcPts val="0"/>
                        </a:spcBef>
                        <a:spcAft>
                          <a:spcPts val="0"/>
                        </a:spcAft>
                        <a:buNone/>
                      </a:pPr>
                      <a:r>
                        <a:rPr lang="en-GB" sz="1800" u="none" strike="noStrike" cap="none"/>
                        <a:t>Against</a:t>
                      </a:r>
                      <a:endParaRPr/>
                    </a:p>
                  </a:txBody>
                  <a:tcPr marL="91450" marR="91450" marT="45725" marB="45725"/>
                </a:tc>
                <a:extLst>
                  <a:ext uri="{0D108BD9-81ED-4DB2-BD59-A6C34878D82A}">
                    <a16:rowId xmlns:a16="http://schemas.microsoft.com/office/drawing/2014/main" val="10000"/>
                  </a:ext>
                </a:extLst>
              </a:tr>
              <a:tr h="810475">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F35B45860DF143A561A29941B4BB3E" ma:contentTypeVersion="14" ma:contentTypeDescription="Create a new document." ma:contentTypeScope="" ma:versionID="bed313ff9a100f6a92dbcd9ff7c3db4a">
  <xsd:schema xmlns:xsd="http://www.w3.org/2001/XMLSchema" xmlns:xs="http://www.w3.org/2001/XMLSchema" xmlns:p="http://schemas.microsoft.com/office/2006/metadata/properties" xmlns:ns2="0fc7efbc-3519-4043-a7cf-9257e46b4e16" xmlns:ns3="c4bc8142-85eb-4765-8708-0769813ece0e" targetNamespace="http://schemas.microsoft.com/office/2006/metadata/properties" ma:root="true" ma:fieldsID="b5ad74d39b0e87c48d4f33e665e489a6" ns2:_="" ns3:_="">
    <xsd:import namespace="0fc7efbc-3519-4043-a7cf-9257e46b4e16"/>
    <xsd:import namespace="c4bc8142-85eb-4765-8708-0769813ece0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ServiceObjectDetectorVersion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c7efbc-3519-4043-a7cf-9257e46b4e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02da3f5-79f2-443c-8713-bed2e5b0d9b0}" ma:internalName="TaxCatchAll" ma:showField="CatchAllData" ma:web="0fc7efbc-3519-4043-a7cf-9257e46b4e1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bc8142-85eb-4765-8708-0769813ece0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b820720-3cae-4e0f-87a0-a0b1591a738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fc7efbc-3519-4043-a7cf-9257e46b4e16" xsi:nil="true"/>
    <lcf76f155ced4ddcb4097134ff3c332f xmlns="c4bc8142-85eb-4765-8708-0769813ece0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4B9CF6C-4896-494F-875D-8A59FC06EE01}"/>
</file>

<file path=customXml/itemProps2.xml><?xml version="1.0" encoding="utf-8"?>
<ds:datastoreItem xmlns:ds="http://schemas.openxmlformats.org/officeDocument/2006/customXml" ds:itemID="{837479A8-2DBF-4856-BA95-A4C3C5741884}"/>
</file>

<file path=customXml/itemProps3.xml><?xml version="1.0" encoding="utf-8"?>
<ds:datastoreItem xmlns:ds="http://schemas.openxmlformats.org/officeDocument/2006/customXml" ds:itemID="{039FB6D2-2676-4F7E-9BB7-6082F195F102}"/>
</file>

<file path=docProps/app.xml><?xml version="1.0" encoding="utf-8"?>
<Properties xmlns="http://schemas.openxmlformats.org/officeDocument/2006/extended-properties" xmlns:vt="http://schemas.openxmlformats.org/officeDocument/2006/docPropsVTypes">
  <TotalTime>124</TotalTime>
  <Words>625</Words>
  <Application>Microsoft Office PowerPoint</Application>
  <PresentationFormat>On-screen Show (4:3)</PresentationFormat>
  <Paragraphs>76</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Consolas</vt:lpstr>
      <vt:lpstr>Courier New</vt:lpstr>
      <vt:lpstr>Office Theme</vt:lpstr>
      <vt:lpstr>Health and well-being</vt:lpstr>
      <vt:lpstr>PowerPoint Presentation</vt:lpstr>
      <vt:lpstr>PowerPoint Presentation</vt:lpstr>
      <vt:lpstr>What does the term ‘digital footprint’ mean? Can you give any examples? </vt:lpstr>
      <vt:lpstr>PowerPoint Presentation</vt:lpstr>
      <vt:lpstr>PowerPoint Presentation</vt:lpstr>
      <vt:lpstr>What does the term ‘consequence’ mean? Can you give any examples?  Which might be the consequences of your digital footprint?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well-being</dc:title>
  <dc:creator>Kim Constable</dc:creator>
  <cp:lastModifiedBy>N John</cp:lastModifiedBy>
  <cp:revision>2</cp:revision>
  <cp:lastPrinted>2023-02-16T13:33:49Z</cp:lastPrinted>
  <dcterms:created xsi:type="dcterms:W3CDTF">2016-09-27T19:29:11Z</dcterms:created>
  <dcterms:modified xsi:type="dcterms:W3CDTF">2023-02-16T15:37:51Z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0x010100E4F35B45860DF143A561A29941B4BB3E</vt:lpwstr>
  </property>
</Properties>
</file>