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62" r:id="rId4"/>
    <p:sldId id="268" r:id="rId5"/>
    <p:sldId id="267" r:id="rId6"/>
    <p:sldId id="330" r:id="rId7"/>
    <p:sldId id="269" r:id="rId8"/>
    <p:sldId id="270" r:id="rId9"/>
    <p:sldId id="271" r:id="rId10"/>
    <p:sldId id="272" r:id="rId11"/>
    <p:sldId id="273" r:id="rId12"/>
    <p:sldId id="32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707D2-FBCD-4918-86D7-148FF9C6DA1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AE9A-901F-4496-BAF0-9DEFB680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8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8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6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AB92-C56F-41E3-9B6B-056A32F151C3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3DAC-86FA-487A-91B8-83B5AAEF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Health and well-being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1"/>
          </p:nvPr>
        </p:nvSpPr>
        <p:spPr>
          <a:xfrm>
            <a:off x="1371600" y="339219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Cyber bullying</a:t>
            </a:r>
            <a:endParaRPr dirty="0"/>
          </a:p>
        </p:txBody>
      </p:sp>
      <p:pic>
        <p:nvPicPr>
          <p:cNvPr id="117" name="Google Shape;117;p5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54B5-1D5D-4E06-902C-6774CBDC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06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Pick TWO of the case studies and explain why you think it is  cyber bullying </a:t>
            </a:r>
            <a:r>
              <a:rPr lang="en-GB" b="1" i="1" u="sng" dirty="0"/>
              <a:t>and</a:t>
            </a:r>
            <a:r>
              <a:rPr lang="en-GB" dirty="0"/>
              <a:t> what you could do about the situation.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92D050"/>
                </a:solidFill>
              </a:rPr>
              <a:t>You could u</a:t>
            </a:r>
            <a:r>
              <a:rPr lang="en-GB" sz="4400" dirty="0">
                <a:solidFill>
                  <a:srgbClr val="92D050"/>
                </a:solidFill>
              </a:rPr>
              <a:t>pload a video of your answer to Google Classroom or write it in your book.</a:t>
            </a:r>
            <a:br>
              <a:rPr lang="en-GB" dirty="0"/>
            </a:br>
            <a:endParaRPr lang="en-GB" dirty="0"/>
          </a:p>
        </p:txBody>
      </p:sp>
      <p:pic>
        <p:nvPicPr>
          <p:cNvPr id="3" name="Google Shape;221;p20">
            <a:extLst>
              <a:ext uri="{FF2B5EF4-FFF2-40B4-BE49-F238E27FC236}">
                <a16:creationId xmlns:a16="http://schemas.microsoft.com/office/drawing/2014/main" id="{2F86A611-C418-48C6-AD43-8BD8E1B9FC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6977" y="5238750"/>
            <a:ext cx="1489348" cy="99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43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A4D86-C010-4185-A89A-C7DBF476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sentences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D2C8C-2C7D-49CB-9D46-5D7EE888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picked the following case study:</a:t>
            </a:r>
          </a:p>
          <a:p>
            <a:r>
              <a:rPr lang="en-GB" dirty="0"/>
              <a:t>I think this IS cyber bullying because…</a:t>
            </a:r>
          </a:p>
          <a:p>
            <a:r>
              <a:rPr lang="en-GB" dirty="0"/>
              <a:t>Another reason I believe this is…</a:t>
            </a:r>
          </a:p>
          <a:p>
            <a:r>
              <a:rPr lang="en-GB" dirty="0"/>
              <a:t>Furthermore…</a:t>
            </a:r>
          </a:p>
          <a:p>
            <a:r>
              <a:rPr lang="en-GB" dirty="0"/>
              <a:t>In this situation you could…</a:t>
            </a:r>
          </a:p>
          <a:p>
            <a:r>
              <a:rPr lang="en-GB" dirty="0"/>
              <a:t>Another way to deal with the situation is…</a:t>
            </a:r>
          </a:p>
          <a:p>
            <a:r>
              <a:rPr lang="en-GB" dirty="0"/>
              <a:t>Lastly…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3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5CF9-AC08-4F5E-8937-8A69304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go for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F4BA3-5415-4F3D-A023-0EB5BDB9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  <a:uFillTx/>
              </a:rPr>
              <a:t>Speak to a teacher about it</a:t>
            </a:r>
          </a:p>
          <a:p>
            <a:endParaRPr lang="en-GB" sz="2400" dirty="0">
              <a:solidFill>
                <a:srgbClr val="7030A0"/>
              </a:solidFill>
              <a:uFillTx/>
            </a:endParaRPr>
          </a:p>
          <a:p>
            <a:r>
              <a:rPr lang="en-GB" sz="2400" dirty="0">
                <a:solidFill>
                  <a:srgbClr val="7030A0"/>
                </a:solidFill>
                <a:uFillTx/>
              </a:rPr>
              <a:t>Speak to someone at home or a friend</a:t>
            </a:r>
            <a:br>
              <a:rPr lang="en-GB" sz="2400" dirty="0">
                <a:solidFill>
                  <a:srgbClr val="7030A0"/>
                </a:solidFill>
                <a:uFillTx/>
              </a:rPr>
            </a:br>
            <a:endParaRPr lang="en-GB" sz="2400" dirty="0">
              <a:solidFill>
                <a:srgbClr val="7030A0"/>
              </a:solidFill>
              <a:uFillTx/>
            </a:endParaRP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uFillTx/>
              </a:rPr>
              <a:t>Tell your Head of Learning</a:t>
            </a:r>
            <a:br>
              <a:rPr lang="en-GB" sz="2400" dirty="0">
                <a:solidFill>
                  <a:srgbClr val="7030A0"/>
                </a:solidFill>
                <a:uFillTx/>
              </a:rPr>
            </a:br>
            <a:endParaRPr lang="en-GB" sz="2400" dirty="0">
              <a:solidFill>
                <a:srgbClr val="7030A0"/>
              </a:solidFill>
              <a:uFillTx/>
            </a:endParaRPr>
          </a:p>
          <a:p>
            <a:r>
              <a:rPr lang="en-GB" sz="2400" dirty="0">
                <a:solidFill>
                  <a:srgbClr val="7030A0"/>
                </a:solidFill>
                <a:uFillTx/>
              </a:rPr>
              <a:t>Speak to Mrs Lisa Jones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Google Shape;117;p5" descr="Image result for happy pupils clip art">
            <a:extLst>
              <a:ext uri="{FF2B5EF4-FFF2-40B4-BE49-F238E27FC236}">
                <a16:creationId xmlns:a16="http://schemas.microsoft.com/office/drawing/2014/main" id="{09723486-A4B1-46E5-9C89-8810A2D64D1C}"/>
              </a:ext>
            </a:extLst>
          </p:cNvPr>
          <p:cNvPicPr preferRelativeResize="0"/>
          <p:nvPr/>
        </p:nvPicPr>
        <p:blipFill rotWithShape="1">
          <a:blip r:embed="rId2"/>
          <a:srcRect b="12260"/>
          <a:stretch/>
        </p:blipFill>
        <p:spPr>
          <a:xfrm>
            <a:off x="0" y="4637572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39069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/>
        </p:nvSpPr>
        <p:spPr>
          <a:xfrm>
            <a:off x="762000" y="755650"/>
            <a:ext cx="7315200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down:</a:t>
            </a:r>
            <a:br>
              <a:rPr lang="en-GB" sz="3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things you will remember from this lesson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things you have learnt today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 you have</a:t>
            </a:r>
            <a:endParaRPr/>
          </a:p>
        </p:txBody>
      </p:sp>
      <p:pic>
        <p:nvPicPr>
          <p:cNvPr id="250" name="Google Shape;250;p19" descr="j02904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2400"/>
            <a:ext cx="2614613" cy="2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Lesson aim: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94375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en-GB" dirty="0"/>
              <a:t>To look at what cyber bullying is and be able to identify it when it happens.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endParaRPr lang="en-GB" dirty="0"/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en-GB" dirty="0"/>
              <a:t>To look at the way language and text can be misinterpreted as bullying. 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endParaRPr lang="en-GB" dirty="0"/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en-GB" dirty="0"/>
              <a:t>To look at ways of tackling cyber bullying in schools.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26640"/>
            <a:ext cx="2050554" cy="205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Image result for happy pupils clip art"/>
          <p:cNvPicPr preferRelativeResize="0"/>
          <p:nvPr/>
        </p:nvPicPr>
        <p:blipFill rotWithShape="1">
          <a:blip r:embed="rId4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628650" y="4667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dirty="0"/>
              <a:t>What does the term ‘cyber bullying’</a:t>
            </a:r>
            <a:r>
              <a:rPr lang="en-GB" sz="2800" b="1" i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mean?</a:t>
            </a:r>
            <a:br>
              <a:rPr lang="en-GB" sz="2800" dirty="0"/>
            </a:br>
            <a:r>
              <a:rPr lang="en-GB" sz="2800" dirty="0"/>
              <a:t>Can you give any examples?</a:t>
            </a:r>
            <a:br>
              <a:rPr lang="en-GB" sz="2800" dirty="0"/>
            </a:br>
            <a:endParaRPr sz="2800"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Think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Pair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Share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636" y="1998807"/>
            <a:ext cx="1849388" cy="14301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080376"/>
            <a:ext cx="2246957" cy="17167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8393" y="4633205"/>
            <a:ext cx="2752079" cy="21081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2BB1-2248-48EC-87B2-3F530FEA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/>
              <a:t>Cyber bullying</a:t>
            </a:r>
          </a:p>
        </p:txBody>
      </p:sp>
      <p:pic>
        <p:nvPicPr>
          <p:cNvPr id="4" name="Google Shape;117;p5" descr="Image result for happy pupils clip art">
            <a:extLst>
              <a:ext uri="{FF2B5EF4-FFF2-40B4-BE49-F238E27FC236}">
                <a16:creationId xmlns:a16="http://schemas.microsoft.com/office/drawing/2014/main" id="{BEDC3A58-E946-4796-8E6D-B7240B6428E0}"/>
              </a:ext>
            </a:extLst>
          </p:cNvPr>
          <p:cNvPicPr preferRelativeResize="0"/>
          <p:nvPr/>
        </p:nvPicPr>
        <p:blipFill rotWithShape="1">
          <a:blip r:embed="rId2"/>
          <a:srcRect b="122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41C5-0FA3-4DE5-8E09-95EE64D6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028950"/>
            <a:ext cx="5614060" cy="3638550"/>
          </a:xfrm>
        </p:spPr>
        <p:txBody>
          <a:bodyPr anchor="ctr"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400"/>
              <a:t>"Cyber-bullying" is when a child, preteen or teen is tormented, threatened, harassed, humiliated, embarrassed or otherwise targeted by another child, preteen or teen using the Internet, interactive and digital technologies or mobile phones.</a:t>
            </a:r>
          </a:p>
          <a:p>
            <a:pPr eaLnBrk="1" hangingPunct="1">
              <a:defRPr/>
            </a:pPr>
            <a:endParaRPr lang="en-GB" sz="2400"/>
          </a:p>
          <a:p>
            <a:pPr eaLnBrk="1" hangingPunct="1">
              <a:defRPr/>
            </a:pPr>
            <a:r>
              <a:rPr lang="en-GB" sz="2400"/>
              <a:t> It has to have a minor on both sides, or at least have been instigated by a minor against another minor. Once adults become involved, it is cyber-harassment.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805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9ED94-6C7E-489A-B546-D7BB3C8A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9000" r="23619" b="15700"/>
          <a:stretch/>
        </p:blipFill>
        <p:spPr>
          <a:xfrm>
            <a:off x="786794" y="2240868"/>
            <a:ext cx="7570411" cy="44300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19780A-4EB3-4883-8D5A-F5FB0991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bullying and cyber bullying using the </a:t>
            </a:r>
            <a:r>
              <a:rPr lang="en-GB" dirty="0" err="1"/>
              <a:t>venn</a:t>
            </a:r>
            <a:r>
              <a:rPr lang="en-GB" dirty="0"/>
              <a:t> diagram. How are they different? How are they similar?</a:t>
            </a:r>
          </a:p>
        </p:txBody>
      </p:sp>
    </p:spTree>
    <p:extLst>
      <p:ext uri="{BB962C8B-B14F-4D97-AF65-F5344CB8AC3E}">
        <p14:creationId xmlns:p14="http://schemas.microsoft.com/office/powerpoint/2010/main" val="389874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9ED94-6C7E-489A-B546-D7BB3C8A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9000" r="23619" b="15700"/>
          <a:stretch/>
        </p:blipFill>
        <p:spPr>
          <a:xfrm>
            <a:off x="-114299" y="354167"/>
            <a:ext cx="9166830" cy="53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0AD3-CDC7-4E29-82CE-D455197C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What does the law say about cyber bullying?</a:t>
            </a:r>
          </a:p>
        </p:txBody>
      </p:sp>
      <p:pic>
        <p:nvPicPr>
          <p:cNvPr id="5" name="Google Shape;117;p5" descr="Image result for happy pupils clip art">
            <a:extLst>
              <a:ext uri="{FF2B5EF4-FFF2-40B4-BE49-F238E27FC236}">
                <a16:creationId xmlns:a16="http://schemas.microsoft.com/office/drawing/2014/main" id="{65C037C2-F5A7-4FD4-BBEA-5B6899911062}"/>
              </a:ext>
            </a:extLst>
          </p:cNvPr>
          <p:cNvPicPr preferRelativeResize="0"/>
          <p:nvPr/>
        </p:nvPicPr>
        <p:blipFill rotWithShape="1">
          <a:blip r:embed="rId2"/>
          <a:srcRect b="122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0361E-9F02-4780-9BDA-CF119DC9AFF5}"/>
              </a:ext>
            </a:extLst>
          </p:cNvPr>
          <p:cNvSpPr txBox="1"/>
          <p:nvPr/>
        </p:nvSpPr>
        <p:spPr>
          <a:xfrm>
            <a:off x="3167986" y="2838450"/>
            <a:ext cx="5614060" cy="383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There is no legal definition of cyberbullying within UK law.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However, there are a number of existing laws that can be applied to cases of cyberbullying and online harassment, namely: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Protection from Harassment Act 1997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Criminal Justice and Public Order Act 1994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Malicious Communications Act 1988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Communications Act 2003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Breach of the Peace (Scotland)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Defamation Act 2013</a:t>
            </a:r>
          </a:p>
        </p:txBody>
      </p:sp>
    </p:spTree>
    <p:extLst>
      <p:ext uri="{BB962C8B-B14F-4D97-AF65-F5344CB8AC3E}">
        <p14:creationId xmlns:p14="http://schemas.microsoft.com/office/powerpoint/2010/main" val="377073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C554-DA5C-4AF8-8191-EDAF9FBD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0" i="0" dirty="0">
                <a:effectLst/>
                <a:latin typeface="Arial" panose="020B0604020202020204" pitchFamily="34" charset="0"/>
              </a:rPr>
              <a:t>What can you do if you are a victim of cyber-bullying or if you see it happening to someone else?  Write down your ideas…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A93B5-2C83-474B-B236-B12B9CA38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2" t="21296" r="29479" b="25185"/>
          <a:stretch/>
        </p:blipFill>
        <p:spPr>
          <a:xfrm>
            <a:off x="1190625" y="1618836"/>
            <a:ext cx="6762749" cy="49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4C0-6A3F-44A7-B8A4-2C1EB39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8951"/>
            <a:ext cx="7886700" cy="1325563"/>
          </a:xfrm>
        </p:spPr>
        <p:txBody>
          <a:bodyPr>
            <a:noAutofit/>
          </a:bodyPr>
          <a:lstStyle/>
          <a:p>
            <a:r>
              <a:rPr lang="en-GB" sz="3200" b="1" dirty="0"/>
              <a:t>Look at each of the case studies and decide if you think this is an example of cyber-bullying or not and what you would do in this situation.</a:t>
            </a:r>
            <a:br>
              <a:rPr lang="en-GB" sz="2800" dirty="0"/>
            </a:b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95DEE-D02C-4007-A340-2261A8FC6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0" t="42222" r="52812" b="28889"/>
          <a:stretch/>
        </p:blipFill>
        <p:spPr>
          <a:xfrm>
            <a:off x="457199" y="1814514"/>
            <a:ext cx="2562225" cy="235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C53F1-7FEB-438E-9C5A-08A2CBC3F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57408" r="52291" b="15370"/>
          <a:stretch/>
        </p:blipFill>
        <p:spPr>
          <a:xfrm>
            <a:off x="619127" y="4244289"/>
            <a:ext cx="2628900" cy="2195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6E01D-34E1-4687-8D8B-B09551332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6853" r="52291" b="42037"/>
          <a:stretch/>
        </p:blipFill>
        <p:spPr>
          <a:xfrm>
            <a:off x="3562353" y="2131196"/>
            <a:ext cx="2562225" cy="2445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39F8A-DC50-4315-9719-C568DC775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0" t="27963" r="51771" b="41852"/>
          <a:stretch/>
        </p:blipFill>
        <p:spPr>
          <a:xfrm>
            <a:off x="5895974" y="3936401"/>
            <a:ext cx="2790827" cy="2432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D2D04-D95C-4977-9C34-5FFE7A3B00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42" t="27963" r="52812" b="41852"/>
          <a:stretch/>
        </p:blipFill>
        <p:spPr>
          <a:xfrm>
            <a:off x="6547534" y="1733550"/>
            <a:ext cx="2301192" cy="209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41F45-FAD8-4D40-A24B-C665251E4A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75" t="52449" r="51875" b="18611"/>
          <a:stretch/>
        </p:blipFill>
        <p:spPr>
          <a:xfrm>
            <a:off x="3562353" y="4684309"/>
            <a:ext cx="2381249" cy="20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35B45860DF143A561A29941B4BB3E" ma:contentTypeVersion="14" ma:contentTypeDescription="Create a new document." ma:contentTypeScope="" ma:versionID="bed313ff9a100f6a92dbcd9ff7c3db4a">
  <xsd:schema xmlns:xsd="http://www.w3.org/2001/XMLSchema" xmlns:xs="http://www.w3.org/2001/XMLSchema" xmlns:p="http://schemas.microsoft.com/office/2006/metadata/properties" xmlns:ns2="0fc7efbc-3519-4043-a7cf-9257e46b4e16" xmlns:ns3="c4bc8142-85eb-4765-8708-0769813ece0e" targetNamespace="http://schemas.microsoft.com/office/2006/metadata/properties" ma:root="true" ma:fieldsID="b5ad74d39b0e87c48d4f33e665e489a6" ns2:_="" ns3:_="">
    <xsd:import namespace="0fc7efbc-3519-4043-a7cf-9257e46b4e16"/>
    <xsd:import namespace="c4bc8142-85eb-4765-8708-0769813ece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7efbc-3519-4043-a7cf-9257e46b4e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2da3f5-79f2-443c-8713-bed2e5b0d9b0}" ma:internalName="TaxCatchAll" ma:showField="CatchAllData" ma:web="0fc7efbc-3519-4043-a7cf-9257e46b4e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8142-85eb-4765-8708-0769813ec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7efbc-3519-4043-a7cf-9257e46b4e16" xsi:nil="true"/>
    <lcf76f155ced4ddcb4097134ff3c332f xmlns="c4bc8142-85eb-4765-8708-0769813ece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C6E386-BD46-4796-A103-8AEFB04F2491}"/>
</file>

<file path=customXml/itemProps2.xml><?xml version="1.0" encoding="utf-8"?>
<ds:datastoreItem xmlns:ds="http://schemas.openxmlformats.org/officeDocument/2006/customXml" ds:itemID="{0257CE6B-C960-4734-86B0-D9999140F885}"/>
</file>

<file path=customXml/itemProps3.xml><?xml version="1.0" encoding="utf-8"?>
<ds:datastoreItem xmlns:ds="http://schemas.openxmlformats.org/officeDocument/2006/customXml" ds:itemID="{6B436420-C6E5-448D-A046-AF3CFE2A82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444</Words>
  <Application>Microsoft Office PowerPoint</Application>
  <PresentationFormat>On-screen Show (4:3)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Health and well-being</vt:lpstr>
      <vt:lpstr>Lesson aim:</vt:lpstr>
      <vt:lpstr>What does the term ‘cyber bullying’ mean? Can you give any examples? </vt:lpstr>
      <vt:lpstr>Cyber bullying</vt:lpstr>
      <vt:lpstr>Compare bullying and cyber bullying using the venn diagram. How are they different? How are they similar?</vt:lpstr>
      <vt:lpstr>PowerPoint Presentation</vt:lpstr>
      <vt:lpstr>What does the law say about cyber bullying?</vt:lpstr>
      <vt:lpstr>What can you do if you are a victim of cyber-bullying or if you see it happening to someone else?  Write down your ideas…</vt:lpstr>
      <vt:lpstr>Look at each of the case studies and decide if you think this is an example of cyber-bullying or not and what you would do in this situation. </vt:lpstr>
      <vt:lpstr>Pick TWO of the case studies and explain why you think it is  cyber bullying and what you could do about the situation.   You could upload a video of your answer to Google Classroom or write it in your book. </vt:lpstr>
      <vt:lpstr>Starter sentences</vt:lpstr>
      <vt:lpstr>Where can I go for help?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well-being</dc:title>
  <dc:creator>M Killingsworth (Queen Elizabeth High School)</dc:creator>
  <cp:lastModifiedBy>L Rhys (Queen Elizabeth High School)</cp:lastModifiedBy>
  <cp:revision>5</cp:revision>
  <dcterms:created xsi:type="dcterms:W3CDTF">2022-01-19T10:03:39Z</dcterms:created>
  <dcterms:modified xsi:type="dcterms:W3CDTF">2023-03-31T08:26:07Z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0x010100E4F35B45860DF143A561A29941B4BB3E</vt:lpwstr>
  </property>
</Properties>
</file>